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5" r:id="rId8"/>
    <p:sldId id="266" r:id="rId9"/>
    <p:sldId id="264" r:id="rId10"/>
    <p:sldId id="267" r:id="rId11"/>
    <p:sldId id="268" r:id="rId12"/>
    <p:sldId id="269" r:id="rId13"/>
    <p:sldId id="270" r:id="rId14"/>
    <p:sldId id="271" r:id="rId15"/>
    <p:sldId id="273" r:id="rId16"/>
    <p:sldId id="272"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5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1BB4CBE-2783-44B5-B8D4-6DD777D2F1BB}" type="datetimeFigureOut">
              <a:rPr lang="ru-RU" smtClean="0"/>
              <a:t>20.02.2017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33816462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1BB4CBE-2783-44B5-B8D4-6DD777D2F1BB}" type="datetimeFigureOut">
              <a:rPr lang="ru-RU" smtClean="0"/>
              <a:t>20.02.2017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214764931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1BB4CBE-2783-44B5-B8D4-6DD777D2F1BB}" type="datetimeFigureOut">
              <a:rPr lang="ru-RU" smtClean="0"/>
              <a:t>20.02.2017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142177845"/>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1BB4CBE-2783-44B5-B8D4-6DD777D2F1BB}" type="datetimeFigureOut">
              <a:rPr lang="ru-RU" smtClean="0"/>
              <a:t>20.02.2017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236105937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1BB4CBE-2783-44B5-B8D4-6DD777D2F1BB}" type="datetimeFigureOut">
              <a:rPr lang="ru-RU" smtClean="0"/>
              <a:t>20.02.2017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249693810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1BB4CBE-2783-44B5-B8D4-6DD777D2F1BB}" type="datetimeFigureOut">
              <a:rPr lang="ru-RU" smtClean="0"/>
              <a:t>20.02.2017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302632521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1BB4CBE-2783-44B5-B8D4-6DD777D2F1BB}" type="datetimeFigureOut">
              <a:rPr lang="ru-RU" smtClean="0"/>
              <a:t>20.02.2017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37138852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1BB4CBE-2783-44B5-B8D4-6DD777D2F1BB}" type="datetimeFigureOut">
              <a:rPr lang="ru-RU" smtClean="0"/>
              <a:t>20.02.2017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414250700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B4CBE-2783-44B5-B8D4-6DD777D2F1BB}" type="datetimeFigureOut">
              <a:rPr lang="ru-RU" smtClean="0"/>
              <a:t>20.02.2017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405104722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BB4CBE-2783-44B5-B8D4-6DD777D2F1BB}" type="datetimeFigureOut">
              <a:rPr lang="ru-RU" smtClean="0"/>
              <a:t>20.02.2017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84179283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BB4CBE-2783-44B5-B8D4-6DD777D2F1BB}" type="datetimeFigureOut">
              <a:rPr lang="ru-RU" smtClean="0"/>
              <a:t>20.02.2017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391187-955A-49BC-991F-2E8F97E848EA}" type="slidenum">
              <a:rPr lang="ru-RU" smtClean="0"/>
              <a:t>‹#›</a:t>
            </a:fld>
            <a:endParaRPr lang="ru-RU"/>
          </a:p>
        </p:txBody>
      </p:sp>
    </p:spTree>
    <p:extLst>
      <p:ext uri="{BB962C8B-B14F-4D97-AF65-F5344CB8AC3E}">
        <p14:creationId xmlns:p14="http://schemas.microsoft.com/office/powerpoint/2010/main" val="165504405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B4CBE-2783-44B5-B8D4-6DD777D2F1BB}" type="datetimeFigureOut">
              <a:rPr lang="ru-RU" smtClean="0"/>
              <a:t>20.02.2017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91187-955A-49BC-991F-2E8F97E848EA}" type="slidenum">
              <a:rPr lang="ru-RU" smtClean="0"/>
              <a:t>‹#›</a:t>
            </a:fld>
            <a:endParaRPr lang="ru-RU"/>
          </a:p>
        </p:txBody>
      </p:sp>
    </p:spTree>
    <p:extLst>
      <p:ext uri="{BB962C8B-B14F-4D97-AF65-F5344CB8AC3E}">
        <p14:creationId xmlns:p14="http://schemas.microsoft.com/office/powerpoint/2010/main" val="4136233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91820" y="1011662"/>
            <a:ext cx="6134669" cy="1446550"/>
          </a:xfrm>
          <a:prstGeom prst="rect">
            <a:avLst/>
          </a:prstGeom>
        </p:spPr>
        <p:txBody>
          <a:bodyPr wrap="square">
            <a:spAutoFit/>
          </a:bodyPr>
          <a:lstStyle/>
          <a:p>
            <a:r>
              <a:rPr lang="ru-RU" sz="4400" b="1" i="0" dirty="0" smtClean="0">
                <a:ln>
                  <a:solidFill>
                    <a:srgbClr val="002060"/>
                  </a:solidFill>
                </a:ln>
                <a:solidFill>
                  <a:srgbClr val="002060"/>
                </a:solidFill>
                <a:effectLst>
                  <a:glow rad="101600">
                    <a:schemeClr val="bg1">
                      <a:alpha val="60000"/>
                    </a:schemeClr>
                  </a:glow>
                </a:effectLst>
                <a:latin typeface="Arial" panose="020B0604020202020204" pitchFamily="34" charset="0"/>
              </a:rPr>
              <a:t>Телефонный терроризм</a:t>
            </a:r>
            <a:endParaRPr lang="ru-RU" sz="4400" b="1" dirty="0">
              <a:ln>
                <a:solidFill>
                  <a:srgbClr val="002060"/>
                </a:solidFill>
              </a:ln>
              <a:solidFill>
                <a:srgbClr val="002060"/>
              </a:solidFill>
              <a:effectLst>
                <a:glow rad="101600">
                  <a:schemeClr val="bg1">
                    <a:alpha val="60000"/>
                  </a:schemeClr>
                </a:glow>
              </a:effectLst>
            </a:endParaRPr>
          </a:p>
        </p:txBody>
      </p:sp>
      <p:sp>
        <p:nvSpPr>
          <p:cNvPr id="5" name="Прямоугольник 4"/>
          <p:cNvSpPr/>
          <p:nvPr/>
        </p:nvSpPr>
        <p:spPr>
          <a:xfrm>
            <a:off x="1091820" y="2887022"/>
            <a:ext cx="8052180" cy="2862322"/>
          </a:xfrm>
          <a:prstGeom prst="rect">
            <a:avLst/>
          </a:prstGeom>
        </p:spPr>
        <p:txBody>
          <a:bodyPr wrap="square">
            <a:spAutoFit/>
          </a:bodyPr>
          <a:lstStyle/>
          <a:p>
            <a:pPr lvl="0"/>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 заведомо </a:t>
            </a:r>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ложное сообщение </a:t>
            </a:r>
            <a:endPar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pPr lvl="0"/>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о </a:t>
            </a:r>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готовящемся террористическом акте, преступлении или наличии взрывного устройства в общественном месте.</a:t>
            </a:r>
            <a:endParaRPr lang="ru-RU" sz="3600" b="1" dirty="0">
              <a:ln>
                <a:solidFill>
                  <a:srgbClr val="002060"/>
                </a:solidFill>
              </a:ln>
              <a:solidFill>
                <a:srgbClr val="002060"/>
              </a:solidFill>
              <a:effectLst>
                <a:glow rad="101600">
                  <a:prstClr val="white">
                    <a:alpha val="60000"/>
                  </a:prstClr>
                </a:glow>
              </a:effectLst>
            </a:endParaRPr>
          </a:p>
        </p:txBody>
      </p:sp>
      <p:pic>
        <p:nvPicPr>
          <p:cNvPr id="6" name="Рисунок 5"/>
          <p:cNvPicPr>
            <a:picLocks noChangeAspect="1"/>
          </p:cNvPicPr>
          <p:nvPr/>
        </p:nvPicPr>
        <p:blipFill>
          <a:blip r:embed="rId2"/>
          <a:stretch>
            <a:fillRect/>
          </a:stretch>
        </p:blipFill>
        <p:spPr>
          <a:xfrm>
            <a:off x="5860470" y="577667"/>
            <a:ext cx="2314539" cy="2314539"/>
          </a:xfrm>
          <a:prstGeom prst="rect">
            <a:avLst/>
          </a:prstGeom>
        </p:spPr>
      </p:pic>
    </p:spTree>
    <p:extLst>
      <p:ext uri="{BB962C8B-B14F-4D97-AF65-F5344CB8AC3E}">
        <p14:creationId xmlns:p14="http://schemas.microsoft.com/office/powerpoint/2010/main" val="27752878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625" y="791198"/>
            <a:ext cx="8665698" cy="2554545"/>
          </a:xfrm>
          <a:prstGeom prst="rect">
            <a:avLst/>
          </a:prstGeom>
        </p:spPr>
        <p:txBody>
          <a:bodyPr wrap="square">
            <a:spAutoFit/>
          </a:bodyPr>
          <a:lstStyle/>
          <a:p>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У</a:t>
            </a:r>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головная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ответственность за заведомо ложное сообщение об акте терроризма наступает в отношении лица, достигшего ко времени совершения преступления </a:t>
            </a:r>
            <a:endPar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14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лет. </a:t>
            </a:r>
          </a:p>
        </p:txBody>
      </p:sp>
      <p:pic>
        <p:nvPicPr>
          <p:cNvPr id="4" name="Picture 2" descr="http://previews.123rf.com/images/sararoom/sararoom1503/sararoom150300046/37670548-Vector-illustration-of-No-phone-receiver-sign-Stock-Photo.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02646" y="3100083"/>
            <a:ext cx="2290783" cy="22907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7625" y="3938461"/>
            <a:ext cx="6704620" cy="2062103"/>
          </a:xfrm>
          <a:prstGeom prst="rect">
            <a:avLst/>
          </a:prstGeom>
        </p:spPr>
        <p:txBody>
          <a:bodyPr wrap="square">
            <a:spAutoFit/>
          </a:bodyPr>
          <a:lstStyle/>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На учащихся, не достигших возраста 14 лет,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данные виды ответственности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не распространяются.</a:t>
            </a:r>
          </a:p>
        </p:txBody>
      </p:sp>
    </p:spTree>
    <p:extLst>
      <p:ext uri="{BB962C8B-B14F-4D97-AF65-F5344CB8AC3E}">
        <p14:creationId xmlns:p14="http://schemas.microsoft.com/office/powerpoint/2010/main" val="82675407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392" y="607082"/>
            <a:ext cx="8391378" cy="4524315"/>
          </a:xfrm>
          <a:prstGeom prst="rect">
            <a:avLst/>
          </a:prstGeom>
        </p:spPr>
        <p:txBody>
          <a:bodyPr wrap="square">
            <a:spAutoFit/>
          </a:bodyPr>
          <a:lstStyle/>
          <a:p>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Однако не зависимо от возраста учащегося, на его родителей (в связи с отсутствием у него собственного имущества и доходов) возлагается ответственность за материальный ущерб, связанный с организацией </a:t>
            </a:r>
            <a:endPar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и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проведением специальных мероприятий по </a:t>
            </a:r>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проверке </a:t>
            </a:r>
          </a:p>
          <a:p>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поступивших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угроз.</a:t>
            </a:r>
          </a:p>
        </p:txBody>
      </p:sp>
      <p:pic>
        <p:nvPicPr>
          <p:cNvPr id="2050" name="Picture 2" descr="http://previews.123rf.com/images/dedmazay/dedmazay1009/dedmazay100900044/7804962-The-father-chides-the-son-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60358" y="3220083"/>
            <a:ext cx="1875412" cy="3107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previews.123rf.com/images/dedmazay/dedmazay1009/dedmazay100900044/7804962-The-father-chides-the-son-Stock-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60107" y="3145414"/>
            <a:ext cx="2006221" cy="325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87777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scmen.ru/images/2de75a8025ea_-_kopiya_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234" y="3842789"/>
            <a:ext cx="4312578" cy="301521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6098" y="638901"/>
            <a:ext cx="8609428" cy="5016758"/>
          </a:xfrm>
          <a:prstGeom prst="rect">
            <a:avLst/>
          </a:prstGeom>
        </p:spPr>
        <p:txBody>
          <a:bodyPr wrap="square">
            <a:spAutoFit/>
          </a:bodyPr>
          <a:lstStyle/>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Ложное сообщение о террористическом акте также влечет за собой дезорганизацию образовательного процесса, поэтому, если в Уставе образовательного учреждения такие действия учащихся квалифицируются как грубые нарушения, то за это учащийся, достигший возраста 15 лет, может быть исключен из образовательного учреждения</a:t>
            </a:r>
          </a:p>
        </p:txBody>
      </p:sp>
    </p:spTree>
    <p:extLst>
      <p:ext uri="{BB962C8B-B14F-4D97-AF65-F5344CB8AC3E}">
        <p14:creationId xmlns:p14="http://schemas.microsoft.com/office/powerpoint/2010/main" val="158607744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useumsarapul.ru/photo/%D0%BF%D0%BB%D0%B0%D0%BA%D0%B0%D1%8211.jpg"/>
          <p:cNvPicPr>
            <a:picLocks noChangeAspect="1" noChangeArrowheads="1"/>
          </p:cNvPicPr>
          <p:nvPr/>
        </p:nvPicPr>
        <p:blipFill rotWithShape="1">
          <a:blip r:embed="rId2">
            <a:extLst>
              <a:ext uri="{28A0092B-C50C-407E-A947-70E740481C1C}">
                <a14:useLocalDpi xmlns:a14="http://schemas.microsoft.com/office/drawing/2010/main" val="0"/>
              </a:ext>
            </a:extLst>
          </a:blip>
          <a:srcRect t="23075"/>
          <a:stretch/>
        </p:blipFill>
        <p:spPr bwMode="auto">
          <a:xfrm>
            <a:off x="3922358" y="1559003"/>
            <a:ext cx="5381625" cy="586171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77603" y="2364221"/>
            <a:ext cx="7226490" cy="2554545"/>
          </a:xfrm>
          <a:prstGeom prst="rect">
            <a:avLst/>
          </a:prstGeom>
        </p:spPr>
        <p:txBody>
          <a:bodyPr wrap="square">
            <a:spAutoFit/>
          </a:bodyPr>
          <a:lstStyle/>
          <a:p>
            <a:pPr lvl="0"/>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Статья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207 </a:t>
            </a:r>
            <a:endPar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pPr lvl="0"/>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Уголовного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кодекса РФ </a:t>
            </a:r>
            <a:endPar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pPr lvl="0"/>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-заведомо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ложное </a:t>
            </a:r>
            <a:endPar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pPr lvl="0"/>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сообщение </a:t>
            </a:r>
          </a:p>
          <a:p>
            <a:pPr lvl="0"/>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об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акте терроризма.</a:t>
            </a:r>
          </a:p>
        </p:txBody>
      </p:sp>
      <p:sp>
        <p:nvSpPr>
          <p:cNvPr id="4" name="Прямоугольник 3"/>
          <p:cNvSpPr/>
          <p:nvPr/>
        </p:nvSpPr>
        <p:spPr>
          <a:xfrm>
            <a:off x="783490" y="533777"/>
            <a:ext cx="7720319" cy="830997"/>
          </a:xfrm>
          <a:prstGeom prst="rect">
            <a:avLst/>
          </a:prstGeom>
        </p:spPr>
        <p:txBody>
          <a:bodyPr wrap="none">
            <a:spAutoFit/>
          </a:bodyPr>
          <a:lstStyle/>
          <a:p>
            <a:r>
              <a:rPr lang="ru-RU" sz="4800" b="1" dirty="0" smtClean="0">
                <a:ln>
                  <a:solidFill>
                    <a:srgbClr val="C00000"/>
                  </a:solidFill>
                </a:ln>
                <a:solidFill>
                  <a:srgbClr val="C00000"/>
                </a:solidFill>
                <a:effectLst>
                  <a:glow rad="101600">
                    <a:prstClr val="white">
                      <a:alpha val="60000"/>
                    </a:prstClr>
                  </a:glow>
                </a:effectLst>
                <a:latin typeface="Arial" panose="020B0604020202020204" pitchFamily="34" charset="0"/>
              </a:rPr>
              <a:t>Наказание неотвратимо!</a:t>
            </a:r>
            <a:endParaRPr lang="ru-RU" sz="2800" dirty="0"/>
          </a:p>
        </p:txBody>
      </p:sp>
    </p:spTree>
    <p:extLst>
      <p:ext uri="{BB962C8B-B14F-4D97-AF65-F5344CB8AC3E}">
        <p14:creationId xmlns:p14="http://schemas.microsoft.com/office/powerpoint/2010/main" val="165564287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897" y="558253"/>
            <a:ext cx="8420669" cy="5693866"/>
          </a:xfrm>
          <a:prstGeom prst="rect">
            <a:avLst/>
          </a:prstGeom>
        </p:spPr>
        <p:txBody>
          <a:bodyPr wrap="square">
            <a:spAutoFit/>
          </a:bodyPr>
          <a:lstStyle/>
          <a:p>
            <a:r>
              <a:rPr lang="ru-RU" sz="2800" b="1" dirty="0" smtClean="0">
                <a:ln>
                  <a:solidFill>
                    <a:srgbClr val="002060"/>
                  </a:solidFill>
                </a:ln>
                <a:solidFill>
                  <a:srgbClr val="002060"/>
                </a:solidFill>
                <a:effectLst>
                  <a:glow rad="101600">
                    <a:prstClr val="white">
                      <a:alpha val="60000"/>
                    </a:prstClr>
                  </a:glow>
                </a:effectLst>
                <a:latin typeface="Arial" panose="020B0604020202020204" pitchFamily="34" charset="0"/>
              </a:rPr>
              <a:t>1. Заведомо </a:t>
            </a:r>
            <a:r>
              <a:rPr lang="ru-RU" sz="2800" b="1" dirty="0">
                <a:ln>
                  <a:solidFill>
                    <a:srgbClr val="002060"/>
                  </a:solidFill>
                </a:ln>
                <a:solidFill>
                  <a:srgbClr val="002060"/>
                </a:solidFill>
                <a:effectLst>
                  <a:glow rad="101600">
                    <a:prstClr val="white">
                      <a:alpha val="60000"/>
                    </a:prstClr>
                  </a:glow>
                </a:effectLst>
                <a:latin typeface="Arial" panose="020B0604020202020204" pitchFamily="34" charset="0"/>
              </a:rPr>
              <a:t>ложное сообщение о готовящихся взрыве, поджоге или иных действиях, создающих опасность гибели людей, причинения значительного имущественного ущерба либо наступления иных общественно опасных последствий, </a:t>
            </a:r>
            <a:r>
              <a:rPr lang="ru-RU" sz="2800" b="1" dirty="0" smtClean="0">
                <a:ln>
                  <a:solidFill>
                    <a:srgbClr val="002060"/>
                  </a:solidFill>
                </a:ln>
                <a:solidFill>
                  <a:srgbClr val="002060"/>
                </a:solidFill>
                <a:effectLst>
                  <a:glow rad="101600">
                    <a:prstClr val="white">
                      <a:alpha val="60000"/>
                    </a:prstClr>
                  </a:glow>
                </a:effectLst>
                <a:latin typeface="Arial" panose="020B0604020202020204" pitchFamily="34" charset="0"/>
              </a:rPr>
              <a:t>-</a:t>
            </a:r>
          </a:p>
          <a:p>
            <a:endParaRPr lang="ru-RU" sz="2800" b="1" dirty="0">
              <a:ln>
                <a:solidFill>
                  <a:srgbClr val="002060"/>
                </a:solidFill>
              </a:ln>
              <a:solidFill>
                <a:srgbClr val="002060"/>
              </a:solidFill>
              <a:effectLst>
                <a:glow rad="101600">
                  <a:prstClr val="white">
                    <a:alpha val="60000"/>
                  </a:prstClr>
                </a:glow>
              </a:effectLst>
              <a:latin typeface="Arial" panose="020B0604020202020204" pitchFamily="34" charset="0"/>
            </a:endParaRPr>
          </a:p>
          <a:p>
            <a:r>
              <a:rPr lang="ru-RU" sz="2800" b="1" dirty="0">
                <a:ln>
                  <a:solidFill>
                    <a:srgbClr val="002060"/>
                  </a:solidFill>
                </a:ln>
                <a:solidFill>
                  <a:srgbClr val="002060"/>
                </a:solidFill>
                <a:effectLst>
                  <a:glow rad="101600">
                    <a:prstClr val="white">
                      <a:alpha val="60000"/>
                    </a:prstClr>
                  </a:glow>
                </a:effectLst>
                <a:latin typeface="Arial" panose="020B0604020202020204" pitchFamily="34" charset="0"/>
              </a:rPr>
              <a:t>наказывается штрафом в размере до двухсот тысяч рублей или в размере заработной платы или иного дохода осужденного за период до восемнадцати месяцев, либо обязательными работами на срок до четырехсот восьмидесяти часов, </a:t>
            </a:r>
          </a:p>
        </p:txBody>
      </p:sp>
    </p:spTree>
    <p:extLst>
      <p:ext uri="{BB962C8B-B14F-4D97-AF65-F5344CB8AC3E}">
        <p14:creationId xmlns:p14="http://schemas.microsoft.com/office/powerpoint/2010/main" val="1038761358"/>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841" y="1131459"/>
            <a:ext cx="8420669" cy="3108543"/>
          </a:xfrm>
          <a:prstGeom prst="rect">
            <a:avLst/>
          </a:prstGeom>
        </p:spPr>
        <p:txBody>
          <a:bodyPr wrap="square">
            <a:spAutoFit/>
          </a:bodyPr>
          <a:lstStyle/>
          <a:p>
            <a:r>
              <a:rPr lang="ru-RU" sz="2800" b="1" dirty="0" smtClean="0">
                <a:ln>
                  <a:solidFill>
                    <a:srgbClr val="002060"/>
                  </a:solidFill>
                </a:ln>
                <a:solidFill>
                  <a:srgbClr val="002060"/>
                </a:solidFill>
                <a:effectLst>
                  <a:glow rad="101600">
                    <a:prstClr val="white">
                      <a:alpha val="60000"/>
                    </a:prstClr>
                  </a:glow>
                </a:effectLst>
                <a:latin typeface="Arial" panose="020B0604020202020204" pitchFamily="34" charset="0"/>
              </a:rPr>
              <a:t>либо </a:t>
            </a:r>
            <a:r>
              <a:rPr lang="ru-RU" sz="2800" b="1" dirty="0">
                <a:ln>
                  <a:solidFill>
                    <a:srgbClr val="002060"/>
                  </a:solidFill>
                </a:ln>
                <a:solidFill>
                  <a:srgbClr val="002060"/>
                </a:solidFill>
                <a:effectLst>
                  <a:glow rad="101600">
                    <a:prstClr val="white">
                      <a:alpha val="60000"/>
                    </a:prstClr>
                  </a:glow>
                </a:effectLst>
                <a:latin typeface="Arial" panose="020B0604020202020204" pitchFamily="34" charset="0"/>
              </a:rPr>
              <a:t>исправительными работами на срок от одного года до двух лет, либо ограничением свободы на срок до трех лет, либо принудительными работами на срок до трех лет, либо арестом на срок от трех до шести месяцев, либо лишением свободы на срок до трех лет.</a:t>
            </a:r>
          </a:p>
        </p:txBody>
      </p:sp>
    </p:spTree>
    <p:extLst>
      <p:ext uri="{BB962C8B-B14F-4D97-AF65-F5344CB8AC3E}">
        <p14:creationId xmlns:p14="http://schemas.microsoft.com/office/powerpoint/2010/main" val="3926697093"/>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496" y="859010"/>
            <a:ext cx="8659504" cy="5262979"/>
          </a:xfrm>
          <a:prstGeom prst="rect">
            <a:avLst/>
          </a:prstGeom>
        </p:spPr>
        <p:txBody>
          <a:bodyPr wrap="square">
            <a:spAutoFit/>
          </a:bodyPr>
          <a:lstStyle/>
          <a:p>
            <a:r>
              <a:rPr lang="ru-RU" sz="2800" b="1" dirty="0">
                <a:ln>
                  <a:solidFill>
                    <a:srgbClr val="002060"/>
                  </a:solidFill>
                </a:ln>
                <a:solidFill>
                  <a:srgbClr val="002060"/>
                </a:solidFill>
                <a:effectLst>
                  <a:glow rad="101600">
                    <a:prstClr val="white">
                      <a:alpha val="60000"/>
                    </a:prstClr>
                  </a:glow>
                </a:effectLst>
                <a:latin typeface="Arial" panose="020B0604020202020204" pitchFamily="34" charset="0"/>
              </a:rPr>
              <a:t>2. То же деяние, повлекшее причинение крупного ущерба либо наступление иных тяжких последствий, -</a:t>
            </a:r>
          </a:p>
          <a:p>
            <a:r>
              <a:rPr lang="ru-RU" sz="2800" b="1" dirty="0">
                <a:ln>
                  <a:solidFill>
                    <a:srgbClr val="002060"/>
                  </a:solidFill>
                </a:ln>
                <a:solidFill>
                  <a:srgbClr val="002060"/>
                </a:solidFill>
                <a:effectLst>
                  <a:glow rad="101600">
                    <a:prstClr val="white">
                      <a:alpha val="60000"/>
                    </a:prstClr>
                  </a:glow>
                </a:effectLst>
                <a:latin typeface="Arial" panose="020B0604020202020204" pitchFamily="34" charset="0"/>
              </a:rPr>
              <a:t>наказывается штрафом в размере до одного миллиона рублей или в размере заработной платы или иного дохода осужденного за период от восемнадцати месяцев до трех лет либо лишением свободы на срок до пяти лет.</a:t>
            </a:r>
          </a:p>
          <a:p>
            <a:endParaRPr lang="ru-RU" sz="28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r>
              <a:rPr lang="ru-RU" sz="2800" b="1" dirty="0" smtClean="0">
                <a:ln>
                  <a:solidFill>
                    <a:srgbClr val="002060"/>
                  </a:solidFill>
                </a:ln>
                <a:solidFill>
                  <a:srgbClr val="002060"/>
                </a:solidFill>
                <a:effectLst>
                  <a:glow rad="101600">
                    <a:prstClr val="white">
                      <a:alpha val="60000"/>
                    </a:prstClr>
                  </a:glow>
                </a:effectLst>
                <a:latin typeface="Arial" panose="020B0604020202020204" pitchFamily="34" charset="0"/>
              </a:rPr>
              <a:t>Примечание</a:t>
            </a:r>
            <a:r>
              <a:rPr lang="ru-RU" sz="2800" b="1" dirty="0">
                <a:ln>
                  <a:solidFill>
                    <a:srgbClr val="002060"/>
                  </a:solidFill>
                </a:ln>
                <a:solidFill>
                  <a:srgbClr val="002060"/>
                </a:solidFill>
                <a:effectLst>
                  <a:glow rad="101600">
                    <a:prstClr val="white">
                      <a:alpha val="60000"/>
                    </a:prstClr>
                  </a:glow>
                </a:effectLst>
                <a:latin typeface="Arial" panose="020B0604020202020204" pitchFamily="34" charset="0"/>
              </a:rPr>
              <a:t>. Крупным ущербом в настоящей статье признается ущерб, сумма которого превышает один миллион рублей.</a:t>
            </a:r>
          </a:p>
        </p:txBody>
      </p:sp>
    </p:spTree>
    <p:extLst>
      <p:ext uri="{BB962C8B-B14F-4D97-AF65-F5344CB8AC3E}">
        <p14:creationId xmlns:p14="http://schemas.microsoft.com/office/powerpoint/2010/main" val="189066006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vladnews.ru/uploads/news/2015/03/14/0a7ca6c28c8e943c8f5d5119643151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842"/>
            <a:ext cx="8172957" cy="5513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66269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1665" y="572912"/>
            <a:ext cx="5998192" cy="3416320"/>
          </a:xfrm>
          <a:prstGeom prst="rect">
            <a:avLst/>
          </a:prstGeom>
        </p:spPr>
        <p:txBody>
          <a:bodyPr wrap="square">
            <a:spAutoFit/>
          </a:bodyPr>
          <a:lstStyle/>
          <a:p>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Впервые термин телефонный терроризм стал применяться после терактов </a:t>
            </a:r>
            <a:endPar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11 </a:t>
            </a:r>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сентября 2001 года, </a:t>
            </a:r>
            <a:endPar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в США: </a:t>
            </a:r>
            <a:endPar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endParaRPr>
          </a:p>
        </p:txBody>
      </p:sp>
      <p:sp>
        <p:nvSpPr>
          <p:cNvPr id="3" name="Прямоугольник 2"/>
          <p:cNvSpPr/>
          <p:nvPr/>
        </p:nvSpPr>
        <p:spPr>
          <a:xfrm>
            <a:off x="1030406" y="4077859"/>
            <a:ext cx="7963470" cy="2308324"/>
          </a:xfrm>
          <a:prstGeom prst="rect">
            <a:avLst/>
          </a:prstGeom>
        </p:spPr>
        <p:txBody>
          <a:bodyPr wrap="square">
            <a:spAutoFit/>
          </a:bodyPr>
          <a:lstStyle/>
          <a:p>
            <a:pPr lvl="0"/>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в полицию многих стран мира стали массово поступать анонимные звонки о готовящихся преступлениях. </a:t>
            </a:r>
          </a:p>
        </p:txBody>
      </p:sp>
      <p:pic>
        <p:nvPicPr>
          <p:cNvPr id="4" name="Рисунок 3"/>
          <p:cNvPicPr>
            <a:picLocks noChangeAspect="1"/>
          </p:cNvPicPr>
          <p:nvPr/>
        </p:nvPicPr>
        <p:blipFill>
          <a:blip r:embed="rId2"/>
          <a:stretch>
            <a:fillRect/>
          </a:stretch>
        </p:blipFill>
        <p:spPr>
          <a:xfrm>
            <a:off x="6359858" y="314151"/>
            <a:ext cx="2524836" cy="3763708"/>
          </a:xfrm>
          <a:prstGeom prst="rect">
            <a:avLst/>
          </a:prstGeom>
          <a:scene3d>
            <a:camera prst="perspectiveHeroicExtremeLeftFacing"/>
            <a:lightRig rig="threePt" dir="t"/>
          </a:scene3d>
        </p:spPr>
      </p:pic>
    </p:spTree>
    <p:extLst>
      <p:ext uri="{BB962C8B-B14F-4D97-AF65-F5344CB8AC3E}">
        <p14:creationId xmlns:p14="http://schemas.microsoft.com/office/powerpoint/2010/main" val="75733325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4196" y="5290228"/>
            <a:ext cx="8509380" cy="646331"/>
          </a:xfrm>
          <a:prstGeom prst="rect">
            <a:avLst/>
          </a:prstGeom>
        </p:spPr>
        <p:txBody>
          <a:bodyPr wrap="square">
            <a:spAutoFit/>
          </a:bodyPr>
          <a:lstStyle/>
          <a:p>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-ложный </a:t>
            </a:r>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вызов </a:t>
            </a:r>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спецслужб</a:t>
            </a:r>
            <a:endPar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endParaRPr>
          </a:p>
        </p:txBody>
      </p:sp>
      <p:sp>
        <p:nvSpPr>
          <p:cNvPr id="3" name="Прямоугольник 2"/>
          <p:cNvSpPr/>
          <p:nvPr/>
        </p:nvSpPr>
        <p:spPr>
          <a:xfrm>
            <a:off x="484495" y="549660"/>
            <a:ext cx="8509380" cy="646331"/>
          </a:xfrm>
          <a:prstGeom prst="rect">
            <a:avLst/>
          </a:prstGeom>
        </p:spPr>
        <p:txBody>
          <a:bodyPr wrap="square">
            <a:spAutoFit/>
          </a:bodyPr>
          <a:lstStyle/>
          <a:p>
            <a:r>
              <a:rPr lang="ru-RU" sz="3600" b="1" dirty="0" smtClean="0">
                <a:ln>
                  <a:solidFill>
                    <a:srgbClr val="C00000"/>
                  </a:solidFill>
                </a:ln>
                <a:solidFill>
                  <a:srgbClr val="C00000"/>
                </a:solidFill>
                <a:effectLst>
                  <a:glow rad="101600">
                    <a:prstClr val="white">
                      <a:alpha val="60000"/>
                    </a:prstClr>
                  </a:glow>
                </a:effectLst>
                <a:latin typeface="Arial" panose="020B0604020202020204" pitchFamily="34" charset="0"/>
              </a:rPr>
              <a:t>Целью </a:t>
            </a:r>
            <a:r>
              <a:rPr lang="ru-RU" sz="3600" b="1" dirty="0">
                <a:ln>
                  <a:solidFill>
                    <a:srgbClr val="C00000"/>
                  </a:solidFill>
                </a:ln>
                <a:solidFill>
                  <a:srgbClr val="C00000"/>
                </a:solidFill>
                <a:effectLst>
                  <a:glow rad="101600">
                    <a:prstClr val="white">
                      <a:alpha val="60000"/>
                    </a:prstClr>
                  </a:glow>
                </a:effectLst>
                <a:latin typeface="Arial" panose="020B0604020202020204" pitchFamily="34" charset="0"/>
              </a:rPr>
              <a:t>таких </a:t>
            </a:r>
            <a:r>
              <a:rPr lang="ru-RU" sz="3600" b="1" dirty="0" smtClean="0">
                <a:ln>
                  <a:solidFill>
                    <a:srgbClr val="C00000"/>
                  </a:solidFill>
                </a:ln>
                <a:solidFill>
                  <a:srgbClr val="C00000"/>
                </a:solidFill>
                <a:effectLst>
                  <a:glow rad="101600">
                    <a:prstClr val="white">
                      <a:alpha val="60000"/>
                    </a:prstClr>
                  </a:glow>
                </a:effectLst>
                <a:latin typeface="Arial" panose="020B0604020202020204" pitchFamily="34" charset="0"/>
              </a:rPr>
              <a:t>вызовов</a:t>
            </a:r>
            <a:r>
              <a:rPr lang="ru-RU" sz="3600" b="1" dirty="0">
                <a:ln>
                  <a:solidFill>
                    <a:srgbClr val="C00000"/>
                  </a:solidFill>
                </a:ln>
                <a:solidFill>
                  <a:srgbClr val="C00000"/>
                </a:solidFill>
                <a:effectLst>
                  <a:glow rad="101600">
                    <a:prstClr val="white">
                      <a:alpha val="60000"/>
                    </a:prstClr>
                  </a:glow>
                </a:effectLst>
                <a:latin typeface="Arial" panose="020B0604020202020204" pitchFamily="34" charset="0"/>
              </a:rPr>
              <a:t> может </a:t>
            </a:r>
            <a:r>
              <a:rPr lang="ru-RU" sz="3600" b="1" dirty="0" smtClean="0">
                <a:ln>
                  <a:solidFill>
                    <a:srgbClr val="C00000"/>
                  </a:solidFill>
                </a:ln>
                <a:solidFill>
                  <a:srgbClr val="C00000"/>
                </a:solidFill>
                <a:effectLst>
                  <a:glow rad="101600">
                    <a:prstClr val="white">
                      <a:alpha val="60000"/>
                    </a:prstClr>
                  </a:glow>
                </a:effectLst>
                <a:latin typeface="Arial" panose="020B0604020202020204" pitchFamily="34" charset="0"/>
              </a:rPr>
              <a:t>стать: </a:t>
            </a:r>
            <a:endParaRPr lang="ru-RU" dirty="0">
              <a:ln>
                <a:solidFill>
                  <a:srgbClr val="C00000"/>
                </a:solidFill>
              </a:ln>
              <a:solidFill>
                <a:srgbClr val="C00000"/>
              </a:solidFill>
            </a:endParaRPr>
          </a:p>
        </p:txBody>
      </p:sp>
      <p:sp>
        <p:nvSpPr>
          <p:cNvPr id="4" name="Прямоугольник 3"/>
          <p:cNvSpPr/>
          <p:nvPr/>
        </p:nvSpPr>
        <p:spPr>
          <a:xfrm>
            <a:off x="634198" y="1386974"/>
            <a:ext cx="8509802" cy="646331"/>
          </a:xfrm>
          <a:prstGeom prst="rect">
            <a:avLst/>
          </a:prstGeom>
        </p:spPr>
        <p:txBody>
          <a:bodyPr wrap="square">
            <a:spAutoFit/>
          </a:bodyPr>
          <a:lstStyle/>
          <a:p>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-хулиганство</a:t>
            </a:r>
            <a:endParaRPr lang="ru-RU" dirty="0"/>
          </a:p>
        </p:txBody>
      </p:sp>
      <p:sp>
        <p:nvSpPr>
          <p:cNvPr id="5" name="Прямоугольник 4"/>
          <p:cNvSpPr/>
          <p:nvPr/>
        </p:nvSpPr>
        <p:spPr>
          <a:xfrm>
            <a:off x="634197" y="2224288"/>
            <a:ext cx="8509803" cy="646331"/>
          </a:xfrm>
          <a:prstGeom prst="rect">
            <a:avLst/>
          </a:prstGeom>
        </p:spPr>
        <p:txBody>
          <a:bodyPr wrap="square">
            <a:spAutoFit/>
          </a:bodyPr>
          <a:lstStyle/>
          <a:p>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-желание </a:t>
            </a:r>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прославиться</a:t>
            </a:r>
            <a:endParaRPr lang="ru-RU" dirty="0"/>
          </a:p>
        </p:txBody>
      </p:sp>
      <p:sp>
        <p:nvSpPr>
          <p:cNvPr id="6" name="Прямоугольник 5"/>
          <p:cNvSpPr/>
          <p:nvPr/>
        </p:nvSpPr>
        <p:spPr>
          <a:xfrm>
            <a:off x="634196" y="3061602"/>
            <a:ext cx="8509803" cy="1200329"/>
          </a:xfrm>
          <a:prstGeom prst="rect">
            <a:avLst/>
          </a:prstGeom>
        </p:spPr>
        <p:txBody>
          <a:bodyPr wrap="square">
            <a:spAutoFit/>
          </a:bodyPr>
          <a:lstStyle/>
          <a:p>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-срыв </a:t>
            </a:r>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работы важного объекта или мероприятия</a:t>
            </a:r>
            <a:endParaRPr lang="ru-RU" dirty="0"/>
          </a:p>
        </p:txBody>
      </p:sp>
      <p:sp>
        <p:nvSpPr>
          <p:cNvPr id="7" name="Прямоугольник 6"/>
          <p:cNvSpPr/>
          <p:nvPr/>
        </p:nvSpPr>
        <p:spPr>
          <a:xfrm>
            <a:off x="634196" y="4452914"/>
            <a:ext cx="8509804" cy="646331"/>
          </a:xfrm>
          <a:prstGeom prst="rect">
            <a:avLst/>
          </a:prstGeom>
        </p:spPr>
        <p:txBody>
          <a:bodyPr wrap="square">
            <a:spAutoFit/>
          </a:bodyPr>
          <a:lstStyle/>
          <a:p>
            <a:pPr lvl="0"/>
            <a:r>
              <a:rPr lang="ru-RU" sz="3600" b="1" dirty="0" smtClean="0">
                <a:ln>
                  <a:solidFill>
                    <a:srgbClr val="002060"/>
                  </a:solidFill>
                </a:ln>
                <a:solidFill>
                  <a:srgbClr val="002060"/>
                </a:solidFill>
                <a:effectLst>
                  <a:glow rad="101600">
                    <a:prstClr val="white">
                      <a:alpha val="60000"/>
                    </a:prstClr>
                  </a:glow>
                </a:effectLst>
                <a:latin typeface="Arial" panose="020B0604020202020204" pitchFamily="34" charset="0"/>
              </a:rPr>
              <a:t>-шантаж </a:t>
            </a:r>
            <a:r>
              <a:rPr lang="ru-RU" sz="3600" b="1" dirty="0">
                <a:ln>
                  <a:solidFill>
                    <a:srgbClr val="002060"/>
                  </a:solidFill>
                </a:ln>
                <a:solidFill>
                  <a:srgbClr val="002060"/>
                </a:solidFill>
                <a:effectLst>
                  <a:glow rad="101600">
                    <a:prstClr val="white">
                      <a:alpha val="60000"/>
                    </a:prstClr>
                  </a:glow>
                </a:effectLst>
                <a:latin typeface="Arial" panose="020B0604020202020204" pitchFamily="34" charset="0"/>
              </a:rPr>
              <a:t>конкретного человека </a:t>
            </a:r>
          </a:p>
        </p:txBody>
      </p:sp>
      <p:pic>
        <p:nvPicPr>
          <p:cNvPr id="8" name="Picture 8" descr="http://info.sibnet.ru/ni/122/12251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12835" flipV="1">
            <a:off x="6876104" y="4249116"/>
            <a:ext cx="2381250" cy="179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136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506" y="610316"/>
            <a:ext cx="6844566" cy="646331"/>
          </a:xfrm>
          <a:prstGeom prst="rect">
            <a:avLst/>
          </a:prstGeom>
        </p:spPr>
        <p:txBody>
          <a:bodyPr wrap="none">
            <a:spAutoFit/>
          </a:bodyPr>
          <a:lstStyle/>
          <a:p>
            <a:r>
              <a:rPr lang="ru-RU" b="1" dirty="0">
                <a:solidFill>
                  <a:srgbClr val="000000"/>
                </a:solidFill>
                <a:latin typeface="Arial" panose="020B0604020202020204" pitchFamily="34" charset="0"/>
              </a:rPr>
              <a:t> </a:t>
            </a:r>
            <a:r>
              <a:rPr lang="ru-RU" sz="3600" b="1" dirty="0">
                <a:ln>
                  <a:solidFill>
                    <a:srgbClr val="C00000"/>
                  </a:solidFill>
                </a:ln>
                <a:solidFill>
                  <a:srgbClr val="C00000"/>
                </a:solidFill>
                <a:effectLst>
                  <a:glow rad="101600">
                    <a:prstClr val="white">
                      <a:alpha val="60000"/>
                    </a:prstClr>
                  </a:glow>
                </a:effectLst>
                <a:latin typeface="Arial" panose="020B0604020202020204" pitchFamily="34" charset="0"/>
              </a:rPr>
              <a:t>Почему дети так поступают?</a:t>
            </a:r>
          </a:p>
        </p:txBody>
      </p:sp>
      <p:pic>
        <p:nvPicPr>
          <p:cNvPr id="6" name="Picture 2" descr="http://1.bp.blogspot.com/-vy_D427J6Vc/VFMn_wuVawI/AAAAAAAADfA/Heok_Y3qUxE/s1600/esli-rebenok-jabida.jpg"/>
          <p:cNvPicPr>
            <a:picLocks noChangeAspect="1" noChangeArrowheads="1"/>
          </p:cNvPicPr>
          <p:nvPr/>
        </p:nvPicPr>
        <p:blipFill rotWithShape="1">
          <a:blip r:embed="rId2">
            <a:extLst>
              <a:ext uri="{28A0092B-C50C-407E-A947-70E740481C1C}">
                <a14:useLocalDpi xmlns:a14="http://schemas.microsoft.com/office/drawing/2010/main" val="0"/>
              </a:ext>
            </a:extLst>
          </a:blip>
          <a:srcRect r="62866" b="30218"/>
          <a:stretch/>
        </p:blipFill>
        <p:spPr bwMode="auto">
          <a:xfrm flipH="1">
            <a:off x="6291618" y="3073753"/>
            <a:ext cx="2429303" cy="3394067"/>
          </a:xfrm>
          <a:prstGeom prst="rect">
            <a:avLst/>
          </a:prstGeom>
          <a:noFill/>
          <a:ln>
            <a:noFill/>
          </a:ln>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66505" y="1440359"/>
            <a:ext cx="8559131" cy="2062103"/>
          </a:xfrm>
          <a:prstGeom prst="rect">
            <a:avLst/>
          </a:prstGeom>
        </p:spPr>
        <p:txBody>
          <a:bodyPr wrap="square">
            <a:spAutoFit/>
          </a:bodyPr>
          <a:lstStyle/>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Создать панику, поднять на ноги милицию, учителей, а самому сидеть где-нибудь неподалеку, наблюдать за всем происходящим и посмеиваться.</a:t>
            </a:r>
          </a:p>
        </p:txBody>
      </p:sp>
      <p:sp>
        <p:nvSpPr>
          <p:cNvPr id="7" name="Прямоугольник 6"/>
          <p:cNvSpPr/>
          <p:nvPr/>
        </p:nvSpPr>
        <p:spPr>
          <a:xfrm>
            <a:off x="366505" y="3985956"/>
            <a:ext cx="6011839" cy="1569660"/>
          </a:xfrm>
          <a:prstGeom prst="rect">
            <a:avLst/>
          </a:prstGeom>
        </p:spPr>
        <p:txBody>
          <a:bodyPr wrap="square">
            <a:spAutoFit/>
          </a:bodyPr>
          <a:lstStyle/>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Самоутверждение: завоевать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признание у сверстников.</a:t>
            </a:r>
          </a:p>
        </p:txBody>
      </p:sp>
    </p:spTree>
    <p:extLst>
      <p:ext uri="{BB962C8B-B14F-4D97-AF65-F5344CB8AC3E}">
        <p14:creationId xmlns:p14="http://schemas.microsoft.com/office/powerpoint/2010/main" val="2738296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506" y="610316"/>
            <a:ext cx="6844566" cy="646331"/>
          </a:xfrm>
          <a:prstGeom prst="rect">
            <a:avLst/>
          </a:prstGeom>
        </p:spPr>
        <p:txBody>
          <a:bodyPr wrap="none">
            <a:spAutoFit/>
          </a:bodyPr>
          <a:lstStyle/>
          <a:p>
            <a:r>
              <a:rPr lang="ru-RU" b="1" dirty="0">
                <a:solidFill>
                  <a:srgbClr val="000000"/>
                </a:solidFill>
                <a:latin typeface="Arial" panose="020B0604020202020204" pitchFamily="34" charset="0"/>
              </a:rPr>
              <a:t> </a:t>
            </a:r>
            <a:r>
              <a:rPr lang="ru-RU" sz="3600" b="1" dirty="0">
                <a:ln>
                  <a:solidFill>
                    <a:srgbClr val="C00000"/>
                  </a:solidFill>
                </a:ln>
                <a:solidFill>
                  <a:srgbClr val="C00000"/>
                </a:solidFill>
                <a:effectLst>
                  <a:glow rad="101600">
                    <a:prstClr val="white">
                      <a:alpha val="60000"/>
                    </a:prstClr>
                  </a:glow>
                </a:effectLst>
                <a:latin typeface="Arial" panose="020B0604020202020204" pitchFamily="34" charset="0"/>
              </a:rPr>
              <a:t>Почему дети так поступают?</a:t>
            </a:r>
          </a:p>
        </p:txBody>
      </p:sp>
      <p:sp>
        <p:nvSpPr>
          <p:cNvPr id="3" name="Прямоугольник 2"/>
          <p:cNvSpPr/>
          <p:nvPr/>
        </p:nvSpPr>
        <p:spPr>
          <a:xfrm>
            <a:off x="580029" y="1862738"/>
            <a:ext cx="8263719" cy="1077218"/>
          </a:xfrm>
          <a:prstGeom prst="rect">
            <a:avLst/>
          </a:prstGeom>
        </p:spPr>
        <p:txBody>
          <a:bodyPr wrap="square">
            <a:spAutoFit/>
          </a:bodyPr>
          <a:lstStyle/>
          <a:p>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Подчас ребенку просто не хватает ума оценить возможные последствия.</a:t>
            </a:r>
          </a:p>
        </p:txBody>
      </p:sp>
      <p:sp>
        <p:nvSpPr>
          <p:cNvPr id="4" name="Прямоугольник 3"/>
          <p:cNvSpPr/>
          <p:nvPr/>
        </p:nvSpPr>
        <p:spPr>
          <a:xfrm>
            <a:off x="580029" y="3546047"/>
            <a:ext cx="8563971" cy="1569660"/>
          </a:xfrm>
          <a:prstGeom prst="rect">
            <a:avLst/>
          </a:prstGeom>
        </p:spPr>
        <p:txBody>
          <a:bodyPr wrap="square">
            <a:spAutoFit/>
          </a:bodyPr>
          <a:lstStyle/>
          <a:p>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Бывают </a:t>
            </a:r>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чисто меркантильные </a:t>
            </a:r>
          </a:p>
          <a:p>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причины: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ребенок мог </a:t>
            </a:r>
            <a:endPar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поспорить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с </a:t>
            </a:r>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кем-нибудь.</a:t>
            </a:r>
            <a:endPar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endParaRPr>
          </a:p>
        </p:txBody>
      </p:sp>
      <p:pic>
        <p:nvPicPr>
          <p:cNvPr id="7" name="Рисунок 6"/>
          <p:cNvPicPr>
            <a:picLocks noChangeAspect="1"/>
          </p:cNvPicPr>
          <p:nvPr/>
        </p:nvPicPr>
        <p:blipFill>
          <a:blip r:embed="rId2"/>
          <a:stretch>
            <a:fillRect/>
          </a:stretch>
        </p:blipFill>
        <p:spPr>
          <a:xfrm>
            <a:off x="6979059" y="3082023"/>
            <a:ext cx="1769155" cy="3016354"/>
          </a:xfrm>
          <a:prstGeom prst="rect">
            <a:avLst/>
          </a:prstGeom>
        </p:spPr>
      </p:pic>
    </p:spTree>
    <p:extLst>
      <p:ext uri="{BB962C8B-B14F-4D97-AF65-F5344CB8AC3E}">
        <p14:creationId xmlns:p14="http://schemas.microsoft.com/office/powerpoint/2010/main" val="3993140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018" y="485465"/>
            <a:ext cx="8795982" cy="1200329"/>
          </a:xfrm>
          <a:prstGeom prst="rect">
            <a:avLst/>
          </a:prstGeom>
        </p:spPr>
        <p:txBody>
          <a:bodyPr wrap="square">
            <a:spAutoFit/>
          </a:bodyPr>
          <a:lstStyle/>
          <a:p>
            <a:r>
              <a:rPr lang="ru-RU" sz="3600" b="1" dirty="0">
                <a:ln>
                  <a:solidFill>
                    <a:srgbClr val="C00000"/>
                  </a:solidFill>
                </a:ln>
                <a:solidFill>
                  <a:srgbClr val="C00000"/>
                </a:solidFill>
                <a:effectLst>
                  <a:glow rad="101600">
                    <a:prstClr val="white">
                      <a:alpha val="60000"/>
                    </a:prstClr>
                  </a:glow>
                </a:effectLst>
                <a:latin typeface="Arial" panose="020B0604020202020204" pitchFamily="34" charset="0"/>
              </a:rPr>
              <a:t>В чём опасность телефонного терроризма?</a:t>
            </a:r>
          </a:p>
        </p:txBody>
      </p:sp>
      <p:pic>
        <p:nvPicPr>
          <p:cNvPr id="1028" name="Picture 4" descr="http://wyksa.ru/news/data/upimages/995478-lozh-vyzj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413" y="3124591"/>
            <a:ext cx="5720134" cy="2955669"/>
          </a:xfrm>
          <a:prstGeom prst="rect">
            <a:avLst/>
          </a:prstGeom>
          <a:ln>
            <a:noFill/>
          </a:ln>
          <a:effectLst>
            <a:softEdge rad="112500"/>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48018" y="1917806"/>
            <a:ext cx="8737129" cy="4031873"/>
          </a:xfrm>
          <a:prstGeom prst="rect">
            <a:avLst/>
          </a:prstGeom>
        </p:spPr>
        <p:txBody>
          <a:bodyPr wrap="square">
            <a:spAutoFit/>
          </a:bodyPr>
          <a:lstStyle/>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Спецслужбы отвлекаются от реальных заданий. Э</a:t>
            </a:r>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то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сопровождается большими тратами на поддержание работоспособности специальных устройств для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разминирования,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затратами на топливо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для спецтранспорта.</a:t>
            </a:r>
          </a:p>
        </p:txBody>
      </p:sp>
    </p:spTree>
    <p:extLst>
      <p:ext uri="{BB962C8B-B14F-4D97-AF65-F5344CB8AC3E}">
        <p14:creationId xmlns:p14="http://schemas.microsoft.com/office/powerpoint/2010/main" val="2393593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018" y="485465"/>
            <a:ext cx="8795982" cy="1200329"/>
          </a:xfrm>
          <a:prstGeom prst="rect">
            <a:avLst/>
          </a:prstGeom>
        </p:spPr>
        <p:txBody>
          <a:bodyPr wrap="square">
            <a:spAutoFit/>
          </a:bodyPr>
          <a:lstStyle/>
          <a:p>
            <a:r>
              <a:rPr lang="ru-RU" sz="3600" b="1" dirty="0">
                <a:ln>
                  <a:solidFill>
                    <a:srgbClr val="C00000"/>
                  </a:solidFill>
                </a:ln>
                <a:solidFill>
                  <a:srgbClr val="C00000"/>
                </a:solidFill>
                <a:effectLst>
                  <a:glow rad="101600">
                    <a:prstClr val="white">
                      <a:alpha val="60000"/>
                    </a:prstClr>
                  </a:glow>
                </a:effectLst>
                <a:latin typeface="Arial" panose="020B0604020202020204" pitchFamily="34" charset="0"/>
              </a:rPr>
              <a:t>В чём опасность телефонного терроризма?</a:t>
            </a:r>
          </a:p>
        </p:txBody>
      </p:sp>
      <p:pic>
        <p:nvPicPr>
          <p:cNvPr id="6148" name="Picture 4" descr="http://jkstalent.com/wp-content/uploads/2014/10/search-pan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6901" y="3135583"/>
            <a:ext cx="2695433" cy="3266866"/>
          </a:xfrm>
          <a:prstGeom prst="rect">
            <a:avLst/>
          </a:prstGeom>
          <a:ln>
            <a:noFill/>
          </a:ln>
          <a:effectLst>
            <a:softEdge rad="112500"/>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48018" y="3847903"/>
            <a:ext cx="9150824" cy="2554545"/>
          </a:xfrm>
          <a:prstGeom prst="rect">
            <a:avLst/>
          </a:prstGeom>
        </p:spPr>
        <p:txBody>
          <a:bodyPr wrap="square">
            <a:spAutoFit/>
          </a:bodyPr>
          <a:lstStyle/>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Спровоцированная паника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в общественном месте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с большим скоплением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людей может привести </a:t>
            </a:r>
          </a:p>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к человеческим жертвам.</a:t>
            </a:r>
          </a:p>
        </p:txBody>
      </p:sp>
      <p:sp>
        <p:nvSpPr>
          <p:cNvPr id="7" name="Прямоугольник 6"/>
          <p:cNvSpPr/>
          <p:nvPr/>
        </p:nvSpPr>
        <p:spPr>
          <a:xfrm>
            <a:off x="348018" y="1685794"/>
            <a:ext cx="8795982" cy="2062103"/>
          </a:xfrm>
          <a:prstGeom prst="rect">
            <a:avLst/>
          </a:prstGeom>
        </p:spPr>
        <p:txBody>
          <a:bodyPr wrap="square">
            <a:spAutoFit/>
          </a:bodyPr>
          <a:lstStyle/>
          <a:p>
            <a:pPr lvl="0"/>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Срываются работы </a:t>
            </a:r>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важного предприятия</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 аэропорта, ж/д вокзала, электростанции, что приводит к значительным убыткам.</a:t>
            </a:r>
          </a:p>
        </p:txBody>
      </p:sp>
    </p:spTree>
    <p:extLst>
      <p:ext uri="{BB962C8B-B14F-4D97-AF65-F5344CB8AC3E}">
        <p14:creationId xmlns:p14="http://schemas.microsoft.com/office/powerpoint/2010/main" val="16109223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018" y="485465"/>
            <a:ext cx="8795982" cy="1200329"/>
          </a:xfrm>
          <a:prstGeom prst="rect">
            <a:avLst/>
          </a:prstGeom>
        </p:spPr>
        <p:txBody>
          <a:bodyPr wrap="square">
            <a:spAutoFit/>
          </a:bodyPr>
          <a:lstStyle/>
          <a:p>
            <a:r>
              <a:rPr lang="ru-RU" sz="3600" b="1" dirty="0">
                <a:ln>
                  <a:solidFill>
                    <a:srgbClr val="C00000"/>
                  </a:solidFill>
                </a:ln>
                <a:solidFill>
                  <a:srgbClr val="C00000"/>
                </a:solidFill>
                <a:effectLst>
                  <a:glow rad="101600">
                    <a:prstClr val="white">
                      <a:alpha val="60000"/>
                    </a:prstClr>
                  </a:glow>
                </a:effectLst>
                <a:latin typeface="Arial" panose="020B0604020202020204" pitchFamily="34" charset="0"/>
              </a:rPr>
              <a:t>В чём опасность телефонного терроризма?</a:t>
            </a:r>
          </a:p>
        </p:txBody>
      </p:sp>
      <p:sp>
        <p:nvSpPr>
          <p:cNvPr id="5" name="Прямоугольник 4"/>
          <p:cNvSpPr/>
          <p:nvPr/>
        </p:nvSpPr>
        <p:spPr>
          <a:xfrm>
            <a:off x="348018" y="2270569"/>
            <a:ext cx="8795982" cy="2554545"/>
          </a:xfrm>
          <a:prstGeom prst="rect">
            <a:avLst/>
          </a:prstGeom>
        </p:spPr>
        <p:txBody>
          <a:bodyPr wrap="square">
            <a:spAutoFit/>
          </a:bodyPr>
          <a:lstStyle/>
          <a:p>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Бывает, что спецслужбы могут не отреагировать на очередной вызов, являющийся истинным, в результате возникает так называемый негативный эффект - «Сказки про лживого пастушка».</a:t>
            </a:r>
          </a:p>
        </p:txBody>
      </p:sp>
      <p:pic>
        <p:nvPicPr>
          <p:cNvPr id="6" name="Picture 16" descr="http://www.amic.ru/images/news/news/371409_siz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926" y="5201865"/>
            <a:ext cx="1918128" cy="107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811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064" y="607798"/>
            <a:ext cx="8532055" cy="1200329"/>
          </a:xfrm>
          <a:prstGeom prst="rect">
            <a:avLst/>
          </a:prstGeom>
        </p:spPr>
        <p:txBody>
          <a:bodyPr wrap="square">
            <a:spAutoFit/>
          </a:bodyPr>
          <a:lstStyle/>
          <a:p>
            <a:r>
              <a:rPr lang="ru-RU" sz="3600" b="1" dirty="0">
                <a:ln>
                  <a:solidFill>
                    <a:srgbClr val="C00000"/>
                  </a:solidFill>
                </a:ln>
                <a:solidFill>
                  <a:srgbClr val="C00000"/>
                </a:solidFill>
                <a:effectLst>
                  <a:glow rad="101600">
                    <a:prstClr val="white">
                      <a:alpha val="60000"/>
                    </a:prstClr>
                  </a:glow>
                </a:effectLst>
                <a:latin typeface="Arial" panose="020B0604020202020204" pitchFamily="34" charset="0"/>
              </a:rPr>
              <a:t>Какое наказание грозит за ложный звонок?</a:t>
            </a:r>
          </a:p>
        </p:txBody>
      </p:sp>
      <p:sp>
        <p:nvSpPr>
          <p:cNvPr id="3" name="Прямоугольник 2"/>
          <p:cNvSpPr/>
          <p:nvPr/>
        </p:nvSpPr>
        <p:spPr>
          <a:xfrm>
            <a:off x="429064" y="2875112"/>
            <a:ext cx="8349175" cy="3046988"/>
          </a:xfrm>
          <a:prstGeom prst="rect">
            <a:avLst/>
          </a:prstGeom>
        </p:spPr>
        <p:txBody>
          <a:bodyPr wrap="square">
            <a:spAutoFit/>
          </a:bodyPr>
          <a:lstStyle/>
          <a:p>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Такие действия </a:t>
            </a:r>
            <a:endPar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endParaRPr>
          </a:p>
          <a:p>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квалифицируются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как уголовное преступление, предусмотренное статьей 207 Уголовного кодекса РФ </a:t>
            </a:r>
            <a:r>
              <a:rPr lang="ru-RU" sz="3200" b="1" dirty="0" smtClean="0">
                <a:ln>
                  <a:solidFill>
                    <a:srgbClr val="002060"/>
                  </a:solidFill>
                </a:ln>
                <a:solidFill>
                  <a:srgbClr val="002060"/>
                </a:solidFill>
                <a:effectLst>
                  <a:glow rad="101600">
                    <a:prstClr val="white">
                      <a:alpha val="60000"/>
                    </a:prstClr>
                  </a:glow>
                </a:effectLst>
                <a:latin typeface="Arial" panose="020B0604020202020204" pitchFamily="34" charset="0"/>
              </a:rPr>
              <a:t>- </a:t>
            </a:r>
            <a:r>
              <a:rPr lang="ru-RU" sz="3200" b="1" dirty="0">
                <a:ln>
                  <a:solidFill>
                    <a:srgbClr val="002060"/>
                  </a:solidFill>
                </a:ln>
                <a:solidFill>
                  <a:srgbClr val="002060"/>
                </a:solidFill>
                <a:effectLst>
                  <a:glow rad="101600">
                    <a:prstClr val="white">
                      <a:alpha val="60000"/>
                    </a:prstClr>
                  </a:glow>
                </a:effectLst>
                <a:latin typeface="Arial" panose="020B0604020202020204" pitchFamily="34" charset="0"/>
              </a:rPr>
              <a:t>заведомо ложное сообщение об акте терроризма.</a:t>
            </a:r>
          </a:p>
        </p:txBody>
      </p:sp>
      <p:pic>
        <p:nvPicPr>
          <p:cNvPr id="1026" name="Picture 2" descr="http://termaluxchita.ru.opt-images.1c-bitrix-cdn.ru/upload/medialibrary/e65/e6514fad0382a08ff7355d39aea5f952.png?14538838821169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467" y="1033137"/>
            <a:ext cx="3495532" cy="262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067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TotalTime>
  <Words>553</Words>
  <Application>Microsoft Office PowerPoint</Application>
  <PresentationFormat>Экран (4:3)</PresentationFormat>
  <Paragraphs>62</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dc:creator>
  <cp:lastModifiedBy>Irina</cp:lastModifiedBy>
  <cp:revision>29</cp:revision>
  <dcterms:created xsi:type="dcterms:W3CDTF">2017-01-11T20:55:46Z</dcterms:created>
  <dcterms:modified xsi:type="dcterms:W3CDTF">2017-02-20T12:14:02Z</dcterms:modified>
</cp:coreProperties>
</file>