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6" r:id="rId5"/>
    <p:sldId id="257" r:id="rId6"/>
    <p:sldId id="258" r:id="rId7"/>
    <p:sldId id="267" r:id="rId8"/>
    <p:sldId id="268" r:id="rId9"/>
    <p:sldId id="269" r:id="rId10"/>
    <p:sldId id="270" r:id="rId11"/>
    <p:sldId id="271" r:id="rId12"/>
    <p:sldId id="261" r:id="rId13"/>
    <p:sldId id="272" r:id="rId14"/>
    <p:sldId id="273" r:id="rId15"/>
    <p:sldId id="274" r:id="rId16"/>
    <p:sldId id="275" r:id="rId17"/>
    <p:sldId id="276" r:id="rId18"/>
    <p:sldId id="277" r:id="rId19"/>
    <p:sldId id="26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106" d="100"/>
          <a:sy n="106" d="100"/>
        </p:scale>
        <p:origin x="732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28.11.2020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28.11.2020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566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3271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57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3492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2173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0538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966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573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2986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088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146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12063">
            <a:off x="780425" y="2084969"/>
            <a:ext cx="5117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Березовское муниципальное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10»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upload.wikimedia.org/wikipedia/commons/thumb/d/dc/Coat_of_Arms_of_Berezovsky_%28Sverdlovsk_oblast%29.svg/1200px-Coat_of_Arms_of_Berezovsky_%28Sverdlovsk_oblast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356">
            <a:off x="301346" y="2215203"/>
            <a:ext cx="876819" cy="14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710949">
            <a:off x="8358995" y="5272695"/>
            <a:ext cx="3532483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 организатор ОБЖ</a:t>
            </a:r>
          </a:p>
          <a:p>
            <a:r>
              <a:rPr lang="ru-RU" sz="1799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 П.В.</a:t>
            </a:r>
          </a:p>
        </p:txBody>
      </p:sp>
      <p:sp>
        <p:nvSpPr>
          <p:cNvPr id="10" name="Прямоугольник 9"/>
          <p:cNvSpPr/>
          <p:nvPr/>
        </p:nvSpPr>
        <p:spPr>
          <a:xfrm rot="20859633">
            <a:off x="986748" y="3469885"/>
            <a:ext cx="39128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86479">
            <a:off x="7966246" y="2826958"/>
            <a:ext cx="31101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ЮИД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188252">
            <a:off x="257618" y="1020901"/>
            <a:ext cx="4070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руководство для пешехода: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253" y="2407141"/>
            <a:ext cx="11166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переходе дороги, помните, что движущееся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может быть неисправно, дорога скользкой, а водитель уставшим или неопытным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Наберитесь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терпения и дождитесь зелёного сигнала светофора, если пешеходный переход регулируемый, а затем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подождите ещё 2—3 секунды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Это время необходимо для недисциплинированного водителя транспортного средства, который не успевает вовремя затормозить (особенно на скользкой дороге). Запомните: автомобиль не может остановиться мгновенно!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начав переход дороги, вы увидели движущееся ТС,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вернитесь на тротуар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уступить дорогу ТС, движущемуся с включённым маячком синего цвета и специальным звуковым сигналом. Если в это время пешеход находится на проезжей части, он должен покинуть её, соблюдая меры предосторожности и личной безопасности.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переходе через проезжую часть, убедившись в личной безопасности.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других участников дорожного движения может быть опасным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всегда соответствовать ПДД.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Перебегать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дорогу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жёлтый сигнал светофора ОПАСНО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транспортные средства, находящиеся в дальних рядах, могут преждевременно начать движение или продолжить его, рассчитывая на то, 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вскоре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включится зелёный сигнал.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7743" y="178330"/>
            <a:ext cx="6580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Приближаясь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пешеходному переходу, замедлите шаг (даже если вы спешите!) и оцените обстановку, осмотритесь.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Подойдя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пешеходному переходу, убедитесь, что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движущихся ТС видят вас и намерены пропустить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(снижают скорость или уже остановились). Для этого установите зрительный контакт с водителем. Это касается и водителей транспортных средств, находящихся на соседних полосах движения.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9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188252">
            <a:off x="549076" y="1082456"/>
            <a:ext cx="34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ОСТЕРЕГАЙТЕСЬ!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387" y="2231627"/>
            <a:ext cx="109032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дорогу вне пешеходного перехода в случае, если он имеется в пределах зоны видимости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Задерживаться/останавливаться на проезжей части дороги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Внезапно появляться в непосредственной близости от движущихся на небольшой скорости транспортных средств, поскольку на соседней полосе может двигаться с большей скоростью другое транспортное средство, которое вы, возможно, не заметите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по телефону, использовать наушники, носить капюшон, полностью закрывающий боковой обзор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на проезжую часть из-за препятствия или транспортного средства, стоящего вдоль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Попадать в так называемые «слепые зоны», в которых водитель не заметит пешехода.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4775" y="1488983"/>
            <a:ext cx="636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Выбегать и неожиданно выходить на дорогу или пешеходный переход.</a:t>
            </a:r>
          </a:p>
        </p:txBody>
      </p:sp>
    </p:spTree>
    <p:extLst>
      <p:ext uri="{BB962C8B-B14F-4D97-AF65-F5344CB8AC3E}">
        <p14:creationId xmlns:p14="http://schemas.microsoft.com/office/powerpoint/2010/main" val="4000821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188252">
            <a:off x="1394308" y="1082456"/>
            <a:ext cx="1796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767" y="2088376"/>
            <a:ext cx="10923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«Слушай»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улавливать звуки, выделяющиеся из общегородского шума (вой сирены, визг тормозов, скрип снега под ногами, звук снега, падающего с крыши, раскаты грома и т. д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наблюдайте за всем, что происходит вокруг вас. Наблюдательность — очень ценное качество личности, которое позволяет человеку вовремя заметить опасность на дороге и, возможно, даже спасти жизнь! Попробуйте понаблюдать за пешеходами, идущими в одном с вами направлении, за движущимися автомобилями. Постарайтесь предугадать действия какого-то участника дорожного движения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«Чувствуй»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улавливайте запахи вокруг себя (запах свежести и тепла — скоро лето; запах раскалённого асфальта — надо надеть головной убор; запах гари, жжёной резины — опасность, возможно, произошло ДТП), прислушивайтесь к своим ощущениям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«Действуй»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 любой ситуации, особенно экстренной, действовать надо чётко и спокойно, не поддаваясь панике. Чтобы на дороге чувствовать себя уверенно, надо знать правила и соблюдать их.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9375" y="7878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Соблюдайте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 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«слушай — смотри — чувствуй — действуй»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быть готовым к изменению ситуации и правильно отреагировать на неё.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7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188252">
            <a:off x="612919" y="1034065"/>
            <a:ext cx="3637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 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077" y="2034338"/>
            <a:ext cx="113289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обзора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подстерегает нас в зонах ограниченной видимости, встречающихся на нашем пути.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делать?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Выходя из подъезда своего дома (магазина, школы, музея и т. д.), обратите внимание на ограждения (кусты, заборы, деревья), препятствующие обзору. За ними может таиться опасность, например движущиеся транспортные средства. Также обращайте внимание на стоящие автомобили: их водители могут внезапно начать движение, не заметив вас. Применяйте правило «Слушай — Смотри — Чувствуй — Действуй». Выбирайте маршрут, где дорога в обе стороны хорошо просматривается.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отвлечённого внимания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опасна тем, что, потеряв бдительность или отвлёкшись на что-то (звонок по телефону, беседа с приятелем и т. д.), мы можем не заметить приближающийся к нам автомобиль.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делать?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участником дорожного движения, не отвлекайтесь на посторонние предметы, будьте бдительны, заботьтесь о своей безопасности.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дорога»,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правило, существует внутри жилых комплексов, на территориях, окружённых деревьями и кустарниками. Часто такие тихие улочки привлекают любителей активного отдыха для проведения досуга — катания на скейтборде, велосипеде, игры в футбол, вышибалы и др. Какой бы спокойной ни была дорога, по ней в любую секунду может проехать автомобиль.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делать?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Помните о том, что для подвижных игр и прочих спортивных мероприятий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отведены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(площадки, велодорожки и т. д.), где движение автомобилей запрещено.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9382" y="280012"/>
            <a:ext cx="6806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Ситуация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постоянно меняется, а значит, меняются и условия безопасности. Любой участник дорожного движения может попасть в дорожную ловушку — ситуацию непредвиденной опасности или обманчивой (ложной) безопасности на дороге. Чтобы этого не произошло, нужно научиться распознавать ловушки и избегать попадания в них.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2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188252">
            <a:off x="686496" y="972510"/>
            <a:ext cx="349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световозвращающих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4774" y="557011"/>
            <a:ext cx="6295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тёмное время суток на пешеходе должны быть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 (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световозвращатели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катафоты). Так пешеход не только обеспечивает свою безопасность, но и проявляет культуру, заботу и уважение к другим участникам дорожного движения.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media.prosv.ru/media/ebook/epub/34-0554-01/chapters/Chapter13/images/autogen_186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70" y="3684686"/>
            <a:ext cx="6403433" cy="2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media.prosv.ru/media/ebook/epub/34-0554-01/chapters/Chapter13/images/autogen_186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5" y="2321678"/>
            <a:ext cx="6242793" cy="18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9375" y="2146490"/>
            <a:ext cx="6320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в тёмное время суток движется с ближним светом фар, то пешеход со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заметен для водителя на расстоянии до 200 м, а без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на расстоянии всего 50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708" y="4290600"/>
            <a:ext cx="3633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включённом дальнем свете фар пешеход со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заметен для водителя на расстоянии примерно 350 м, без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на расстоянии 100 м!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740440">
            <a:off x="3954578" y="2048472"/>
            <a:ext cx="80284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где размещать?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одежде, обуви, головном уборе;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рюкзаке, сумке;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коляске, роликах, велосипедах, самокатах, санках;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велошлеме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другой специальной защитной спортивной амуниции;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участках тела (в летний период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Tx/>
              <a:buChar char="-"/>
            </a:pP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как размещать?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высоте 80—100 см от земли;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стороны: слева, справа, спереди и сзади;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одновременно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съёмные и несъёмные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элементы;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тем лучше, количественных ограничений нет.</a:t>
            </a:r>
            <a:endParaRPr lang="ru-RU" sz="20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205" y="5455729"/>
            <a:ext cx="331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Наилучшим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эффектом обладают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 серо-белого и лимонного цвета.</a:t>
            </a:r>
          </a:p>
        </p:txBody>
      </p:sp>
      <p:sp>
        <p:nvSpPr>
          <p:cNvPr id="10" name="Прямоугольник 9"/>
          <p:cNvSpPr/>
          <p:nvPr/>
        </p:nvSpPr>
        <p:spPr>
          <a:xfrm rot="21188252">
            <a:off x="1532775" y="1200314"/>
            <a:ext cx="146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Где?     Как?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5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758401">
            <a:off x="3741850" y="2331349"/>
            <a:ext cx="8065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Пешеход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человек, находящийся вне транспортного средства (ТС) на дороге или на пешеходной/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велопешеходной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дорожке (за исключением тех, кто осуществляет на них какие-то работы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пешеходам относятся и люди,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самокаты. Особой популярностью у детей и взрослых в последнее время пользуются средства индивидуальной мобильности, такие как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моноколесо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сегвей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гироскутер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вы передвигаетесь с их помощью, вы тоже пешеход!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750255">
            <a:off x="4641973" y="5052448"/>
            <a:ext cx="7326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Пешеходом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считается человек, который бежит, совершает пешую прогулку, сидит или лежит на дороге (на тротуаре, пешеходной дорожке).</a:t>
            </a:r>
          </a:p>
        </p:txBody>
      </p:sp>
      <p:pic>
        <p:nvPicPr>
          <p:cNvPr id="3074" name="Picture 2" descr="http://storage.inovaco.ru/media/project_mo_154/ae/bb/0d/f1/45/12/pdd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23618" r="5955" b="9255"/>
          <a:stretch/>
        </p:blipFill>
        <p:spPr bwMode="auto">
          <a:xfrm rot="20772460">
            <a:off x="352169" y="403069"/>
            <a:ext cx="4012741" cy="22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210952">
            <a:off x="80764" y="1120612"/>
            <a:ext cx="4642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 для пешеходов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511" y="2622528"/>
            <a:ext cx="4837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Главными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помощниками участников дорожного движения — как водителей, так и пешеходов — являются знаки дорожного движения. Они помогают избежать хаоса, ведь их знание и соблюдение предотвращают аварии, помогают ориентироваться в ситуации на дороге и принимать правильные и своевременные решения. Знаки существуют в виде графических рисунков, а в зависимости от того, к какой группе они относятся, имеют определённую форму и цвет.</a:t>
            </a:r>
          </a:p>
        </p:txBody>
      </p:sp>
      <p:pic>
        <p:nvPicPr>
          <p:cNvPr id="1026" name="Picture 2" descr="https://static-ru.insales.ru/images/products/1/4642/268268066/460326294100384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572">
            <a:off x="6747427" y="337833"/>
            <a:ext cx="3873826" cy="526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2662" y="2716273"/>
            <a:ext cx="4677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треугольника с красной окантовкой относятся к группе предупреждающих знаков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Например, знак «Дети» предупреждает водителя о приближении к участку дороги, где находится школа, детский сад или оздоровительный лагерь. Для водителя это является сигналом, что на проезжей части могут появиться дети и надо быть очень осторожным!</a:t>
            </a:r>
          </a:p>
        </p:txBody>
      </p:sp>
      <p:pic>
        <p:nvPicPr>
          <p:cNvPr id="2050" name="Picture 2" descr="https://media.prosv.ru/media/ebook/epub/34-0554-01/chapters/Chapter13/images/autogen_616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86" y1="97277" x2="50109" y2="5693"/>
                        <a14:foregroundMark x1="51198" y1="7673" x2="92593" y2="88861"/>
                        <a14:foregroundMark x1="23529" y1="84158" x2="63399" y2="44802"/>
                        <a14:foregroundMark x1="37255" y1="43317" x2="77560" y2="93317"/>
                        <a14:foregroundMark x1="30065" y1="97030" x2="52070" y2="24752"/>
                        <a14:foregroundMark x1="8279" y1="94802" x2="92157" y2="93564"/>
                        <a14:foregroundMark x1="15468" y1="88614" x2="49237" y2="23762"/>
                        <a14:foregroundMark x1="50109" y1="18564" x2="83878" y2="87624"/>
                        <a14:foregroundMark x1="86928" y1="88861" x2="31155" y2="87129"/>
                        <a14:foregroundMark x1="36166" y1="85644" x2="57734" y2="58663"/>
                        <a14:foregroundMark x1="29847" y1="74752" x2="55556" y2="42079"/>
                        <a14:foregroundMark x1="32026" y1="64109" x2="30501" y2="46535"/>
                        <a14:foregroundMark x1="27669" y1="61386" x2="40087" y2="5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353">
            <a:off x="6564736" y="981409"/>
            <a:ext cx="43719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188252">
            <a:off x="561707" y="1113234"/>
            <a:ext cx="3462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«Дети»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3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-105174" y="928568"/>
            <a:ext cx="4795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пешеходов запрещено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704" y="2756450"/>
            <a:ext cx="46771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круглой формы с красной окантовкой относятся к группе запрещающих знаков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поскольку запрещают или ограничивают движение на каком-то участке дороги.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«Движение пешеходов запрещено» запрещает движение пешеходов на участке дороги, обозначенном этим знаком.</a:t>
            </a:r>
          </a:p>
          <a:p>
            <a:r>
              <a:rPr lang="ru-RU" dirty="0">
                <a:solidFill>
                  <a:srgbClr val="333333"/>
                </a:solidFill>
                <a:latin typeface="Charter"/>
              </a:rPr>
              <a:t/>
            </a:r>
            <a:br>
              <a:rPr lang="ru-RU" dirty="0">
                <a:solidFill>
                  <a:srgbClr val="333333"/>
                </a:solidFill>
                <a:latin typeface="Charter"/>
              </a:rPr>
            </a:br>
            <a:endParaRPr lang="ru-RU" dirty="0"/>
          </a:p>
        </p:txBody>
      </p:sp>
      <p:pic>
        <p:nvPicPr>
          <p:cNvPr id="4098" name="Picture 2" descr="https://media.prosv.ru/media/ebook/epub/34-0554-01/chapters/Chapter13/images/autogen_6162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" b="100000" l="524" r="100000">
                        <a14:foregroundMark x1="18063" y1="79843" x2="75654" y2="16492"/>
                        <a14:foregroundMark x1="35864" y1="10209" x2="54974" y2="88743"/>
                        <a14:foregroundMark x1="91623" y1="49476" x2="6283" y2="52356"/>
                        <a14:foregroundMark x1="35864" y1="73822" x2="46073" y2="57853"/>
                        <a14:foregroundMark x1="64660" y1="75916" x2="60995" y2="70157"/>
                        <a14:foregroundMark x1="50262" y1="23298" x2="54450" y2="18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035">
            <a:off x="6987300" y="1178912"/>
            <a:ext cx="3638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1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576872" y="928568"/>
            <a:ext cx="3431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234" y="2842396"/>
            <a:ext cx="4540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в школу вы наверняка видите знак «Пешеходный переход». Обратите внимание на его форму и цвет. Он квадратный, а изображение дано на голубом фоне. Этот знак относится к группе знаков особых предписаний и указывает на то место проезжей части дороги, где разрешено её переходить.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«Пешеходный переход» устанавливается около специальной разметки для пешеходов — «зебры».</a:t>
            </a:r>
          </a:p>
        </p:txBody>
      </p:sp>
      <p:pic>
        <p:nvPicPr>
          <p:cNvPr id="7170" name="Picture 2" descr="https://media.prosv.ru/media/ebook/epub/34-0554-01/chapters/Chapter13/images/m3-2_03.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075">
            <a:off x="6819134" y="1250235"/>
            <a:ext cx="3638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0620" y="2825106"/>
            <a:ext cx="45287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вид знака «Пешеходный переход» — треугольной формы с красной окантовкой. Вспомните, что обозначают знаки такой формы. Кому адресован этот знак и о чём он предупреждает?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«Пешеходный переход» предупреждает водителя о приближении к пешеходному переходу.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88252">
            <a:off x="576872" y="928568"/>
            <a:ext cx="3431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media.prosv.ru/media/ebook/epub/34-0554-01/chapters/Chapter13/images/m3-2_04.ep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47" y1="94815" x2="49782" y2="1235"/>
                        <a14:foregroundMark x1="50218" y1="2716" x2="96725" y2="91605"/>
                        <a14:foregroundMark x1="97162" y1="95062" x2="8734" y2="95062"/>
                        <a14:foregroundMark x1="15284" y1="87654" x2="53275" y2="21728"/>
                        <a14:foregroundMark x1="46725" y1="20494" x2="83843" y2="87654"/>
                        <a14:foregroundMark x1="87555" y1="87901" x2="12664" y2="87160"/>
                        <a14:foregroundMark x1="27293" y1="75802" x2="65284" y2="65926"/>
                        <a14:foregroundMark x1="59825" y1="64938" x2="56987" y2="49136"/>
                        <a14:foregroundMark x1="69651" y1="54815" x2="49345" y2="15556"/>
                        <a14:foregroundMark x1="48035" y1="20247" x2="27511" y2="57037"/>
                        <a14:foregroundMark x1="3712" y1="84938" x2="18341" y2="53827"/>
                        <a14:foregroundMark x1="6332" y1="79012" x2="42358" y2="8395"/>
                        <a14:foregroundMark x1="43668" y1="6173" x2="47380" y2="1481"/>
                        <a14:foregroundMark x1="52402" y1="1728" x2="67467" y2="29136"/>
                        <a14:foregroundMark x1="69869" y1="34568" x2="98690" y2="88642"/>
                        <a14:foregroundMark x1="1965" y1="96790" x2="5677" y2="98765"/>
                        <a14:foregroundMark x1="7860" y1="98519" x2="92795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461">
            <a:off x="6580768" y="896293"/>
            <a:ext cx="43624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7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566485" y="928568"/>
            <a:ext cx="345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234" y="2806503"/>
            <a:ext cx="45614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Дорожные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круглой формы с изображением на голубом фоне относятся к группе предписывающих знаков.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«Пешеходная дорожка» обозначает место, предназначенное только для движения пешеходов. Находясь в зоне действия этого знака, пешеходы должны соблюдать общие правила поведения: придерживаться правой стороны дороги, не мешать другим участникам движения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edia.prosv.ru/media/ebook/epub/34-0554-01/chapters/Chapter13/images/m3-2_05.ep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6" l="524" r="100000">
                        <a14:foregroundMark x1="23822" y1="8901" x2="45026" y2="1571"/>
                        <a14:foregroundMark x1="58639" y1="3141" x2="65969" y2="4188"/>
                        <a14:foregroundMark x1="80105" y1="13613" x2="91885" y2="26178"/>
                        <a14:foregroundMark x1="93455" y1="29843" x2="98691" y2="45812"/>
                        <a14:foregroundMark x1="97644" y1="50000" x2="95026" y2="68325"/>
                        <a14:foregroundMark x1="93455" y1="71466" x2="78010" y2="88482"/>
                        <a14:foregroundMark x1="76178" y1="91361" x2="58115" y2="97644"/>
                        <a14:foregroundMark x1="55497" y1="97906" x2="34293" y2="95812"/>
                        <a14:foregroundMark x1="32984" y1="94503" x2="17016" y2="85340"/>
                        <a14:foregroundMark x1="32984" y1="79319" x2="51832" y2="51047"/>
                        <a14:foregroundMark x1="28272" y1="80890" x2="46859" y2="50262"/>
                        <a14:foregroundMark x1="32984" y1="50524" x2="33246" y2="36911"/>
                        <a14:foregroundMark x1="34555" y1="35602" x2="50785" y2="28796"/>
                        <a14:foregroundMark x1="48953" y1="31675" x2="55497" y2="59686"/>
                        <a14:foregroundMark x1="59162" y1="60733" x2="67277" y2="79058"/>
                        <a14:foregroundMark x1="67277" y1="84555" x2="68848" y2="79843"/>
                        <a14:foregroundMark x1="64660" y1="50262" x2="57592" y2="42670"/>
                        <a14:foregroundMark x1="46073" y1="19372" x2="53927" y2="16492"/>
                        <a14:foregroundMark x1="52880" y1="23822" x2="52618" y2="13613"/>
                        <a14:foregroundMark x1="15969" y1="84817" x2="2880" y2="60471"/>
                        <a14:foregroundMark x1="2356" y1="58639" x2="4188" y2="33246"/>
                        <a14:foregroundMark x1="4974" y1="31675" x2="18063" y2="13351"/>
                        <a14:foregroundMark x1="47906" y1="2356" x2="56806" y2="2356"/>
                        <a14:foregroundMark x1="67801" y1="5497" x2="78010" y2="10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287">
            <a:off x="6871685" y="1228551"/>
            <a:ext cx="3638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7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188252">
            <a:off x="825402" y="1020901"/>
            <a:ext cx="2934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нерегулируемые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7743" y="342757"/>
            <a:ext cx="6461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Помимо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знаков, важную роль в регулировании дорожного движения играет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7743" y="989088"/>
            <a:ext cx="6461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дни все светофоры электрические. Светофоры бывают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велосипедные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Различаются они количеством сигналов: у транспортного и велосипедного светофора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сигнала, а у пешеходного —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Пешеходные переходы, оборудованные светофорами, называются регулируемыми.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782" y="2743414"/>
            <a:ext cx="11032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Подойдя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регулируемому переходу, пешеходы должны руководствоваться правилами безопасного перехода дороги и сигналами светофора, 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предназначенного для пешеходов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 его отсутствии — сигналами светофора для водителей.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пешеходном светофоре разрешающий движение зелёный сигнал изображается в виде идущего человечка, а красный, запрещающий, — в виде стоящего человечка.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782" y="4217354"/>
            <a:ext cx="10949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 нерегулируемый (есть знак «Наземный пешеходный переход» и дорожная разметка «зебра», а светофора нет или он не работает), действовать надо так же, как и при переходе регулируемого пешеходного перехода — руководствуясь правилами дорожного движения.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9781" y="5140684"/>
            <a:ext cx="10949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видимости пешеходный переход отсутствует, надо найти просматриваемый в оба направления движения участок дороги без ограждений, дождаться, когда проедут транспортные средства, и, убедившись в собственной безопасности, без суеты перейти проезжую часть.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269</Words>
  <Application>Microsoft Office PowerPoint</Application>
  <PresentationFormat>Широкоэкранный</PresentationFormat>
  <Paragraphs>131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Charter</vt:lpstr>
      <vt:lpstr>Comic Sans MS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2020-11-28T13:57:51Z</dcterms:created>
  <dcterms:modified xsi:type="dcterms:W3CDTF">2020-11-28T15:37:40Z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