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669" r:id="rId2"/>
    <p:sldId id="670" r:id="rId3"/>
    <p:sldId id="613" r:id="rId4"/>
    <p:sldId id="687" r:id="rId5"/>
    <p:sldId id="688" r:id="rId6"/>
    <p:sldId id="689" r:id="rId7"/>
    <p:sldId id="691" r:id="rId8"/>
    <p:sldId id="616" r:id="rId9"/>
    <p:sldId id="673" r:id="rId10"/>
    <p:sldId id="677" r:id="rId11"/>
    <p:sldId id="692" r:id="rId12"/>
    <p:sldId id="693" r:id="rId13"/>
    <p:sldId id="680" r:id="rId14"/>
    <p:sldId id="683" r:id="rId15"/>
    <p:sldId id="679" r:id="rId16"/>
    <p:sldId id="684" r:id="rId17"/>
    <p:sldId id="694" r:id="rId18"/>
    <p:sldId id="695" r:id="rId19"/>
  </p:sldIdLst>
  <p:sldSz cx="10333038" cy="820896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85">
          <p15:clr>
            <a:srgbClr val="A4A3A4"/>
          </p15:clr>
        </p15:guide>
        <p15:guide id="2" pos="32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CC99"/>
    <a:srgbClr val="0000FF"/>
    <a:srgbClr val="009900"/>
    <a:srgbClr val="FF0000"/>
    <a:srgbClr val="9999FF"/>
    <a:srgbClr val="DDDDDD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7" autoAdjust="0"/>
    <p:restoredTop sz="95894" autoAdjust="0"/>
  </p:normalViewPr>
  <p:slideViewPr>
    <p:cSldViewPr>
      <p:cViewPr varScale="1">
        <p:scale>
          <a:sx n="70" d="100"/>
          <a:sy n="70" d="100"/>
        </p:scale>
        <p:origin x="66" y="672"/>
      </p:cViewPr>
      <p:guideLst>
        <p:guide orient="horz" pos="2585"/>
        <p:guide pos="32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/>
              <a:t>ПРИЧИНЫ</a:t>
            </a:r>
            <a:r>
              <a:rPr lang="ru-RU" dirty="0" smtClean="0"/>
              <a:t>:</a:t>
            </a:r>
            <a:endParaRPr lang="ru-RU" dirty="0"/>
          </a:p>
        </c:rich>
      </c:tx>
      <c:layout>
        <c:manualLayout>
          <c:xMode val="edge"/>
          <c:yMode val="edge"/>
          <c:x val="0.70245073413743087"/>
          <c:y val="0.165429304151390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ПРИЧИНЫ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explosion val="9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pattFill prst="pct75">
                <a:fgClr>
                  <a:srgbClr val="000000">
                    <a:lumMod val="75000"/>
                    <a:lumOff val="25000"/>
                  </a:srgbClr>
                </a:fgClr>
                <a:bgClr>
                  <a:srgbClr val="000000">
                    <a:lumMod val="65000"/>
                    <a:lumOff val="35000"/>
                  </a:srgb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неосторожное обращение с огнем </c:v>
                </c:pt>
                <c:pt idx="1">
                  <c:v>нарушение правил эксплуатации электропроводки</c:v>
                </c:pt>
                <c:pt idx="2">
                  <c:v>не установлена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789282672295674"/>
          <c:y val="0.27389652773504358"/>
          <c:w val="0.39916768507202904"/>
          <c:h val="0.6515504082144221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/>
              <a:t>ПРИЧИНЫ</a:t>
            </a:r>
            <a:r>
              <a:rPr lang="ru-RU" dirty="0" smtClean="0"/>
              <a:t>:</a:t>
            </a:r>
            <a:endParaRPr lang="ru-RU" dirty="0"/>
          </a:p>
        </c:rich>
      </c:tx>
      <c:layout>
        <c:manualLayout>
          <c:xMode val="edge"/>
          <c:yMode val="edge"/>
          <c:x val="0.70245073413743087"/>
          <c:y val="0.165429304151390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ПРИЧИНЫ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explosion val="9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explosion val="6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неосторожное обращение с огнем </c:v>
                </c:pt>
                <c:pt idx="1">
                  <c:v>нарушение правил эксплуатации электропроводки</c:v>
                </c:pt>
                <c:pt idx="2">
                  <c:v>нарушение правил устройства и эксплуатации печей</c:v>
                </c:pt>
                <c:pt idx="3">
                  <c:v>поджог </c:v>
                </c:pt>
                <c:pt idx="4">
                  <c:v>взрыв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</c:v>
                </c:pt>
                <c:pt idx="1">
                  <c:v>20</c:v>
                </c:pt>
                <c:pt idx="2">
                  <c:v>5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789282672295674"/>
          <c:y val="0.27389652773504358"/>
          <c:w val="0.39916768507202904"/>
          <c:h val="0.6515504082144221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0574" cy="4991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10" y="1"/>
            <a:ext cx="2930574" cy="4991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8882E-A72B-42DF-A5EA-CAC5DCB893B7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321"/>
            <a:ext cx="2930574" cy="4991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10" y="9443321"/>
            <a:ext cx="2930574" cy="4991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987DD-BD3E-4E0A-AC95-454FC0842A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830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74" cy="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3" tIns="45691" rIns="91383" bIns="45691" numCol="1" anchor="t" anchorCtr="0" compatLnSpc="1">
            <a:prstTxWarp prst="textNoShape">
              <a:avLst/>
            </a:prstTxWarp>
          </a:bodyPr>
          <a:lstStyle>
            <a:lvl1pPr defTabSz="91465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10" y="0"/>
            <a:ext cx="2930574" cy="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3" tIns="45691" rIns="91383" bIns="45691" numCol="1" anchor="t" anchorCtr="0" compatLnSpc="1">
            <a:prstTxWarp prst="textNoShape">
              <a:avLst/>
            </a:prstTxWarp>
          </a:bodyPr>
          <a:lstStyle>
            <a:lvl1pPr algn="r" defTabSz="91465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5050" y="746125"/>
            <a:ext cx="46910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5801" y="4723251"/>
            <a:ext cx="5409562" cy="447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3" tIns="45691" rIns="91383" bIns="45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321"/>
            <a:ext cx="2930574" cy="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3" tIns="45691" rIns="91383" bIns="45691" numCol="1" anchor="b" anchorCtr="0" compatLnSpc="1">
            <a:prstTxWarp prst="textNoShape">
              <a:avLst/>
            </a:prstTxWarp>
          </a:bodyPr>
          <a:lstStyle>
            <a:lvl1pPr defTabSz="91465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10" y="9443321"/>
            <a:ext cx="2930574" cy="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3" tIns="45691" rIns="91383" bIns="4569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27E6074-5C1A-41B9-BA9D-56589A1EAB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9701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30589" y="9444911"/>
            <a:ext cx="2928996" cy="49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9" tIns="45689" rIns="91379" bIns="45689" anchor="b"/>
          <a:lstStyle>
            <a:lvl1pPr defTabSz="9064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64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64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64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64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934A340-7F67-4E0D-B17D-F7482A816835}" type="slidenum">
              <a:rPr lang="ru-RU" altLang="ru-RU" sz="1200">
                <a:solidFill>
                  <a:srgbClr val="000000"/>
                </a:solidFill>
              </a:rPr>
              <a:pPr algn="r" eaLnBrk="1" hangingPunct="1"/>
              <a:t>3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6638" y="746125"/>
            <a:ext cx="4692650" cy="3729038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5801" y="4723251"/>
            <a:ext cx="5411141" cy="447365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3" rIns="91388" bIns="45693"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Использовать на селекторных совещаниях за неделю </a:t>
            </a:r>
          </a:p>
        </p:txBody>
      </p:sp>
    </p:spTree>
    <p:extLst>
      <p:ext uri="{BB962C8B-B14F-4D97-AF65-F5344CB8AC3E}">
        <p14:creationId xmlns:p14="http://schemas.microsoft.com/office/powerpoint/2010/main" val="1129347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9" tIns="45689" rIns="91379" bIns="45689" anchor="b"/>
          <a:lstStyle>
            <a:lvl1pPr defTabSz="906463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6463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6463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6463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6463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8CA8718-ED13-40F6-9FEE-9F3239C2C161}" type="slidenum">
              <a:rPr lang="ru-RU" altLang="ru-RU" sz="1200">
                <a:solidFill>
                  <a:srgbClr val="000000"/>
                </a:solidFill>
              </a:rPr>
              <a:pPr algn="r" eaLnBrk="1" hangingPunct="1"/>
              <a:t>4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7275" y="744538"/>
            <a:ext cx="4687888" cy="3724275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3" rIns="91388" bIns="45693"/>
          <a:lstStyle/>
          <a:p>
            <a:pPr eaLnBrk="1" hangingPunct="1"/>
            <a:r>
              <a:rPr lang="ru-RU" altLang="ru-RU" smtClean="0"/>
              <a:t>Использовать на селекторных совещаниях за неделю </a:t>
            </a:r>
          </a:p>
        </p:txBody>
      </p:sp>
    </p:spTree>
    <p:extLst>
      <p:ext uri="{BB962C8B-B14F-4D97-AF65-F5344CB8AC3E}">
        <p14:creationId xmlns:p14="http://schemas.microsoft.com/office/powerpoint/2010/main" val="3347645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9" tIns="45689" rIns="91379" bIns="45689" anchor="b"/>
          <a:lstStyle>
            <a:lvl1pPr defTabSz="906463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6463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6463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6463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6463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8CA8718-ED13-40F6-9FEE-9F3239C2C161}" type="slidenum">
              <a:rPr lang="ru-RU" altLang="ru-RU" sz="1200">
                <a:solidFill>
                  <a:srgbClr val="000000"/>
                </a:solidFill>
              </a:rPr>
              <a:pPr algn="r" eaLnBrk="1" hangingPunct="1"/>
              <a:t>5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7275" y="744538"/>
            <a:ext cx="4687888" cy="3724275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3" rIns="91388" bIns="45693"/>
          <a:lstStyle/>
          <a:p>
            <a:pPr eaLnBrk="1" hangingPunct="1"/>
            <a:r>
              <a:rPr lang="ru-RU" altLang="ru-RU" smtClean="0"/>
              <a:t>Использовать на селекторных совещаниях за неделю </a:t>
            </a:r>
          </a:p>
        </p:txBody>
      </p:sp>
    </p:spTree>
    <p:extLst>
      <p:ext uri="{BB962C8B-B14F-4D97-AF65-F5344CB8AC3E}">
        <p14:creationId xmlns:p14="http://schemas.microsoft.com/office/powerpoint/2010/main" val="4219870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9" tIns="45689" rIns="91379" bIns="45689" anchor="b"/>
          <a:lstStyle>
            <a:lvl1pPr defTabSz="906463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6463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6463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6463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6463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8CA8718-ED13-40F6-9FEE-9F3239C2C161}" type="slidenum">
              <a:rPr lang="ru-RU" altLang="ru-RU" sz="1200">
                <a:solidFill>
                  <a:srgbClr val="000000"/>
                </a:solidFill>
              </a:rPr>
              <a:pPr algn="r" eaLnBrk="1" hangingPunct="1"/>
              <a:t>6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7275" y="744538"/>
            <a:ext cx="4687888" cy="3724275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3" rIns="91388" bIns="45693"/>
          <a:lstStyle/>
          <a:p>
            <a:pPr eaLnBrk="1" hangingPunct="1"/>
            <a:r>
              <a:rPr lang="ru-RU" altLang="ru-RU" smtClean="0"/>
              <a:t>Использовать на селекторных совещаниях за неделю </a:t>
            </a:r>
          </a:p>
        </p:txBody>
      </p:sp>
    </p:spTree>
    <p:extLst>
      <p:ext uri="{BB962C8B-B14F-4D97-AF65-F5344CB8AC3E}">
        <p14:creationId xmlns:p14="http://schemas.microsoft.com/office/powerpoint/2010/main" val="134569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97A1920-2F0F-4A54-BD09-25E0C26DBA74}" type="slidenum">
              <a:rPr lang="ru-RU" altLang="ru-RU" sz="1200"/>
              <a:pPr/>
              <a:t>7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480394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97A1920-2F0F-4A54-BD09-25E0C26DBA74}" type="slidenum">
              <a:rPr lang="ru-RU" altLang="ru-RU" sz="1200"/>
              <a:pPr/>
              <a:t>8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3170761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6412" y="8688438"/>
            <a:ext cx="2971588" cy="45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B8EFC519-0708-46FA-93FD-02DC60796601}" type="slidenum">
              <a:rPr lang="ru-RU" sz="1200"/>
              <a:pPr algn="r" eaLnBrk="0" hangingPunct="0"/>
              <a:t>9</a:t>
            </a:fld>
            <a:endParaRPr lang="ru-RU" sz="1200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3175" y="685800"/>
            <a:ext cx="4313238" cy="3427413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24" y="4342730"/>
            <a:ext cx="5028353" cy="4114949"/>
          </a:xfrm>
          <a:noFill/>
          <a:ln/>
        </p:spPr>
        <p:txBody>
          <a:bodyPr/>
          <a:lstStyle/>
          <a:p>
            <a:r>
              <a:rPr lang="ru-RU" dirty="0" smtClean="0"/>
              <a:t>Работа по предупреждению ЧС</a:t>
            </a:r>
          </a:p>
        </p:txBody>
      </p:sp>
    </p:spTree>
    <p:extLst>
      <p:ext uri="{BB962C8B-B14F-4D97-AF65-F5344CB8AC3E}">
        <p14:creationId xmlns:p14="http://schemas.microsoft.com/office/powerpoint/2010/main" val="2979086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0C8BAF3-2998-43C1-A8B2-BEC7E9A348ED}" type="slidenum">
              <a:rPr lang="ru-RU"/>
              <a:pPr algn="r" eaLnBrk="1" hangingPunct="1">
                <a:spcBef>
                  <a:spcPct val="0"/>
                </a:spcBef>
              </a:pPr>
              <a:t>10</a:t>
            </a:fld>
            <a:endParaRPr lang="ru-RU"/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3041254-C65D-49E6-B531-2E9045F9E6A5}" type="slidenum">
              <a:rPr lang="ru-RU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26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71588" y="685800"/>
            <a:ext cx="4319587" cy="3432175"/>
          </a:xfrm>
          <a:ln/>
        </p:spPr>
      </p:sp>
      <p:sp>
        <p:nvSpPr>
          <p:cNvPr id="11269" name="Заметки 2"/>
          <p:cNvSpPr>
            <a:spLocks noGrp="1"/>
          </p:cNvSpPr>
          <p:nvPr>
            <p:ph type="body" idx="1"/>
          </p:nvPr>
        </p:nvSpPr>
        <p:spPr>
          <a:xfrm>
            <a:off x="684213" y="4343400"/>
            <a:ext cx="54895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1" tIns="45770" rIns="91541" bIns="45770"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anose="020B0604020202020204" pitchFamily="34" charset="0"/>
            </a:endParaRPr>
          </a:p>
        </p:txBody>
      </p:sp>
      <p:sp>
        <p:nvSpPr>
          <p:cNvPr id="1127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1" tIns="45770" rIns="91541" bIns="45770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0AE39F2-1323-491E-9948-FC807754CD2B}" type="slidenum">
              <a:rPr 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ru-RU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174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0C8BAF3-2998-43C1-A8B2-BEC7E9A348ED}" type="slidenum">
              <a:rPr lang="ru-RU"/>
              <a:pPr algn="r" eaLnBrk="1" hangingPunct="1">
                <a:spcBef>
                  <a:spcPct val="0"/>
                </a:spcBef>
              </a:pPr>
              <a:t>11</a:t>
            </a:fld>
            <a:endParaRPr lang="ru-RU"/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3041254-C65D-49E6-B531-2E9045F9E6A5}" type="slidenum">
              <a:rPr lang="ru-RU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ru-RU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26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71588" y="685800"/>
            <a:ext cx="4319587" cy="3432175"/>
          </a:xfrm>
          <a:ln/>
        </p:spPr>
      </p:sp>
      <p:sp>
        <p:nvSpPr>
          <p:cNvPr id="11269" name="Заметки 2"/>
          <p:cNvSpPr>
            <a:spLocks noGrp="1"/>
          </p:cNvSpPr>
          <p:nvPr>
            <p:ph type="body" idx="1"/>
          </p:nvPr>
        </p:nvSpPr>
        <p:spPr>
          <a:xfrm>
            <a:off x="684213" y="4343400"/>
            <a:ext cx="54895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1" tIns="45770" rIns="91541" bIns="45770"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anose="020B0604020202020204" pitchFamily="34" charset="0"/>
            </a:endParaRPr>
          </a:p>
        </p:txBody>
      </p:sp>
      <p:sp>
        <p:nvSpPr>
          <p:cNvPr id="1127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1" tIns="45770" rIns="91541" bIns="45770" anchor="b"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0AE39F2-1323-491E-9948-FC807754CD2B}" type="slidenum">
              <a:rPr 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ru-RU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94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0"/>
            <a:ext cx="64008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B2F57-BAAE-493B-B7DF-753AE4EE4948}" type="datetime1">
              <a:rPr lang="ru-RU" altLang="ru-RU"/>
              <a:pPr>
                <a:defRPr/>
              </a:pPr>
              <a:t>29.11.2018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17D6F-1B23-49CF-BE76-5BE5EE3D08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759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C70F9-E16E-48F1-BBA8-D5B5A2BFDEDA}" type="datetime1">
              <a:rPr lang="ru-RU" altLang="ru-RU"/>
              <a:pPr>
                <a:defRPr/>
              </a:pPr>
              <a:t>29.11.2018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C8E873-AC48-4CDB-A19D-96C9EFF16D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507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3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13A42-568E-48C5-A387-044214289C84}" type="datetime1">
              <a:rPr lang="ru-RU" altLang="ru-RU"/>
              <a:pPr>
                <a:defRPr/>
              </a:pPr>
              <a:t>29.11.2018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2FC7B1-B0B7-4608-9056-BAFE285690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4418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lIns="91433" tIns="45717" rIns="91433" bIns="45717"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51907-0F81-411E-909F-56023EAF2E7C}" type="datetime1">
              <a:rPr lang="ru-RU" altLang="ru-RU"/>
              <a:pPr>
                <a:defRPr/>
              </a:pPr>
              <a:t>29.11.2018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F69447-60BD-4E6B-A529-340B9ADDDE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8880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3053"/>
            <a:ext cx="8229600" cy="11414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95440"/>
            <a:ext cx="4038601" cy="21812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199" y="1595440"/>
            <a:ext cx="4038601" cy="21812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29063"/>
            <a:ext cx="4038601" cy="21812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199" y="3929063"/>
            <a:ext cx="4038601" cy="21812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332EF-A6DC-4856-A938-CA67C736001D}" type="datetime1">
              <a:rPr lang="ru-RU" altLang="ru-RU"/>
              <a:pPr>
                <a:defRPr/>
              </a:pPr>
              <a:t>29.11.2018</a:t>
            </a:fld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27A095-1F66-457B-B74B-DD618A4584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3169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3050"/>
            <a:ext cx="8229600" cy="5837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26DB0-953C-4EF0-9CA2-A359401A1E56}" type="datetime1">
              <a:rPr lang="ru-RU" altLang="ru-RU"/>
              <a:pPr>
                <a:defRPr/>
              </a:pPr>
              <a:t>29.11.2018</a:t>
            </a:fld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3656DB-2990-43A7-9C62-081E8BFAE3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8861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939"/>
            <a:ext cx="8229600" cy="11400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96126"/>
            <a:ext cx="4038600" cy="45144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596126"/>
            <a:ext cx="4038600" cy="2180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8560"/>
            <a:ext cx="4038600" cy="218200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EB3BF-4C59-465F-8F7C-4D6855BE8FDE}" type="datetime1">
              <a:rPr lang="ru-RU" altLang="ru-RU"/>
              <a:pPr>
                <a:defRPr/>
              </a:pPr>
              <a:t>29.11.2018</a:t>
            </a:fld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F51059-D762-4084-A4E9-3362ABEFC7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4272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144463"/>
            <a:ext cx="65246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95438"/>
            <a:ext cx="8229600" cy="4514850"/>
          </a:xfrm>
        </p:spPr>
        <p:txBody>
          <a:bodyPr lIns="91433" tIns="45717" rIns="91433" bIns="45717"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1BCA0-BE8C-4113-B0B0-60F8E4095C38}" type="datetime1">
              <a:rPr lang="ru-RU" altLang="ru-RU"/>
              <a:pPr>
                <a:defRPr/>
              </a:pPr>
              <a:t>29.11.2018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C04A01-5865-4DA6-BF3E-E049F019F1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852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9402E-B3CC-4C83-B2B7-0685E0F5BFE7}" type="datetime1">
              <a:rPr lang="ru-RU" altLang="ru-RU"/>
              <a:pPr>
                <a:defRPr/>
              </a:pPr>
              <a:t>29.11.2018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1B43EA-981B-4B1A-AFED-D233FF527B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4329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EB5BD-BB56-412D-8469-7365FC9F861C}" type="datetime1">
              <a:rPr lang="ru-RU" altLang="ru-RU"/>
              <a:pPr>
                <a:defRPr/>
              </a:pPr>
              <a:t>29.11.2018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8B48E-670F-41D7-84EB-9667CCE9D0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243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A62E9-F900-4093-94F4-1B7764B15845}" type="datetime1">
              <a:rPr lang="ru-RU" altLang="ru-RU"/>
              <a:pPr>
                <a:defRPr/>
              </a:pPr>
              <a:t>29.11.2018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8CE64-901D-4A2A-ACF9-985F21E348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5131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95DB8-05D5-481E-815B-6E493F5AF93D}" type="datetime1">
              <a:rPr lang="ru-RU" altLang="ru-RU"/>
              <a:pPr>
                <a:defRPr/>
              </a:pPr>
              <a:t>29.11.2018</a:t>
            </a:fld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D4832E-91D6-49A1-AEFD-58A9D40736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967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956A6-FCDA-4207-9F0D-5B78AA8ABD89}" type="datetime1">
              <a:rPr lang="ru-RU" altLang="ru-RU"/>
              <a:pPr>
                <a:defRPr/>
              </a:pPr>
              <a:t>29.11.2018</a:t>
            </a:fld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022FD0-86C4-4685-BABC-4B845BA31A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040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BA5BA-9996-42BE-A1AA-7D6127646EE9}" type="datetime1">
              <a:rPr lang="ru-RU" altLang="ru-RU"/>
              <a:pPr>
                <a:defRPr/>
              </a:pPr>
              <a:t>29.11.2018</a:t>
            </a:fld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94AE13-08F7-4176-90D0-E840C3007C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259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35EB0-322B-4D62-AF06-05CEEA4E0F1D}" type="datetime1">
              <a:rPr lang="ru-RU" altLang="ru-RU"/>
              <a:pPr>
                <a:defRPr/>
              </a:pPr>
              <a:t>29.11.2018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37F8F4-16A3-4C09-A90F-5734F32613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6704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33" tIns="45717" rIns="91433" bIns="45717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311AA-20BA-4A1D-BAD8-1BE78E80A6FF}" type="datetime1">
              <a:rPr lang="ru-RU" altLang="ru-RU"/>
              <a:pPr>
                <a:defRPr/>
              </a:pPr>
              <a:t>29.11.2018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7EBFA6-BB0B-4897-8709-36AE0FA7C5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654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rgbClr val="BBE8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8" y="1914525"/>
            <a:ext cx="9301162" cy="541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6053" tIns="53027" rIns="106053" bIns="53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5938" y="7473950"/>
            <a:ext cx="24114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053" tIns="53027" rIns="106053" bIns="5302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4077ED5-12D7-465C-AAE7-15E6C060DC42}" type="datetime1">
              <a:rPr lang="ru-RU" altLang="ru-RU"/>
              <a:pPr>
                <a:defRPr/>
              </a:pPr>
              <a:t>29.11.2018</a:t>
            </a:fld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30600" y="7473950"/>
            <a:ext cx="32718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053" tIns="53027" rIns="106053" bIns="5302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05688" y="7473950"/>
            <a:ext cx="24114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053" tIns="53027" rIns="106053" bIns="5302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/>
            </a:lvl1pPr>
          </a:lstStyle>
          <a:p>
            <a:fld id="{8ECD5ED6-8DCA-4B2B-AF51-3F03502AA87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246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1636713" y="173038"/>
            <a:ext cx="7372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6061" tIns="53031" rIns="106061" bIns="530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1060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1060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2pPr>
      <a:lvl3pPr algn="ctr" defTabSz="1060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3pPr>
      <a:lvl4pPr algn="ctr" defTabSz="1060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4pPr>
      <a:lvl5pPr algn="ctr" defTabSz="106045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98463" indent="-398463" algn="l" defTabSz="1060450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31788" algn="l" defTabSz="1060450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25563" indent="-265113" algn="l" defTabSz="1060450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55788" indent="-265113" algn="l" defTabSz="1060450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4pPr>
      <a:lvl5pPr marL="2386013" indent="-265113" algn="l" defTabSz="1060450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10" Type="http://schemas.openxmlformats.org/officeDocument/2006/relationships/image" Target="../media/image18.pn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7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10" Type="http://schemas.openxmlformats.org/officeDocument/2006/relationships/image" Target="../media/image47.jpg"/><Relationship Id="rId4" Type="http://schemas.openxmlformats.org/officeDocument/2006/relationships/image" Target="../media/image41.png"/><Relationship Id="rId9" Type="http://schemas.openxmlformats.org/officeDocument/2006/relationships/image" Target="../media/image4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2.xls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_____Microsoft_Excel_97-20031.xls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Лого Г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215900"/>
            <a:ext cx="23336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флаг МЧС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76613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25958" y="2160588"/>
            <a:ext cx="10081121" cy="5327650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ЗАМЕСТИТЕЛЯ НАЧАЛЬНИКА  ГЛАВНОГО УПРАВЛЕНИЯ – НАЧАЛЬНИКА УНД и ПР ГУ </a:t>
            </a:r>
            <a:b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МЧС РОССИИ ПО СВЕРДЛОВСКОЙ ОБЛАСТИ</a:t>
            </a:r>
            <a:b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ПОЛКОВНИКА ВНУТРЕНЕЙ СЛУЖБЫ</a:t>
            </a:r>
            <a:b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ПИНЧУГОВА</a:t>
            </a:r>
            <a:br>
              <a:rPr lang="ru-RU" alt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 ВИКТОРОВИЧА</a:t>
            </a:r>
          </a:p>
        </p:txBody>
      </p:sp>
    </p:spTree>
    <p:extLst>
      <p:ext uri="{BB962C8B-B14F-4D97-AF65-F5344CB8AC3E}">
        <p14:creationId xmlns:p14="http://schemas.microsoft.com/office/powerpoint/2010/main" val="127092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-529210" y="229592"/>
            <a:ext cx="12130557" cy="714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898" tIns="47949" rIns="95898" bIns="47949"/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921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83442" y="3860507"/>
            <a:ext cx="184731" cy="4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2034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190434" y="1522518"/>
            <a:ext cx="27747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sz="2400" dirty="0" smtClean="0"/>
              <a:t>Образовательные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2400" dirty="0" smtClean="0"/>
              <a:t>учреждения</a:t>
            </a:r>
            <a:endParaRPr lang="ru-RU" sz="2400" dirty="0">
              <a:latin typeface="Times New Roman" panose="02020603050405020304" pitchFamily="18" charset="0"/>
            </a:endParaRPr>
          </a:p>
        </p:txBody>
      </p:sp>
      <p:sp>
        <p:nvSpPr>
          <p:cNvPr id="10253" name="Text Box 12"/>
          <p:cNvSpPr txBox="1">
            <a:spLocks noChangeArrowheads="1"/>
          </p:cNvSpPr>
          <p:nvPr/>
        </p:nvSpPr>
        <p:spPr bwMode="auto">
          <a:xfrm>
            <a:off x="0" y="0"/>
            <a:ext cx="10333038" cy="78146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14" tIns="17538" rIns="103214" bIns="17538"/>
          <a:lstStyle>
            <a:lvl1pPr marL="342900" indent="-342900" defTabSz="1770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3663" indent="-285750" defTabSz="1770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770063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770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7700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70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70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70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70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ru-RU" sz="237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</a:t>
            </a:r>
            <a:endParaRPr lang="ru-RU" altLang="ja-JP" sz="2373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41033" y="4688186"/>
            <a:ext cx="25358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 dirty="0" smtClean="0"/>
              <a:t>Объекты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 dirty="0" smtClean="0"/>
              <a:t>Детского отдыха</a:t>
            </a:r>
            <a:endParaRPr lang="ru-RU" sz="2400" dirty="0" smtClean="0">
              <a:latin typeface="Times New Roman" panose="02020603050405020304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74031" y="6846561"/>
            <a:ext cx="508254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sz="2400" dirty="0" smtClean="0"/>
              <a:t>Места проживания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2400" dirty="0" smtClean="0"/>
              <a:t>неблагополучных </a:t>
            </a:r>
            <a:r>
              <a:rPr lang="ru-RU" sz="2400" dirty="0"/>
              <a:t>семей с </a:t>
            </a:r>
            <a:r>
              <a:rPr lang="ru-RU" sz="2400" dirty="0" smtClean="0"/>
              <a:t>детьми,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2400" dirty="0" smtClean="0"/>
              <a:t>и многодетных семей</a:t>
            </a:r>
            <a:endParaRPr lang="ru-RU" sz="2400" dirty="0">
              <a:latin typeface="Times New Roman" panose="02020603050405020304" pitchFamily="18" charset="0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" y="781465"/>
            <a:ext cx="4190436" cy="316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737" y="3400971"/>
            <a:ext cx="4855757" cy="312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2602" y="5424725"/>
            <a:ext cx="4190436" cy="27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88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-529210" y="229592"/>
            <a:ext cx="12130557" cy="714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898" tIns="47949" rIns="95898" bIns="47949"/>
          <a:lstStyle>
            <a:lvl1pPr defTabSz="8445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445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455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45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45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921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6" descr="C:\Users\dsk.URALRC\Desktop\Фото тренировка\DSC_23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32" y="1925404"/>
            <a:ext cx="5382544" cy="353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83442" y="3860507"/>
            <a:ext cx="184731" cy="4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2034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417268" y="849394"/>
            <a:ext cx="25480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</a:rPr>
              <a:t>2017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63</a:t>
            </a:r>
            <a:r>
              <a:rPr lang="ru-RU" sz="2400" dirty="0" smtClean="0">
                <a:latin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</a:rPr>
              <a:t>заседания </a:t>
            </a:r>
            <a:r>
              <a:rPr lang="ru-RU" sz="2400" dirty="0" smtClean="0">
                <a:latin typeface="Times New Roman" panose="02020603050405020304" pitchFamily="18" charset="0"/>
              </a:rPr>
              <a:t>КЧС</a:t>
            </a:r>
            <a:endParaRPr lang="ru-RU" sz="2400" dirty="0">
              <a:latin typeface="Times New Roman" panose="02020603050405020304" pitchFamily="18" charset="0"/>
            </a:endParaRPr>
          </a:p>
        </p:txBody>
      </p:sp>
      <p:sp>
        <p:nvSpPr>
          <p:cNvPr id="10253" name="Text Box 12"/>
          <p:cNvSpPr txBox="1">
            <a:spLocks noChangeArrowheads="1"/>
          </p:cNvSpPr>
          <p:nvPr/>
        </p:nvSpPr>
        <p:spPr bwMode="auto">
          <a:xfrm>
            <a:off x="0" y="0"/>
            <a:ext cx="10333038" cy="78146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14" tIns="17538" rIns="103214" bIns="17538"/>
          <a:lstStyle>
            <a:lvl1pPr marL="342900" indent="-342900" defTabSz="1770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3663" indent="-285750" defTabSz="1770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770063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770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7700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70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70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70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70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ru-RU" sz="237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ПРОВОДИМАЯ РАБОТА</a:t>
            </a:r>
            <a:endParaRPr lang="ru-RU" altLang="ja-JP" sz="2373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7" descr="DSC_18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503" y="4536529"/>
            <a:ext cx="4950495" cy="342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571765" y="3475552"/>
            <a:ext cx="25720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 dirty="0" smtClean="0">
                <a:latin typeface="Times New Roman" panose="02020603050405020304" pitchFamily="18" charset="0"/>
              </a:rPr>
              <a:t>2018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81 </a:t>
            </a:r>
            <a:r>
              <a:rPr lang="ru-RU" sz="2400" dirty="0" smtClean="0">
                <a:latin typeface="Times New Roman" panose="02020603050405020304" pitchFamily="18" charset="0"/>
              </a:rPr>
              <a:t>заседание КЧС</a:t>
            </a:r>
          </a:p>
        </p:txBody>
      </p:sp>
    </p:spTree>
    <p:extLst>
      <p:ext uri="{BB962C8B-B14F-4D97-AF65-F5344CB8AC3E}">
        <p14:creationId xmlns:p14="http://schemas.microsoft.com/office/powerpoint/2010/main" val="167968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6"/>
          <p:cNvSpPr>
            <a:spLocks noChangeArrowheads="1"/>
          </p:cNvSpPr>
          <p:nvPr/>
        </p:nvSpPr>
        <p:spPr bwMode="auto">
          <a:xfrm>
            <a:off x="0" y="868363"/>
            <a:ext cx="10333038" cy="814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952" tIns="52976" rIns="105952" bIns="52976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indent="0" algn="ctr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торжественного открытия «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Fire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ja-JP" sz="23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300" dirty="0"/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2563" y="1522440"/>
            <a:ext cx="2839847" cy="193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2743" y="1493135"/>
            <a:ext cx="2901950" cy="193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0" y="0"/>
            <a:ext cx="10333038" cy="78146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14" tIns="17538" rIns="103214" bIns="17538"/>
          <a:lstStyle>
            <a:lvl1pPr marL="342900" indent="-342900" defTabSz="1770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3663" indent="-285750" defTabSz="1770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770063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770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7700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70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70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70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70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ru-RU" sz="237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ВЫСТАВКА ТЕХНОЛОГИЙ</a:t>
            </a: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ru-RU" sz="237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37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STOP FIRE</a:t>
            </a:r>
            <a:r>
              <a:rPr lang="ru-RU" sz="237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ja-JP" sz="2373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068" y="3873871"/>
            <a:ext cx="2947625" cy="19244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56" y="3871273"/>
            <a:ext cx="2898636" cy="19296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823" y="3912271"/>
            <a:ext cx="2846893" cy="18860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96" y="6206281"/>
            <a:ext cx="2864981" cy="1911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150" y="6262962"/>
            <a:ext cx="2848566" cy="18561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068" y="6205314"/>
            <a:ext cx="2945565" cy="19088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04" y="1495333"/>
            <a:ext cx="2910973" cy="1929672"/>
          </a:xfrm>
          <a:prstGeom prst="rect">
            <a:avLst/>
          </a:prstGeom>
        </p:spPr>
      </p:pic>
      <p:sp>
        <p:nvSpPr>
          <p:cNvPr id="18" name="Прямоугольник 6"/>
          <p:cNvSpPr>
            <a:spLocks noChangeArrowheads="1"/>
          </p:cNvSpPr>
          <p:nvPr/>
        </p:nvSpPr>
        <p:spPr bwMode="auto">
          <a:xfrm>
            <a:off x="-44086" y="3386499"/>
            <a:ext cx="10333038" cy="46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952" tIns="52976" rIns="105952" bIns="52976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Марша безопасности</a:t>
            </a:r>
            <a:endParaRPr lang="ru-RU" sz="2300" dirty="0"/>
          </a:p>
        </p:txBody>
      </p:sp>
      <p:sp>
        <p:nvSpPr>
          <p:cNvPr id="19" name="Прямоугольник 6"/>
          <p:cNvSpPr>
            <a:spLocks noChangeArrowheads="1"/>
          </p:cNvSpPr>
          <p:nvPr/>
        </p:nvSpPr>
        <p:spPr bwMode="auto">
          <a:xfrm>
            <a:off x="-378097" y="5725088"/>
            <a:ext cx="10333038" cy="46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952" tIns="52976" rIns="105952" bIns="52976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практического обучения детей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186651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83" y="1008137"/>
            <a:ext cx="4464496" cy="335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118" y="4762601"/>
            <a:ext cx="4519696" cy="332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118" y="1008136"/>
            <a:ext cx="4519696" cy="335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85" y="4754843"/>
            <a:ext cx="4464494" cy="3348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0" y="-46507"/>
            <a:ext cx="10333038" cy="78146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14" tIns="17538" rIns="103214" bIns="17538"/>
          <a:lstStyle>
            <a:lvl1pPr marL="342900" indent="-342900" defTabSz="1770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3663" indent="-285750" defTabSz="1770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770063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770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7700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70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70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70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70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ru-RU" sz="237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ПРОВОДИМАЯ </a:t>
            </a:r>
            <a:r>
              <a:rPr lang="ru-RU" sz="237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 РАБОТА</a:t>
            </a: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ru-RU" sz="237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ОБРАЗОВАТЕЛЬНЫХ УЧРЕЖДЕНИЯХ</a:t>
            </a:r>
            <a:endParaRPr lang="ru-RU" altLang="ja-JP" sz="237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09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6"/>
          <p:cNvSpPr>
            <a:spLocks noChangeArrowheads="1"/>
          </p:cNvSpPr>
          <p:nvPr/>
        </p:nvSpPr>
        <p:spPr bwMode="auto">
          <a:xfrm>
            <a:off x="0" y="868363"/>
            <a:ext cx="103330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952" tIns="52976" rIns="105952" bIns="52976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Проводились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инструктивные занятия по программе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пожарно-технического минимума,</a:t>
            </a:r>
            <a:endParaRPr lang="ru-RU" sz="2800" dirty="0"/>
          </a:p>
        </p:txBody>
      </p:sp>
      <p:sp>
        <p:nvSpPr>
          <p:cNvPr id="19459" name="Прямоугольник 8"/>
          <p:cNvSpPr>
            <a:spLocks noChangeArrowheads="1"/>
          </p:cNvSpPr>
          <p:nvPr/>
        </p:nvSpPr>
        <p:spPr bwMode="auto">
          <a:xfrm>
            <a:off x="-434" y="4650726"/>
            <a:ext cx="10333038" cy="53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952" tIns="52976" rIns="105952" bIns="52976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охвачено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тыс.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lang="ru-RU" sz="2800" dirty="0"/>
          </a:p>
        </p:txBody>
      </p:sp>
      <p:pic>
        <p:nvPicPr>
          <p:cNvPr id="19460" name="Picture 6" descr="http://www.66.mchs.gov.ru/upload/site57/document_images/jSdlwp60V6-8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17" y="2141952"/>
            <a:ext cx="2984500" cy="242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6" descr="http://www.66.mchs.gov.ru/upload/site57/document_images/M5rOcd00V0-800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086" y="2147866"/>
            <a:ext cx="2901950" cy="241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4" descr="http://www.66.mchs.gov.ru/upload/site57/document_images/JdHfEkV4vN-800x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606" y="2147866"/>
            <a:ext cx="2984500" cy="241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8" descr="http://www.66.mchs.gov.ru/upload/site57/document_images/fLJpmAgNxv-800x6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086" y="5400676"/>
            <a:ext cx="29019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0" descr="http://www.66.mchs.gov.ru/upload/site57/document_images/OnElDSb4XM-800x6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606" y="5400675"/>
            <a:ext cx="3064669" cy="252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2" descr="http://www.66.mchs.gov.ru/upload/site57/document_images/qnO5IrHMIG-800x6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17" y="5400675"/>
            <a:ext cx="2984499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0" y="0"/>
            <a:ext cx="10333038" cy="78146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14" tIns="17538" rIns="103214" bIns="17538"/>
          <a:lstStyle>
            <a:lvl1pPr marL="342900" indent="-342900" defTabSz="1770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3663" indent="-285750" defTabSz="1770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770063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770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7700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70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70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70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70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ru-RU" sz="237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ПРОВОДИМАЯ ПРОФИЛАКТИЧЕСКАЯ РАБОТА</a:t>
            </a: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ru-RU" sz="237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ЛЕТНИЙ ПЕРИОД</a:t>
            </a:r>
            <a:endParaRPr lang="ru-RU" altLang="ja-JP" sz="2373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47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D:\Документы\1 Указания\2015\Отчеты\2 ЛАГЕРЯ\ФОТО МАТЕРИАЛЫ\ФОТО Приемка лагерей\1 (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2160438"/>
            <a:ext cx="2994819" cy="248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http://www.66.mchs.gov.ru/upload/site57/document_images/ulJJnaTB0i-800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9" y="2194160"/>
            <a:ext cx="302101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 descr="http://www.66.mchs.gov.ru/upload/site57/document_images/HBseLxqjHh-800x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5254625"/>
            <a:ext cx="2994819" cy="268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0" descr="http://www.66.mchs.gov.ru/upload/site57/document_images/vqYp86C3mP-800x6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544" y="2939506"/>
            <a:ext cx="3167062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4" descr="http://www.66.mchs.gov.ru/upload/site57/document_images/vUsGRdBcmh-800x6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9" y="5254625"/>
            <a:ext cx="3021012" cy="268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6"/>
          <p:cNvSpPr>
            <a:spLocks noChangeArrowheads="1"/>
          </p:cNvSpPr>
          <p:nvPr/>
        </p:nvSpPr>
        <p:spPr bwMode="auto">
          <a:xfrm>
            <a:off x="0" y="868363"/>
            <a:ext cx="10333038" cy="96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952" tIns="52976" rIns="105952" bIns="52976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тренировки по эвакуации людей в случае возникновения пожара</a:t>
            </a:r>
          </a:p>
        </p:txBody>
      </p:sp>
      <p:sp>
        <p:nvSpPr>
          <p:cNvPr id="11" name="Прямоугольник 8"/>
          <p:cNvSpPr>
            <a:spLocks noChangeArrowheads="1"/>
          </p:cNvSpPr>
          <p:nvPr/>
        </p:nvSpPr>
        <p:spPr bwMode="auto">
          <a:xfrm>
            <a:off x="3366319" y="5904681"/>
            <a:ext cx="3456384" cy="96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5952" tIns="52976" rIns="105952" bIns="52976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охвачено </a:t>
            </a:r>
          </a:p>
          <a:p>
            <a:pPr algn="ctr"/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тыс.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lang="ru-RU" sz="2800" dirty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0" y="0"/>
            <a:ext cx="10333038" cy="78146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14" tIns="17538" rIns="103214" bIns="17538"/>
          <a:lstStyle>
            <a:lvl1pPr marL="342900" indent="-342900" defTabSz="1770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3663" indent="-285750" defTabSz="1770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770063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770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7700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70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70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70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70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ru-RU" sz="237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ПРОВОДИМАЯ ПРОФИЛАКТИЧЕСКАЯ РАБОТА</a:t>
            </a: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ru-RU" sz="237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ЛЕТНИЙ ПЕРИОД</a:t>
            </a:r>
            <a:endParaRPr lang="ru-RU" altLang="ja-JP" sz="2373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28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6"/>
          <p:cNvSpPr>
            <a:spLocks noChangeArrowheads="1"/>
          </p:cNvSpPr>
          <p:nvPr/>
        </p:nvSpPr>
        <p:spPr bwMode="auto">
          <a:xfrm>
            <a:off x="-434" y="927343"/>
            <a:ext cx="10333038" cy="53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952" tIns="52976" rIns="105952" bIns="52976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Комиссионные обследования мест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условий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проживания</a:t>
            </a:r>
            <a:endParaRPr lang="ru-RU" sz="2800" dirty="0"/>
          </a:p>
        </p:txBody>
      </p:sp>
      <p:sp>
        <p:nvSpPr>
          <p:cNvPr id="19459" name="Прямоугольник 8"/>
          <p:cNvSpPr>
            <a:spLocks noChangeArrowheads="1"/>
          </p:cNvSpPr>
          <p:nvPr/>
        </p:nvSpPr>
        <p:spPr bwMode="auto">
          <a:xfrm>
            <a:off x="-144573" y="4176489"/>
            <a:ext cx="10333038" cy="53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952" tIns="52976" rIns="105952" bIns="52976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жилых помещений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извещателями</a:t>
            </a:r>
            <a:endParaRPr lang="ru-RU" sz="2800" dirty="0"/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068" y="1527130"/>
            <a:ext cx="3244447" cy="243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1334" y="1539623"/>
            <a:ext cx="3227790" cy="242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6943" y="1527130"/>
            <a:ext cx="3289947" cy="243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0" y="0"/>
            <a:ext cx="10333038" cy="78146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14" tIns="17538" rIns="103214" bIns="17538"/>
          <a:lstStyle>
            <a:lvl1pPr marL="342900" indent="-342900" defTabSz="1770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3663" indent="-285750" defTabSz="1770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770063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770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7700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70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70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70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70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ru-RU" sz="237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ПРОВОДИМАЯ ПРОФИЛАКТИЧЕСКАЯ РАБОТА</a:t>
            </a: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ru-RU" sz="237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ЖИЛЬЕ</a:t>
            </a:r>
            <a:endParaRPr lang="ru-RU" altLang="ja-JP" sz="2373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67" y="4860240"/>
            <a:ext cx="3244447" cy="22870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179" y="4860238"/>
            <a:ext cx="3329867" cy="22870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32" y="4860239"/>
            <a:ext cx="3229092" cy="228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9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0" y="0"/>
            <a:ext cx="10333038" cy="78146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214" tIns="17538" rIns="103214" bIns="17538"/>
          <a:lstStyle>
            <a:lvl1pPr marL="342900" indent="-342900" defTabSz="17700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3663" indent="-285750" defTabSz="1770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770063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770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7700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70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70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70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700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ru-RU" sz="237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НАСЕЛЕНИЯ</a:t>
            </a: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ru-RU" altLang="ja-JP" sz="2373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СРЕДСТВА МАССОВОЙ ИНФОРМАЦИИ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80" y="1458778"/>
            <a:ext cx="3012323" cy="18676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376" y="1459876"/>
            <a:ext cx="3012323" cy="18435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04" y="3717072"/>
            <a:ext cx="2580274" cy="18490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376" y="6093651"/>
            <a:ext cx="3012323" cy="186523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400" y="3818192"/>
            <a:ext cx="2580274" cy="184766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713" y="6093651"/>
            <a:ext cx="3012323" cy="186523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50" y="6093651"/>
            <a:ext cx="3012323" cy="183852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415" y="3548698"/>
            <a:ext cx="1839930" cy="238665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714" y="1458777"/>
            <a:ext cx="3012323" cy="186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Лого Г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215900"/>
            <a:ext cx="23336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флаг МЧС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76613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25959" y="2160588"/>
            <a:ext cx="10081120" cy="5327650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ru-RU" alt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«Профилактика травматизма и гибели детей в результате пожаров»</a:t>
            </a:r>
            <a:endParaRPr lang="ru-RU" alt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69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Лого Г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215900"/>
            <a:ext cx="23336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флаг МЧС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76613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25959" y="2160588"/>
            <a:ext cx="10081120" cy="5327650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ru-RU" alt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«Профилактика травматизма и гибели детей в результате пожаров»</a:t>
            </a:r>
            <a:endParaRPr lang="ru-RU" alt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13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12"/>
          <p:cNvSpPr txBox="1">
            <a:spLocks noChangeArrowheads="1"/>
          </p:cNvSpPr>
          <p:nvPr/>
        </p:nvSpPr>
        <p:spPr bwMode="auto">
          <a:xfrm>
            <a:off x="0" y="0"/>
            <a:ext cx="10333038" cy="7921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837" tIns="17984" rIns="105837" bIns="17984"/>
          <a:lstStyle>
            <a:lvl1pPr defTabSz="17700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7700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7700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7700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7700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7700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7700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7700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7700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35000"/>
              </a:spcBef>
            </a:pPr>
            <a:endParaRPr lang="ru-RU" altLang="ru-RU" sz="500" dirty="0">
              <a:solidFill>
                <a:srgbClr val="000000"/>
              </a:solidFill>
            </a:endParaRPr>
          </a:p>
          <a:p>
            <a:pPr algn="ctr" eaLnBrk="1" hangingPunct="1"/>
            <a:r>
              <a:rPr lang="ru-RU" altLang="ja-JP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ОБСТАНОВКА С</a:t>
            </a:r>
            <a:r>
              <a:rPr lang="en-US" altLang="ja-JP" dirty="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ru-RU" altLang="ja-JP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ТЕХНОГЕННЫМИ ПОЖАРАМИ И ИХ ПОСЛЕДСТВИЯМИ </a:t>
            </a:r>
            <a:br>
              <a:rPr lang="ru-RU" altLang="ja-JP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ja-JP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НАЧАЛА </a:t>
            </a:r>
            <a:r>
              <a:rPr lang="ru-RU" altLang="ja-JP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alt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6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488121"/>
              </p:ext>
            </p:extLst>
          </p:nvPr>
        </p:nvGraphicFramePr>
        <p:xfrm>
          <a:off x="3436938" y="4679950"/>
          <a:ext cx="7783512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" name="Лист" r:id="rId5" imgW="3676779" imgH="1771740" progId="Excel.Sheet.8">
                  <p:embed/>
                </p:oleObj>
              </mc:Choice>
              <mc:Fallback>
                <p:oleObj name="Лист" r:id="rId5" imgW="3676779" imgH="1771740" progId="Excel.Sheet.8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6938" y="4679950"/>
                        <a:ext cx="7783512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449375"/>
              </p:ext>
            </p:extLst>
          </p:nvPr>
        </p:nvGraphicFramePr>
        <p:xfrm>
          <a:off x="269975" y="1251442"/>
          <a:ext cx="5915025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" name="Лист" r:id="rId8" imgW="2952823" imgH="2009880" progId="Excel.Sheet.8">
                  <p:embed/>
                </p:oleObj>
              </mc:Choice>
              <mc:Fallback>
                <p:oleObj name="Лист" r:id="rId8" imgW="2952823" imgH="2009880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5" y="1251442"/>
                        <a:ext cx="5915025" cy="403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Text Box 38"/>
          <p:cNvSpPr txBox="1">
            <a:spLocks noChangeArrowheads="1"/>
          </p:cNvSpPr>
          <p:nvPr/>
        </p:nvSpPr>
        <p:spPr bwMode="auto">
          <a:xfrm>
            <a:off x="5639279" y="4302356"/>
            <a:ext cx="4432300" cy="41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5" tIns="45661" rIns="91315" bIns="45661">
            <a:spAutoFit/>
          </a:bodyPr>
          <a:lstStyle>
            <a:lvl1pPr defTabSz="10445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45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45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45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45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</a:pPr>
            <a:r>
              <a:rPr lang="ru-RU" altLang="ru-RU" sz="19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ТРАВМЫ</a:t>
            </a:r>
            <a:endParaRPr lang="ru-RU" altLang="ru-RU" sz="19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38"/>
          <p:cNvSpPr txBox="1">
            <a:spLocks noChangeArrowheads="1"/>
          </p:cNvSpPr>
          <p:nvPr/>
        </p:nvSpPr>
        <p:spPr bwMode="auto">
          <a:xfrm>
            <a:off x="1206079" y="1072612"/>
            <a:ext cx="4432300" cy="412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5" tIns="45661" rIns="91315" bIns="45661">
            <a:spAutoFit/>
          </a:bodyPr>
          <a:lstStyle>
            <a:lvl1pPr defTabSz="10445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45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45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45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45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</a:pPr>
            <a:r>
              <a:rPr lang="ru-RU" altLang="ru-RU" sz="19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ГИБЕЛЬ</a:t>
            </a:r>
            <a:endParaRPr lang="ru-RU" altLang="ru-RU" sz="19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12"/>
          <p:cNvSpPr txBox="1">
            <a:spLocks noChangeArrowheads="1"/>
          </p:cNvSpPr>
          <p:nvPr/>
        </p:nvSpPr>
        <p:spPr bwMode="auto">
          <a:xfrm>
            <a:off x="0" y="0"/>
            <a:ext cx="10333038" cy="10795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837" tIns="17984" rIns="105837" bIns="17984" anchor="ctr"/>
          <a:lstStyle>
            <a:lvl1pPr defTabSz="1770063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770063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770063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770063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770063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7700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7700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7700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7700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35000"/>
              </a:spcBef>
            </a:pPr>
            <a:endParaRPr lang="ru-RU" altLang="ru-RU" sz="500" dirty="0">
              <a:solidFill>
                <a:srgbClr val="000000"/>
              </a:solidFill>
            </a:endParaRPr>
          </a:p>
          <a:p>
            <a:pPr algn="ctr" eaLnBrk="1" hangingPunct="1"/>
            <a:r>
              <a:rPr lang="ru-RU" altLang="ja-JP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РАСПРЕДЕЛЕНИЕ ПОЖАРОВ С ГИБЕЛЬЮ ДЕТЕЙ</a:t>
            </a:r>
          </a:p>
          <a:p>
            <a:pPr algn="ctr" eaLnBrk="1" hangingPunct="1"/>
            <a:r>
              <a:rPr lang="ru-RU" altLang="ja-JP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МУНИЦИПАЛЬНЫМ ОБРАЗОВАНИЯМ </a:t>
            </a:r>
            <a:endParaRPr lang="ru-RU" alt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688944"/>
              </p:ext>
            </p:extLst>
          </p:nvPr>
        </p:nvGraphicFramePr>
        <p:xfrm>
          <a:off x="630015" y="1872233"/>
          <a:ext cx="8784975" cy="5514785"/>
        </p:xfrm>
        <a:graphic>
          <a:graphicData uri="http://schemas.openxmlformats.org/drawingml/2006/table">
            <a:tbl>
              <a:tblPr firstRow="1" firstCol="1" bandRow="1"/>
              <a:tblGrid>
                <a:gridCol w="4465013"/>
                <a:gridCol w="2084303"/>
                <a:gridCol w="2235659"/>
              </a:tblGrid>
              <a:tr h="7200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МУНИЦИПАЛЬНОЕ ОБРАЗОВАНИЕ </a:t>
                      </a:r>
                      <a:endParaRPr lang="ru-RU" sz="2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пожаров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погибших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6800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 г. Екатеринбург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6800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Полевской 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6800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Туринский 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6800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 Краснотурьинск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6800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 г. Нижний Тагил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6800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 г. Каменск-Уральский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6800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66297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12"/>
          <p:cNvSpPr txBox="1">
            <a:spLocks noChangeArrowheads="1"/>
          </p:cNvSpPr>
          <p:nvPr/>
        </p:nvSpPr>
        <p:spPr bwMode="auto">
          <a:xfrm>
            <a:off x="0" y="0"/>
            <a:ext cx="10333038" cy="10795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837" tIns="17984" rIns="105837" bIns="17984" anchor="ctr"/>
          <a:lstStyle>
            <a:lvl1pPr defTabSz="1770063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770063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770063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770063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770063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7700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7700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7700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7700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35000"/>
              </a:spcBef>
            </a:pPr>
            <a:endParaRPr lang="ru-RU" altLang="ru-RU" sz="500" dirty="0">
              <a:solidFill>
                <a:srgbClr val="000000"/>
              </a:solidFill>
            </a:endParaRPr>
          </a:p>
          <a:p>
            <a:pPr algn="ctr" eaLnBrk="1" hangingPunct="1"/>
            <a:r>
              <a:rPr lang="ru-RU" altLang="ja-JP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РАСПРЕДЕЛЕНИЕ ПОЖАРОВ С ТРАВМАМИ ДЕТЕЙ</a:t>
            </a:r>
          </a:p>
          <a:p>
            <a:pPr algn="ctr" eaLnBrk="1" hangingPunct="1"/>
            <a:r>
              <a:rPr lang="ru-RU" altLang="ja-JP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МУНИЦИПАЛЬНЫМ ОБРАЗОВАНИЯМ </a:t>
            </a:r>
            <a:endParaRPr lang="ru-RU" alt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084014"/>
              </p:ext>
            </p:extLst>
          </p:nvPr>
        </p:nvGraphicFramePr>
        <p:xfrm>
          <a:off x="702023" y="1293722"/>
          <a:ext cx="9289032" cy="6588728"/>
        </p:xfrm>
        <a:graphic>
          <a:graphicData uri="http://schemas.openxmlformats.org/drawingml/2006/table">
            <a:tbl>
              <a:tblPr firstRow="1" firstCol="1" bandRow="1"/>
              <a:tblGrid>
                <a:gridCol w="4419354"/>
                <a:gridCol w="1917350"/>
                <a:gridCol w="2952328"/>
              </a:tblGrid>
              <a:tr h="8190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МУНИЦИПАЛЬНОЕ ОБРАЗОВАНИЕ </a:t>
                      </a:r>
                      <a:endParaRPr lang="ru-RU" sz="2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пожаров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травмированных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4095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 г. Екатеринбург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4095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 г. Алапаевск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4095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 Ревда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4095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Ивдельский</a:t>
                      </a: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4095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 Краснотурьинск</a:t>
                      </a:r>
                      <a:endParaRPr lang="ru-RU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4455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 </a:t>
                      </a:r>
                      <a:r>
                        <a:rPr lang="ru-RU" sz="2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Рефтинский</a:t>
                      </a:r>
                      <a:endParaRPr lang="ru-RU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4095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Качканарский 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4095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 Богданович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4095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Березовский 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4095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 г. Каменск-Уральский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4095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Невьянский 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4095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Туринский 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4095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Асбестовский</a:t>
                      </a: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4095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87184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12"/>
          <p:cNvSpPr txBox="1">
            <a:spLocks noChangeArrowheads="1"/>
          </p:cNvSpPr>
          <p:nvPr/>
        </p:nvSpPr>
        <p:spPr bwMode="auto">
          <a:xfrm>
            <a:off x="0" y="0"/>
            <a:ext cx="10333038" cy="10795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837" tIns="17984" rIns="105837" bIns="17984" anchor="ctr"/>
          <a:lstStyle>
            <a:lvl1pPr defTabSz="1770063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770063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770063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770063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770063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7700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7700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7700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7700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35000"/>
              </a:spcBef>
            </a:pPr>
            <a:endParaRPr lang="ru-RU" altLang="ru-RU" sz="500" dirty="0">
              <a:solidFill>
                <a:srgbClr val="000000"/>
              </a:solidFill>
            </a:endParaRPr>
          </a:p>
          <a:p>
            <a:pPr algn="ctr" eaLnBrk="1" hangingPunct="1"/>
            <a:r>
              <a:rPr lang="ru-RU" altLang="ja-JP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ВОЗРАСТ ПОГИБШИХ И ТРАВМИРОВАННЫХ ДЕТЕЙ</a:t>
            </a:r>
            <a:endParaRPr lang="ru-RU" alt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396170"/>
              </p:ext>
            </p:extLst>
          </p:nvPr>
        </p:nvGraphicFramePr>
        <p:xfrm>
          <a:off x="341983" y="2232273"/>
          <a:ext cx="9649072" cy="4752527"/>
        </p:xfrm>
        <a:graphic>
          <a:graphicData uri="http://schemas.openxmlformats.org/drawingml/2006/table">
            <a:tbl>
              <a:tblPr firstRow="1" firstCol="1" bandRow="1"/>
              <a:tblGrid>
                <a:gridCol w="2879159"/>
                <a:gridCol w="3423864"/>
                <a:gridCol w="3346049"/>
              </a:tblGrid>
              <a:tr h="979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Возраст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погибших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травмированных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12575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7 лет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12575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7 до 15 лет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12575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15 до 18 лет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27746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333038" cy="648097"/>
          </a:xfrm>
          <a:solidFill>
            <a:srgbClr val="DDDDDD"/>
          </a:solidFill>
        </p:spPr>
        <p:txBody>
          <a:bodyPr/>
          <a:lstStyle/>
          <a:p>
            <a:pPr defTabSz="1770063" eaLnBrk="1" hangingPunct="1">
              <a:defRPr/>
            </a:pPr>
            <a:r>
              <a:rPr lang="ru-RU" altLang="ru-RU" sz="21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ПОЖАРОВ ПО ПРИЧИНАМ С ГИБЕЛЬЮ</a:t>
            </a:r>
            <a:endParaRPr lang="ru-RU" altLang="ru-RU" sz="2100" b="0" kern="12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83335800"/>
              </p:ext>
            </p:extLst>
          </p:nvPr>
        </p:nvGraphicFramePr>
        <p:xfrm>
          <a:off x="197967" y="1080145"/>
          <a:ext cx="9937104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464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333038" cy="648097"/>
          </a:xfrm>
          <a:solidFill>
            <a:srgbClr val="DDDDDD"/>
          </a:solidFill>
        </p:spPr>
        <p:txBody>
          <a:bodyPr/>
          <a:lstStyle/>
          <a:p>
            <a:pPr defTabSz="1770063" eaLnBrk="1" hangingPunct="1">
              <a:defRPr/>
            </a:pPr>
            <a:r>
              <a:rPr lang="ru-RU" altLang="ru-RU" sz="21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ПОЖАРОВ ПО ПРИЧИНАМ С ТРАВМИРОВАНИЕМ</a:t>
            </a:r>
            <a:endParaRPr lang="ru-RU" altLang="ru-RU" sz="2100" b="0" kern="1200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58914371"/>
              </p:ext>
            </p:extLst>
          </p:nvPr>
        </p:nvGraphicFramePr>
        <p:xfrm>
          <a:off x="125959" y="1080145"/>
          <a:ext cx="9937104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3"/>
          <p:cNvSpPr>
            <a:spLocks noChangeArrowheads="1"/>
          </p:cNvSpPr>
          <p:nvPr/>
        </p:nvSpPr>
        <p:spPr bwMode="auto">
          <a:xfrm>
            <a:off x="0" y="613825"/>
            <a:ext cx="214038" cy="67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5952" tIns="52976" rIns="105952" bIns="52976" anchor="ctr">
            <a:spAutoFit/>
          </a:bodyPr>
          <a:lstStyle/>
          <a:p>
            <a:pPr algn="l" eaLnBrk="0" hangingPunct="0"/>
            <a:r>
              <a:rPr lang="ru-RU" altLang="ja-JP" sz="1600" dirty="0">
                <a:ea typeface="HGｺﾞｼｯｸM"/>
                <a:cs typeface="Times New Roman" pitchFamily="18" charset="0"/>
              </a:rPr>
              <a:t/>
            </a:r>
            <a:br>
              <a:rPr lang="ru-RU" altLang="ja-JP" sz="1600" dirty="0">
                <a:ea typeface="HGｺﾞｼｯｸM"/>
                <a:cs typeface="Times New Roman" pitchFamily="18" charset="0"/>
              </a:rPr>
            </a:br>
            <a:endParaRPr lang="ru-RU" altLang="ja-JP" b="1" dirty="0">
              <a:ea typeface="HGｺﾞｼｯｸM"/>
              <a:cs typeface="Times New Roman" pitchFamily="18" charset="0"/>
            </a:endParaRPr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0" y="1512227"/>
            <a:ext cx="214038" cy="43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105952" tIns="52976" rIns="105952" bIns="52976" anchor="ctr">
            <a:sp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0"/>
            <a:ext cx="10333038" cy="79216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vert="horz" wrap="square" lIns="106061" tIns="53031" rIns="106061" bIns="5303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/>
              <a:t>УСЛОВИЯ СПОСОБСТВУЮЩИЕ ГИБЕЛИ ДЕТЕЙ</a:t>
            </a:r>
          </a:p>
          <a:p>
            <a:pPr algn="ctr"/>
            <a:r>
              <a:rPr lang="ru-RU" dirty="0" smtClean="0"/>
              <a:t>ПРИ ПОЖАРАХ </a:t>
            </a:r>
            <a:endParaRPr lang="ru-RU" altLang="ja-JP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544411"/>
              </p:ext>
            </p:extLst>
          </p:nvPr>
        </p:nvGraphicFramePr>
        <p:xfrm>
          <a:off x="214038" y="1872230"/>
          <a:ext cx="9849025" cy="4541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32801"/>
                <a:gridCol w="2016224"/>
              </a:tblGrid>
              <a:tr h="5760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УСЛОВИЯ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ПОЖАРЫ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 smtClean="0">
                          <a:effectLst/>
                        </a:rPr>
                        <a:t> паника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нахождение несовершеннолетних в состоянии сна</a:t>
                      </a:r>
                      <a:endParaRPr lang="ru-RU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11183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невозможность принятия правильного решения по  причине малолетнего возраста</a:t>
                      </a:r>
                      <a:endParaRPr lang="ru-RU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11183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нахождение взрослых (родителей, родственников) в состоянии алкогольного опьянения</a:t>
                      </a:r>
                      <a:endParaRPr lang="ru-RU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</a:rPr>
                        <a:t>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57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оклад за сутки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доклад за сутки</Template>
  <TotalTime>6904</TotalTime>
  <Words>408</Words>
  <Application>Microsoft Office PowerPoint</Application>
  <PresentationFormat>Произвольный</PresentationFormat>
  <Paragraphs>167</Paragraphs>
  <Slides>18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ＭＳ Ｐゴシック</vt:lpstr>
      <vt:lpstr>Arial</vt:lpstr>
      <vt:lpstr>Calibri</vt:lpstr>
      <vt:lpstr>HGｺﾞｼｯｸM</vt:lpstr>
      <vt:lpstr>Times New Roman</vt:lpstr>
      <vt:lpstr>доклад за сутки</vt:lpstr>
      <vt:lpstr>Лист</vt:lpstr>
      <vt:lpstr>ЗАМЕСТИТЕЛЯ НАЧАЛЬНИКА  ГЛАВНОГО УПРАВЛЕНИЯ – НАЧАЛЬНИКА УНД и ПР ГУ  МЧС РОССИИ ПО СВЕРДЛОВСКОЙ ОБЛАСТИ  ПОЛКОВНИКА ВНУТРЕНЕЙ СЛУЖБЫ  ПИНЧУГОВА МАКСИМА ВИКТОРОВИЧА</vt:lpstr>
      <vt:lpstr>«Профилактика травматизма и гибели детей в результате пожаров»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РАСПРЕДЕЛЕНИЕ ПОЖАРОВ ПО ПРИЧИНАМ С ГИБЕЛЬЮ</vt:lpstr>
      <vt:lpstr>РАСПРЕДЕЛЕНИЕ ПОЖАРОВ ПО ПРИЧИНАМ С ТРАВМИРОВАНИЕМ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«Профилактика травматизма и гибели детей в результате пожаров»</vt:lpstr>
    </vt:vector>
  </TitlesOfParts>
  <Company>RePack by SPecialiST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Обстановка с пожарами и их последствиями за прошедшие сутки</dc:title>
  <dc:creator>Владелец</dc:creator>
  <cp:lastModifiedBy>User</cp:lastModifiedBy>
  <cp:revision>890</cp:revision>
  <cp:lastPrinted>2018-03-05T04:43:19Z</cp:lastPrinted>
  <dcterms:created xsi:type="dcterms:W3CDTF">2014-11-26T14:04:50Z</dcterms:created>
  <dcterms:modified xsi:type="dcterms:W3CDTF">2018-11-29T06:20:09Z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