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590" r:id="rId2"/>
    <p:sldId id="576" r:id="rId3"/>
    <p:sldId id="580" r:id="rId4"/>
    <p:sldId id="578" r:id="rId5"/>
    <p:sldId id="579" r:id="rId6"/>
    <p:sldId id="585" r:id="rId7"/>
    <p:sldId id="584" r:id="rId8"/>
    <p:sldId id="587" r:id="rId9"/>
    <p:sldId id="589" r:id="rId10"/>
  </p:sldIdLst>
  <p:sldSz cx="9144000" cy="6840538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56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0099"/>
    <a:srgbClr val="CC6600"/>
    <a:srgbClr val="FFCC66"/>
    <a:srgbClr val="FFFF99"/>
    <a:srgbClr val="FF0000"/>
    <a:srgbClr val="3366FF"/>
    <a:srgbClr val="FF0066"/>
    <a:srgbClr val="FFBFBF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4" autoAdjust="0"/>
    <p:restoredTop sz="98098" autoAdjust="0"/>
  </p:normalViewPr>
  <p:slideViewPr>
    <p:cSldViewPr>
      <p:cViewPr varScale="1">
        <p:scale>
          <a:sx n="66" d="100"/>
          <a:sy n="66" d="100"/>
        </p:scale>
        <p:origin x="38" y="264"/>
      </p:cViewPr>
      <p:guideLst>
        <p:guide orient="horz" pos="2156"/>
        <p:guide pos="28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hPercent val="90"/>
      <c:rotY val="20"/>
      <c:depthPercent val="100"/>
      <c:rAngAx val="1"/>
    </c:view3D>
    <c:floor>
      <c:thickness val="0"/>
      <c:spPr>
        <a:noFill/>
      </c:spPr>
    </c:floor>
    <c:sideWall>
      <c:thickness val="0"/>
      <c:spPr>
        <a:solidFill>
          <a:schemeClr val="bg1">
            <a:alpha val="0"/>
          </a:schemeClr>
        </a:solidFill>
        <a:ln>
          <a:noFill/>
        </a:ln>
        <a:scene3d>
          <a:camera prst="orthographicFront"/>
          <a:lightRig rig="threePt" dir="t"/>
        </a:scene3d>
        <a:sp3d>
          <a:bevelT w="254000"/>
        </a:sp3d>
      </c:spPr>
    </c:sideWall>
    <c:backWall>
      <c:thickness val="0"/>
      <c:spPr>
        <a:solidFill>
          <a:schemeClr val="bg1">
            <a:alpha val="0"/>
          </a:schemeClr>
        </a:solidFill>
        <a:scene3d>
          <a:camera prst="orthographicFront"/>
          <a:lightRig rig="threePt" dir="t"/>
        </a:scene3d>
        <a:sp3d>
          <a:bevelT w="254000"/>
        </a:sp3d>
      </c:spPr>
    </c:backWall>
    <c:plotArea>
      <c:layout>
        <c:manualLayout>
          <c:layoutTarget val="inner"/>
          <c:xMode val="edge"/>
          <c:yMode val="edge"/>
          <c:x val="8.7743722919675582E-2"/>
          <c:y val="7.8669323779462008E-2"/>
          <c:w val="0.85143927973520195"/>
          <c:h val="0.87694836356358075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Многоквартирные ЖД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</c:spPr>
          <c:invertIfNegative val="0"/>
          <c:cat>
            <c:strRef>
              <c:f>Лист1!$A$2:$A$9</c:f>
              <c:strCache>
                <c:ptCount val="8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6">
                  <c:v>10 м. 2017</c:v>
                </c:pt>
                <c:pt idx="7">
                  <c:v>10 м. 2018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504</c:v>
                </c:pt>
                <c:pt idx="1">
                  <c:v>531</c:v>
                </c:pt>
                <c:pt idx="2">
                  <c:v>462</c:v>
                </c:pt>
                <c:pt idx="3">
                  <c:v>426</c:v>
                </c:pt>
                <c:pt idx="4">
                  <c:v>358</c:v>
                </c:pt>
                <c:pt idx="6">
                  <c:v>261</c:v>
                </c:pt>
                <c:pt idx="7">
                  <c:v>311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gapDepth val="30"/>
        <c:shape val="cylinder"/>
        <c:axId val="326957264"/>
        <c:axId val="326956872"/>
        <c:axId val="0"/>
      </c:bar3DChart>
      <c:catAx>
        <c:axId val="326957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accent1"/>
            </a:solidFill>
          </a:ln>
        </c:spPr>
        <c:txPr>
          <a:bodyPr rot="0" vert="horz" anchor="ctr"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26956872"/>
        <c:crosses val="autoZero"/>
        <c:auto val="1"/>
        <c:lblAlgn val="ctr"/>
        <c:lblOffset val="100"/>
        <c:tickMarkSkip val="100"/>
        <c:noMultiLvlLbl val="0"/>
      </c:catAx>
      <c:valAx>
        <c:axId val="326956872"/>
        <c:scaling>
          <c:orientation val="minMax"/>
          <c:max val="600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26957264"/>
        <c:crosses val="autoZero"/>
        <c:crossBetween val="between"/>
        <c:majorUnit val="100"/>
        <c:minorUnit val="20"/>
      </c:valAx>
      <c:spPr>
        <a:noFill/>
        <a:ln>
          <a:noFill/>
        </a:ln>
      </c:spPr>
    </c:plotArea>
    <c:plotVisOnly val="1"/>
    <c:dispBlanksAs val="gap"/>
    <c:showDLblsOverMax val="0"/>
  </c:chart>
  <c:spPr>
    <a:solidFill>
      <a:srgbClr val="FFC000">
        <a:alpha val="18000"/>
      </a:srgbClr>
    </a:solidFill>
    <a:ln>
      <a:solidFill>
        <a:srgbClr val="000000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solidFill>
          <a:schemeClr val="accent1">
            <a:lumMod val="75000"/>
            <a:alpha val="0"/>
          </a:schemeClr>
        </a:solidFill>
        <a:ln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854498453472965"/>
          <c:y val="5.9467375299458121E-2"/>
          <c:w val="0.81134684712970706"/>
          <c:h val="0.843189176163524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Городская местность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4.7277355656134823E-4"/>
                  <c:y val="0.1125000000000000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0.1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FFFF99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пожаров</c:v>
                </c:pt>
                <c:pt idx="1">
                  <c:v>Кол-во погибших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823</c:v>
                </c:pt>
                <c:pt idx="1">
                  <c:v>1182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Сельская местность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5.024200209638543E-3"/>
                  <c:y val="0.103124999999999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4134693568670443E-3"/>
                  <c:y val="9.37499999999999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FFFF99"/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Кол-во пожаров</c:v>
                </c:pt>
                <c:pt idx="1">
                  <c:v>Кол-во погибших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954</c:v>
                </c:pt>
                <c:pt idx="1">
                  <c:v>1410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gapDepth val="54"/>
        <c:shape val="box"/>
        <c:axId val="347957320"/>
        <c:axId val="347957712"/>
        <c:axId val="0"/>
      </c:bar3DChart>
      <c:catAx>
        <c:axId val="3479573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347957712"/>
        <c:crosses val="autoZero"/>
        <c:auto val="1"/>
        <c:lblAlgn val="ctr"/>
        <c:lblOffset val="100"/>
        <c:noMultiLvlLbl val="0"/>
      </c:catAx>
      <c:valAx>
        <c:axId val="347957712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ru-RU"/>
          </a:p>
        </c:txPr>
        <c:crossAx val="347957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2.8469488188976878E-4"/>
          <c:w val="0.99900279897215727"/>
          <c:h val="8.6930610236220451E-2"/>
        </c:manualLayout>
      </c:layout>
      <c:overlay val="0"/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594518511904923E-2"/>
          <c:y val="0.31014024392494194"/>
          <c:w val="0.75682087345624705"/>
          <c:h val="0.5597951358357481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explosion val="1"/>
          <c:dPt>
            <c:idx val="0"/>
            <c:bubble3D val="0"/>
            <c:spPr>
              <a:solidFill>
                <a:srgbClr val="FFCC66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CC6600"/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3964218282656135E-2"/>
                  <c:y val="0.133406249374804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8046355150189403E-2"/>
                  <c:y val="-0.177259999977833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rgbClr val="00B0F0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до 7 лет</c:v>
                </c:pt>
                <c:pt idx="1">
                  <c:v>от 7 до 18 лет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1763</c:v>
                </c:pt>
                <c:pt idx="1">
                  <c:v>829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8.6928617758508853E-2"/>
          <c:y val="6.8760759437858893E-2"/>
          <c:w val="0.82969625192681895"/>
          <c:h val="6.5704462387928486E-2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spPr>
    <a:ln>
      <a:solidFill>
        <a:schemeClr val="tx1"/>
      </a:solidFill>
    </a:ln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300"/>
      <c:rAngAx val="0"/>
      <c:perspective val="60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20357693786236142"/>
          <c:y val="0.23224575489585542"/>
          <c:w val="0.62416909428942502"/>
          <c:h val="0.58536268543113901"/>
        </c:manualLayout>
      </c:layout>
      <c:pie3DChart>
        <c:varyColors val="1"/>
        <c:ser>
          <c:idx val="0"/>
          <c:order val="0"/>
          <c:tx>
            <c:strRef>
              <c:f>Лист1!$A$2</c:f>
              <c:strCache>
                <c:ptCount val="1"/>
                <c:pt idx="0">
                  <c:v>Пожары, тыс.</c:v>
                </c:pt>
              </c:strCache>
            </c:strRef>
          </c:tx>
          <c:spPr>
            <a:gradFill flip="none" rotWithShape="1">
              <a:gsLst>
                <a:gs pos="0">
                  <a:srgbClr val="C0504D">
                    <a:lumMod val="75000"/>
                  </a:srgbClr>
                </a:gs>
                <a:gs pos="50000">
                  <a:srgbClr val="C0504D">
                    <a:lumMod val="40000"/>
                    <a:lumOff val="60000"/>
                  </a:srgbClr>
                </a:gs>
                <a:gs pos="100000">
                  <a:srgbClr val="C0504D">
                    <a:lumMod val="75000"/>
                  </a:srgbClr>
                </a:gs>
              </a:gsLst>
              <a:lin ang="10800000" scaled="0"/>
              <a:tileRect/>
            </a:gradFill>
            <a:ln>
              <a:solidFill>
                <a:sysClr val="windowText" lastClr="000000"/>
              </a:solidFill>
            </a:ln>
          </c:spPr>
          <c:explosion val="11"/>
          <c:dPt>
            <c:idx val="0"/>
            <c:bubble3D val="0"/>
            <c:spPr>
              <a:solidFill>
                <a:srgbClr val="C0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bubble3D val="0"/>
            <c:spPr>
              <a:solidFill>
                <a:srgbClr val="00B05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bubble3D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bubble3D val="0"/>
            <c:spPr>
              <a:solidFill>
                <a:srgbClr val="00B0F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bubble3D val="0"/>
            <c:spPr>
              <a:solidFill>
                <a:srgbClr val="FFC000"/>
              </a:solidFill>
              <a:ln>
                <a:solidFill>
                  <a:sysClr val="windowText" lastClr="000000"/>
                </a:solidFill>
              </a:ln>
            </c:spPr>
          </c:dPt>
          <c:dLbls>
            <c:dLbl>
              <c:idx val="0"/>
              <c:layout>
                <c:manualLayout>
                  <c:x val="-1.2486321578821626E-2"/>
                  <c:y val="-4.460316645548525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Эксплуатация</a:t>
                    </a:r>
                    <a:r>
                      <a:rPr lang="ru-RU" sz="1200" baseline="0" dirty="0" smtClean="0"/>
                      <a:t> неисправных осветительных                               и нагревательных электроприборов</a:t>
                    </a:r>
                    <a:r>
                      <a:rPr lang="ru-RU" sz="1200" dirty="0" smtClean="0"/>
                      <a:t>, </a:t>
                    </a:r>
                    <a:r>
                      <a:rPr lang="ru-RU" sz="1200" b="1" dirty="0" smtClean="0">
                        <a:solidFill>
                          <a:srgbClr val="FF0000"/>
                        </a:solidFill>
                      </a:rPr>
                      <a:t>22,8%</a:t>
                    </a:r>
                    <a:endParaRPr lang="ru-RU" sz="1400" b="1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7522984171866839E-2"/>
                  <c:y val="-0.14775594695781008"/>
                </c:manualLayout>
              </c:layout>
              <c:tx>
                <c:rich>
                  <a:bodyPr anchor="ctr" anchorCtr="0"/>
                  <a:lstStyle/>
                  <a:p>
                    <a:pPr algn="ctr" rtl="0">
                      <a:defRPr lang="ru-RU" sz="1200" b="0" i="0" u="none" strike="noStrike" kern="6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0" i="0" u="none" strike="noStrike" kern="600" baseline="0" dirty="0" smtClean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rPr>
                      <a:t>Неисправность  электросетей,              </a:t>
                    </a:r>
                    <a:r>
                      <a:rPr lang="ru-RU" sz="1200" b="1" i="0" u="none" strike="noStrike" kern="600" baseline="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rPr>
                      <a:t>17,2%</a:t>
                    </a:r>
                    <a:endParaRPr lang="ru-RU" sz="1400" b="1" i="0" u="none" strike="noStrike" kern="600" baseline="0" dirty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endParaRPr>
                  </a:p>
                </c:rich>
              </c:tx>
              <c:spPr>
                <a:ln>
                  <a:solidFill>
                    <a:sysClr val="windowText" lastClr="0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6350"/>
                </a:sp3d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1283893726655855E-2"/>
                  <c:y val="0.14005300395595988"/>
                </c:manualLayout>
              </c:layout>
              <c:tx>
                <c:rich>
                  <a:bodyPr anchor="ctr" anchorCtr="0"/>
                  <a:lstStyle/>
                  <a:p>
                    <a:pPr>
                      <a:defRPr sz="1200" kern="600" baseline="0"/>
                    </a:pPr>
                    <a:r>
                      <a:rPr lang="ru-RU" sz="1200" b="0" i="0" baseline="0" dirty="0" smtClean="0">
                        <a:effectLst/>
                      </a:rPr>
                      <a:t>Неосторожное обращение согнем, </a:t>
                    </a:r>
                    <a:r>
                      <a:rPr lang="ru-RU" sz="1200" b="1" i="0" baseline="0" dirty="0" smtClean="0">
                        <a:solidFill>
                          <a:srgbClr val="FF0000"/>
                        </a:solidFill>
                        <a:effectLst/>
                      </a:rPr>
                      <a:t>16,3%</a:t>
                    </a:r>
                    <a:endParaRPr lang="ru-RU" sz="900" b="1" dirty="0">
                      <a:solidFill>
                        <a:srgbClr val="FF0000"/>
                      </a:solidFill>
                      <a:effectLst/>
                    </a:endParaRPr>
                  </a:p>
                </c:rich>
              </c:tx>
              <c:numFmt formatCode="#,##0.00" sourceLinked="0"/>
              <c:spPr>
                <a:ln>
                  <a:solidFill>
                    <a:sysClr val="windowText" lastClr="0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6350"/>
                </a:sp3d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23033281454469667"/>
                  <c:y val="6.784021184706622E-2"/>
                </c:manualLayout>
              </c:layout>
              <c:tx>
                <c:rich>
                  <a:bodyPr/>
                  <a:lstStyle/>
                  <a:p>
                    <a:r>
                      <a:rPr lang="ru-RU" sz="1200" kern="600" baseline="0" dirty="0" smtClean="0"/>
                      <a:t>Шалость детей                      с огнем,                          </a:t>
                    </a:r>
                    <a:r>
                      <a:rPr lang="ru-RU" sz="1200" b="1" kern="600" baseline="0" dirty="0" smtClean="0">
                        <a:solidFill>
                          <a:srgbClr val="FF0000"/>
                        </a:solidFill>
                      </a:rPr>
                      <a:t>15,8%</a:t>
                    </a:r>
                    <a:endParaRPr lang="ru-RU" b="1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8.3313014384832369E-3"/>
                  <c:y val="0.15666842221469063"/>
                </c:manualLayout>
              </c:layout>
              <c:tx>
                <c:rich>
                  <a:bodyPr anchor="ctr" anchorCtr="0"/>
                  <a:lstStyle/>
                  <a:p>
                    <a:pPr marL="0" marR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200" b="0" i="0" u="none" strike="noStrike" kern="600" baseline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200" b="0" i="0" baseline="0" dirty="0" smtClean="0">
                        <a:effectLst/>
                      </a:rPr>
                      <a:t>Эксплуатация неисправного печного оборудования,   </a:t>
                    </a:r>
                    <a:r>
                      <a:rPr lang="ru-RU" sz="1200" b="1" i="0" baseline="0" dirty="0" smtClean="0">
                        <a:solidFill>
                          <a:srgbClr val="FF0000"/>
                        </a:solidFill>
                        <a:effectLst/>
                      </a:rPr>
                      <a:t>10,2%</a:t>
                    </a:r>
                    <a:endParaRPr lang="ru-RU" b="1" dirty="0">
                      <a:solidFill>
                        <a:srgbClr val="FF0000"/>
                      </a:solidFill>
                    </a:endParaRPr>
                  </a:p>
                </c:rich>
              </c:tx>
              <c:spPr>
                <a:ln>
                  <a:solidFill>
                    <a:sysClr val="windowText" lastClr="00000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6350"/>
                </a:sp3d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2.826124039315199E-2"/>
                  <c:y val="-4.055253515673761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 smtClean="0"/>
                      <a:t>Прочие причины                       </a:t>
                    </a:r>
                    <a:r>
                      <a:rPr lang="ru-RU" sz="1200" b="1" dirty="0" smtClean="0">
                        <a:solidFill>
                          <a:srgbClr val="FF0000"/>
                        </a:solidFill>
                      </a:rPr>
                      <a:t>7,6%</a:t>
                    </a:r>
                    <a:endParaRPr lang="ru-RU" b="1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ln>
                <a:solidFill>
                  <a:sysClr val="windowText" lastClr="000000"/>
                </a:solidFill>
              </a:ln>
              <a:scene3d>
                <a:camera prst="orthographicFront"/>
                <a:lightRig rig="threePt" dir="t"/>
              </a:scene3d>
              <a:sp3d>
                <a:bevelT w="6350"/>
              </a:sp3d>
            </c:spPr>
            <c:txPr>
              <a:bodyPr anchor="ctr" anchorCtr="0"/>
              <a:lstStyle/>
              <a:p>
                <a:pPr>
                  <a:defRPr sz="1200" kern="600" baseline="0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numRef>
              <c:f>Лист1!$B$1:$H$1</c:f>
              <c:numCache>
                <c:formatCode>General</c:formatCode>
                <c:ptCount val="7"/>
              </c:numCache>
            </c:numRef>
          </c:cat>
          <c:val>
            <c:numRef>
              <c:f>Лист1!$B$2:$G$2</c:f>
              <c:numCache>
                <c:formatCode>General</c:formatCode>
                <c:ptCount val="6"/>
                <c:pt idx="0">
                  <c:v>22.8</c:v>
                </c:pt>
                <c:pt idx="1">
                  <c:v>17.2</c:v>
                </c:pt>
                <c:pt idx="2">
                  <c:v>16.3</c:v>
                </c:pt>
                <c:pt idx="3">
                  <c:v>15.8</c:v>
                </c:pt>
                <c:pt idx="4">
                  <c:v>10.199999999999999</c:v>
                </c:pt>
                <c:pt idx="5">
                  <c:v>7.6</c:v>
                </c:pt>
              </c:numCache>
            </c:numRef>
          </c:val>
        </c:ser>
        <c:ser>
          <c:idx val="1"/>
          <c:order val="1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ln w="29759">
              <a:solidFill>
                <a:srgbClr val="1F497D">
                  <a:alpha val="48000"/>
                </a:srgbClr>
              </a:solidFill>
            </a:ln>
          </c:spPr>
          <c:dLbls>
            <c:dLbl>
              <c:idx val="0"/>
              <c:layout>
                <c:manualLayout>
                  <c:x val="-4.9794580428284371E-2"/>
                  <c:y val="-9.59242920024077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6790316702612604E-2"/>
                  <c:y val="-5.0942634422319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9858167892413116E-2"/>
                  <c:y val="-5.0486860585223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4325649936216077E-2"/>
                  <c:y val="1.376679887129722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8760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8512954735406675E-2"/>
                  <c:y val="1.7201473316549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9094378216689291E-2"/>
                  <c:y val="-2.217659458167516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1846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50842387718295E-2"/>
                  <c:y val="-2.359602685195135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1806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ysClr val="window" lastClr="FFFFFF"/>
              </a:solidFill>
              <a:ln w="19839">
                <a:solidFill>
                  <a:srgbClr val="1F497D"/>
                </a:solidFill>
              </a:ln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cmpd="thickThin">
                  <a:solidFill>
                    <a:sysClr val="windowText" lastClr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Лист1!$B$1:$H$1</c:f>
              <c:numCache>
                <c:formatCode>General</c:formatCode>
                <c:ptCount val="7"/>
              </c:numCache>
            </c:num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Лист1!#ССЫЛКА!</c:f>
              <c:strCache>
                <c:ptCount val="1"/>
                <c:pt idx="0">
                  <c:v>#REF!</c:v>
                </c:pt>
              </c:strCache>
            </c:strRef>
          </c:tx>
          <c:spPr>
            <a:ln w="29759">
              <a:solidFill>
                <a:srgbClr val="00B050">
                  <a:alpha val="39000"/>
                </a:srgbClr>
              </a:solidFill>
            </a:ln>
          </c:spPr>
          <c:dLbls>
            <c:dLbl>
              <c:idx val="0"/>
              <c:layout>
                <c:manualLayout>
                  <c:x val="-5.6064208801078576E-2"/>
                  <c:y val="-0.26852076619545268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>
                        <a:solidFill>
                          <a:schemeClr val="tx1"/>
                        </a:solidFill>
                      </a:rPr>
                      <a:t>13</a:t>
                    </a:r>
                    <a:endParaRPr lang="en-US" dirty="0">
                      <a:solidFill>
                        <a:srgbClr val="FFC000"/>
                      </a:solidFill>
                    </a:endParaRP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1741346588521598E-2"/>
                  <c:y val="-0.155507741962651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5.8447742973615088E-2"/>
                  <c:y val="-0.3503049226051437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3.6923855188492498E-2"/>
                  <c:y val="-1.057415586881097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9909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7313706945849644E-2"/>
                  <c:y val="-3.4281631240930277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9021136673558263E-2"/>
                  <c:y val="1.7217716760312765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1734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3.4916641006466367E-2"/>
                  <c:y val="1.8247328349762993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1706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ysClr val="window" lastClr="FFFFFF"/>
              </a:solidFill>
              <a:ln w="19839">
                <a:solidFill>
                  <a:srgbClr val="00B050"/>
                </a:solidFill>
              </a:ln>
            </c:spPr>
            <c:txPr>
              <a:bodyPr/>
              <a:lstStyle/>
              <a:p>
                <a:pPr>
                  <a:defRPr sz="160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cmpd="thickThin">
                  <a:solidFill>
                    <a:sysClr val="windowText" lastClr="000000"/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numRef>
              <c:f>Лист1!$B$1:$H$1</c:f>
              <c:numCache>
                <c:formatCode>General</c:formatCode>
                <c:ptCount val="7"/>
              </c:numCache>
            </c:numRef>
          </c:cat>
          <c:val>
            <c:numRef>
              <c:f>Лист1!#ССЫЛКА!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solidFill>
      <a:srgbClr val="FFC000">
        <a:alpha val="0"/>
      </a:srgbClr>
    </a:solidFill>
    <a:ln>
      <a:solidFill>
        <a:sysClr val="windowText" lastClr="000000"/>
      </a:solidFill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6792115420431202E-2"/>
          <c:y val="2.2477532278952946E-2"/>
          <c:w val="0.8912115552674198"/>
          <c:h val="0.846589738432557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 и более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3"/>
              <c:layout>
                <c:manualLayout>
                  <c:x val="2.9893100389975502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5.978620077995100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5.9786200779951004E-3"/>
                  <c:y val="-2.3515905640114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FF000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10 мес. 2018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112</c:v>
                </c:pt>
                <c:pt idx="1">
                  <c:v>113</c:v>
                </c:pt>
                <c:pt idx="2">
                  <c:v>111</c:v>
                </c:pt>
                <c:pt idx="3">
                  <c:v>88</c:v>
                </c:pt>
                <c:pt idx="4">
                  <c:v>80</c:v>
                </c:pt>
                <c:pt idx="5">
                  <c:v>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3 и более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4.48396505849632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48396505849632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48396505849632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4.4839650584963253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2.9893100389975502E-3"/>
                  <c:y val="-2.351590564011406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99877643738301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0000FF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10 мес. 2018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35</c:v>
                </c:pt>
                <c:pt idx="1">
                  <c:v>36</c:v>
                </c:pt>
                <c:pt idx="2">
                  <c:v>24</c:v>
                </c:pt>
                <c:pt idx="3">
                  <c:v>34</c:v>
                </c:pt>
                <c:pt idx="4">
                  <c:v>19</c:v>
                </c:pt>
                <c:pt idx="5">
                  <c:v>17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4 и более2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10 мес. 2018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8</c:v>
                </c:pt>
                <c:pt idx="1">
                  <c:v>6</c:v>
                </c:pt>
                <c:pt idx="2">
                  <c:v>5</c:v>
                </c:pt>
                <c:pt idx="3">
                  <c:v>8</c:v>
                </c:pt>
                <c:pt idx="4">
                  <c:v>4</c:v>
                </c:pt>
                <c:pt idx="5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5 и более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rgbClr val="7030A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10 мес. 2018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2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"/>
        <c:gapDepth val="0"/>
        <c:shape val="cylinder"/>
        <c:axId val="360944056"/>
        <c:axId val="360944448"/>
        <c:axId val="0"/>
      </c:bar3DChart>
      <c:catAx>
        <c:axId val="3609440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ru-RU"/>
          </a:p>
        </c:txPr>
        <c:crossAx val="360944448"/>
        <c:crosses val="autoZero"/>
        <c:auto val="1"/>
        <c:lblAlgn val="ctr"/>
        <c:lblOffset val="100"/>
        <c:noMultiLvlLbl val="0"/>
      </c:catAx>
      <c:valAx>
        <c:axId val="360944448"/>
        <c:scaling>
          <c:logBase val="10"/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360944056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20775835651960528"/>
          <c:y val="5.5423817883404808E-2"/>
          <c:w val="0.55229152562328909"/>
          <c:h val="7.909713735510869E-2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0.18135</cdr:x>
      <cdr:y>0.31651</cdr:y>
    </cdr:from>
    <cdr:to>
      <cdr:x>0.86239</cdr:x>
      <cdr:y>0.3191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1514808" y="1783780"/>
          <a:ext cx="5688678" cy="14597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rgbClr val="C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0.4401</cdr:x>
      <cdr:y>0.02782</cdr:y>
    </cdr:from>
    <cdr:to>
      <cdr:x>0.86225</cdr:x>
      <cdr:y>0.11561</cdr:y>
    </cdr:to>
    <cdr:sp macro="" textlink="">
      <cdr:nvSpPr>
        <cdr:cNvPr id="4" name="Скругленный прямоугольник 3"/>
        <cdr:cNvSpPr/>
      </cdr:nvSpPr>
      <cdr:spPr>
        <a:xfrm xmlns:a="http://schemas.openxmlformats.org/drawingml/2006/main">
          <a:off x="3676108" y="156784"/>
          <a:ext cx="3526188" cy="494757"/>
        </a:xfrm>
        <a:prstGeom xmlns:a="http://schemas.openxmlformats.org/drawingml/2006/main" prst="roundRect">
          <a:avLst/>
        </a:prstGeom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rtlCol="0" anchor="ctr"/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900" kern="12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just"/>
          <a:r>
            <a:rPr lang="ru-RU" sz="1300" b="1" dirty="0" smtClean="0">
              <a:solidFill>
                <a:schemeClr val="accent2"/>
              </a:solidFill>
            </a:rPr>
            <a:t>За указанный период на </a:t>
          </a:r>
          <a:r>
            <a:rPr lang="ru-RU" sz="1300" b="1" dirty="0" smtClean="0">
              <a:solidFill>
                <a:srgbClr val="FF0000"/>
              </a:solidFill>
            </a:rPr>
            <a:t>1 777 пожарах </a:t>
          </a:r>
          <a:r>
            <a:rPr lang="ru-RU" sz="1300" b="1" dirty="0" smtClean="0">
              <a:solidFill>
                <a:schemeClr val="accent2"/>
              </a:solidFill>
            </a:rPr>
            <a:t>погибло </a:t>
          </a:r>
          <a:r>
            <a:rPr lang="ru-RU" sz="1300" b="1" dirty="0" smtClean="0">
              <a:solidFill>
                <a:srgbClr val="FF0000"/>
              </a:solidFill>
            </a:rPr>
            <a:t>2 592 несовершеннолетних.</a:t>
          </a:r>
          <a:endParaRPr lang="ru-RU" sz="1300" b="1" dirty="0">
            <a:solidFill>
              <a:srgbClr val="FF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0.22034</cdr:x>
      <cdr:y>0.6987</cdr:y>
    </cdr:from>
    <cdr:to>
      <cdr:x>0.35905</cdr:x>
      <cdr:y>0.74999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983718" y="3773408"/>
          <a:ext cx="619269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defTabSz="1059446">
            <a:defRPr/>
          </a:pPr>
          <a:r>
            <a:rPr lang="ru-RU" sz="1200" b="1" kern="0" dirty="0" smtClean="0">
              <a:solidFill>
                <a:srgbClr val="FFFF00"/>
              </a:solidFill>
            </a:rPr>
            <a:t>46,3%</a:t>
          </a:r>
          <a:endParaRPr lang="ru-RU" sz="1200" b="1" kern="0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0.36314</cdr:x>
      <cdr:y>0.62768</cdr:y>
    </cdr:from>
    <cdr:to>
      <cdr:x>0.50185</cdr:x>
      <cdr:y>0.67897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1621258" y="3389868"/>
          <a:ext cx="619269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l" defTabSz="1059446">
            <a:defRPr/>
          </a:pPr>
          <a:r>
            <a:rPr lang="ru-RU" sz="1200" b="1" kern="0" dirty="0" smtClean="0">
              <a:solidFill>
                <a:srgbClr val="FFFF00"/>
              </a:solidFill>
            </a:rPr>
            <a:t>53,7%</a:t>
          </a:r>
          <a:endParaRPr lang="ru-RU" sz="1200" b="1" kern="0" dirty="0">
            <a:solidFill>
              <a:srgbClr val="FFFF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0.53944</cdr:x>
      <cdr:y>0.52095</cdr:y>
    </cdr:from>
    <cdr:to>
      <cdr:x>0.73229</cdr:x>
      <cdr:y>0.58376</cdr:y>
    </cdr:to>
    <cdr:sp macro="" textlink="">
      <cdr:nvSpPr>
        <cdr:cNvPr id="2" name="TextBox 6"/>
        <cdr:cNvSpPr txBox="1"/>
      </cdr:nvSpPr>
      <cdr:spPr>
        <a:xfrm xmlns:a="http://schemas.openxmlformats.org/drawingml/2006/main">
          <a:off x="2137049" y="2808311"/>
          <a:ext cx="764001" cy="33859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1059446">
            <a:defRPr/>
          </a:pPr>
          <a:r>
            <a:rPr lang="ru-RU" sz="1600" b="1" kern="0" dirty="0" smtClean="0">
              <a:solidFill>
                <a:srgbClr val="C00000"/>
              </a:solidFill>
            </a:rPr>
            <a:t>68,1%</a:t>
          </a:r>
          <a:endParaRPr lang="ru-RU" sz="1600" b="1" kern="0" dirty="0">
            <a:solidFill>
              <a:srgbClr val="C00000"/>
            </a:solidFill>
          </a:endParaRPr>
        </a:p>
      </cdr:txBody>
    </cdr:sp>
  </cdr:relSizeAnchor>
  <cdr:relSizeAnchor xmlns:cdr="http://schemas.openxmlformats.org/drawingml/2006/chartDrawing">
    <cdr:from>
      <cdr:x>0.21226</cdr:x>
      <cdr:y>0.47885</cdr:y>
    </cdr:from>
    <cdr:to>
      <cdr:x>0.40511</cdr:x>
      <cdr:y>0.54166</cdr:y>
    </cdr:to>
    <cdr:sp macro="" textlink="">
      <cdr:nvSpPr>
        <cdr:cNvPr id="3" name="TextBox 6"/>
        <cdr:cNvSpPr txBox="1"/>
      </cdr:nvSpPr>
      <cdr:spPr>
        <a:xfrm xmlns:a="http://schemas.openxmlformats.org/drawingml/2006/main">
          <a:off x="840905" y="2592287"/>
          <a:ext cx="764000" cy="34002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defTabSz="1059446">
            <a:defRPr/>
          </a:pPr>
          <a:r>
            <a:rPr lang="ru-RU" sz="1600" b="1" kern="0" dirty="0" smtClean="0">
              <a:solidFill>
                <a:srgbClr val="C00000"/>
              </a:solidFill>
            </a:rPr>
            <a:t>31,9%</a:t>
          </a:r>
          <a:endParaRPr lang="ru-RU" sz="1600" b="1" kern="0" dirty="0">
            <a:solidFill>
              <a:srgbClr val="C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0.10868</cdr:x>
      <cdr:y>0</cdr:y>
    </cdr:from>
    <cdr:to>
      <cdr:x>1</cdr:x>
      <cdr:y>0.08005</cdr:y>
    </cdr:to>
    <cdr:sp macro="" textlink="">
      <cdr:nvSpPr>
        <cdr:cNvPr id="2" name="Rectangle 33"/>
        <cdr:cNvSpPr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71824" y="-2126457"/>
          <a:ext cx="3869710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 algn="ctr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lIns="91329" tIns="45665" rIns="91329" bIns="45665" anchor="ctr">
          <a:noAutofit/>
        </a:bodyPr>
        <a:lstStyle xmlns:a="http://schemas.openxmlformats.org/drawingml/2006/main">
          <a:defPPr>
            <a:defRPr lang="ru-RU"/>
          </a:defPPr>
          <a:lvl1pPr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5pPr>
          <a:lvl6pPr marL="22860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6pPr>
          <a:lvl7pPr marL="27432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7pPr>
          <a:lvl8pPr marL="32004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8pPr>
          <a:lvl9pPr marL="3657600" algn="l" defTabSz="914400" rtl="0" eaLnBrk="1" latinLnBrk="0" hangingPunct="1">
            <a:defRPr sz="1900" kern="1200">
              <a:solidFill>
                <a:schemeClr val="tx1"/>
              </a:solidFill>
              <a:latin typeface="Arial" charset="0"/>
              <a:ea typeface="+mn-ea"/>
              <a:cs typeface="Arial" charset="0"/>
            </a:defRPr>
          </a:lvl9pPr>
        </a:lstStyle>
        <a:p xmlns:a="http://schemas.openxmlformats.org/drawingml/2006/main">
          <a:pPr algn="ctr" defTabSz="912941" eaLnBrk="0" hangingPunct="0">
            <a:defRPr/>
          </a:pPr>
          <a:endParaRPr lang="ru-RU" sz="1400" b="1" dirty="0">
            <a:solidFill>
              <a:srgbClr val="0000F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764" cy="4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3" tIns="45631" rIns="91263" bIns="45631" numCol="1" anchor="t" anchorCtr="0" compatLnSpc="1">
            <a:prstTxWarp prst="textNoShape">
              <a:avLst/>
            </a:prstTxWarp>
          </a:bodyPr>
          <a:lstStyle>
            <a:lvl1pPr defTabSz="91344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44" y="2"/>
            <a:ext cx="2945764" cy="4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3" tIns="45631" rIns="91263" bIns="45631" numCol="1" anchor="t" anchorCtr="0" compatLnSpc="1">
            <a:prstTxWarp prst="textNoShape">
              <a:avLst/>
            </a:prstTxWarp>
          </a:bodyPr>
          <a:lstStyle>
            <a:lvl1pPr algn="r" defTabSz="91344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6125"/>
            <a:ext cx="4968875" cy="3719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8828" y="4716538"/>
            <a:ext cx="5440022" cy="446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3" tIns="45631" rIns="91263" bIns="456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924"/>
            <a:ext cx="2945764" cy="4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3" tIns="45631" rIns="91263" bIns="45631" numCol="1" anchor="b" anchorCtr="0" compatLnSpc="1">
            <a:prstTxWarp prst="textNoShape">
              <a:avLst/>
            </a:prstTxWarp>
          </a:bodyPr>
          <a:lstStyle>
            <a:lvl1pPr defTabSz="913449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44" y="9429924"/>
            <a:ext cx="2945764" cy="496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3" tIns="45631" rIns="91263" bIns="45631" numCol="1" anchor="b" anchorCtr="0" compatLnSpc="1">
            <a:prstTxWarp prst="textNoShape">
              <a:avLst/>
            </a:prstTxWarp>
          </a:bodyPr>
          <a:lstStyle>
            <a:lvl1pPr algn="r" defTabSz="913449">
              <a:defRPr sz="1200"/>
            </a:lvl1pPr>
          </a:lstStyle>
          <a:p>
            <a:pPr>
              <a:defRPr/>
            </a:pPr>
            <a:fld id="{99D7C94B-56DB-4659-B1D7-97EE7B779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335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1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9AA3F1-EAE5-4275-B084-A95D3D1F62B9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85258-368F-46F6-B3BD-823221038C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7595D-C66D-4E33-BFDE-2718E9678F5B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10D-BE08-45F9-8969-8F92FBBC1B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2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322243-124E-488B-B27A-36FEAD8201F0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CF28F3-41F9-495C-B649-10B43A0D9D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E8180-3C4F-40AE-896D-9E3EF67B153B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74AEB-9F78-4448-B308-3BE9F360D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3052"/>
            <a:ext cx="8229600" cy="11414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95440"/>
            <a:ext cx="4038601" cy="21812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199" y="1595440"/>
            <a:ext cx="4038601" cy="21812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29063"/>
            <a:ext cx="4038601" cy="21812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199" y="3929063"/>
            <a:ext cx="4038601" cy="21812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26C3F-987C-453F-9B52-684E292D2014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B52E5-9490-4CF3-A342-2B74021CA2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3050"/>
            <a:ext cx="8229600" cy="58372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CBBDA-C91D-4189-A33B-453F6DC25595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ADBD31-CCF4-4ADE-BF2D-4238ED5B21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8C551-A022-4629-99AB-6DE283D9C32A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56B6F-7EE3-4F68-88B3-F872D5F0E9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4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4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51B987-3659-4C6B-ADF0-F89A570290BF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24459-CBAF-4D1F-B62B-D6313AD6CB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0386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756A7-3154-48D0-BA04-75E78EE7CB85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3704B-702F-4740-80CE-A2C9E6ACB6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9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9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8" y="2174876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86368-79B9-4FC2-AAE2-CE0C03893213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A3219-DC1F-4760-89F1-B9545A66D8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F2B7FD-02CC-4374-89B0-AC1992581C4B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CD5C3-4567-4C2A-B51B-FD67B17874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CF3E4-3207-4C2B-A30B-75D8690C4E01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65CB0-11C5-4FA8-AD53-F14293FBEE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0D8F5-6B38-40AE-ABF5-99058EF1609C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D4C9F-A905-4343-8457-F272454B5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913B-24F0-4B1C-85C9-61F0925E91D3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109486-22AC-429D-8AF6-CA132595D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chemeClr val="bg1"/>
            </a:gs>
            <a:gs pos="100000">
              <a:srgbClr val="9BC3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052"/>
            <a:ext cx="8229600" cy="1141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5438"/>
            <a:ext cx="8229600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27763"/>
            <a:ext cx="213360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B4DCA023-ECC9-492C-865F-14F81B6BE168}" type="datetime1">
              <a:rPr lang="ru-RU"/>
              <a:pPr>
                <a:defRPr/>
              </a:pPr>
              <a:t>29.11.2018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7763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199" y="6227763"/>
            <a:ext cx="213360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3" tIns="45717" rIns="91433" bIns="45717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C8993F-1E30-462A-B021-EDB0D7DCF4D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50954" y="107901"/>
            <a:ext cx="91440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endParaRPr lang="ru-RU" sz="2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835330" y="65124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349952"/>
            <a:ext cx="822377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ДИРЕКТОР ДЕПАРТАМЕНТА НАДЗОРНОЙ ДЕЯТЕЛЬНОСТИ </a:t>
            </a:r>
            <a:endParaRPr lang="ru-RU" dirty="0" smtClean="0"/>
          </a:p>
          <a:p>
            <a:pPr algn="ctr"/>
            <a:r>
              <a:rPr lang="ru-RU" dirty="0" smtClean="0"/>
              <a:t>И </a:t>
            </a:r>
            <a:r>
              <a:rPr lang="ru-RU" dirty="0"/>
              <a:t>ПРОФИЛАКТИЧЕСКОЙ РАБОТЫ – </a:t>
            </a:r>
            <a:endParaRPr lang="ru-RU" dirty="0" smtClean="0"/>
          </a:p>
          <a:p>
            <a:pPr algn="ctr"/>
            <a:r>
              <a:rPr lang="ru-RU" dirty="0" smtClean="0"/>
              <a:t>ГЛАВНЫЙ </a:t>
            </a:r>
            <a:r>
              <a:rPr lang="ru-RU" dirty="0"/>
              <a:t>ГОСУДАРСТВЕННЫЙ ИНСПЕКТОР РОССИЙСКОЙ ФЕДЕРАЦИИ ПО ПОЖАРНОМУ НАДЗОРУ</a:t>
            </a:r>
          </a:p>
        </p:txBody>
      </p:sp>
      <p:sp>
        <p:nvSpPr>
          <p:cNvPr id="29" name="Прямоугольник 2"/>
          <p:cNvSpPr>
            <a:spLocks noChangeArrowheads="1"/>
          </p:cNvSpPr>
          <p:nvPr/>
        </p:nvSpPr>
        <p:spPr bwMode="auto">
          <a:xfrm>
            <a:off x="2627784" y="4140349"/>
            <a:ext cx="3761448" cy="34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7927" tIns="23966" rIns="47927" bIns="23966">
            <a:spAutoFit/>
          </a:bodyPr>
          <a:lstStyle/>
          <a:p>
            <a:pPr algn="ctr" eaLnBrk="1" hangingPunct="1"/>
            <a:r>
              <a:rPr lang="ru-RU" altLang="ru-RU" dirty="0"/>
              <a:t>ЕНИКЕЕВ РИНАТ ШАМИЛЕВИЧ</a:t>
            </a:r>
          </a:p>
        </p:txBody>
      </p:sp>
      <p:sp>
        <p:nvSpPr>
          <p:cNvPr id="30" name="TextBox 47"/>
          <p:cNvSpPr txBox="1">
            <a:spLocks noChangeArrowheads="1"/>
          </p:cNvSpPr>
          <p:nvPr/>
        </p:nvSpPr>
        <p:spPr bwMode="auto">
          <a:xfrm>
            <a:off x="611560" y="484945"/>
            <a:ext cx="7935737" cy="67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32591" tIns="16313" rIns="32591" bIns="16313">
            <a:spAutoFit/>
          </a:bodyPr>
          <a:lstStyle>
            <a:lvl1pPr defTabSz="325438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defTabSz="325438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defTabSz="325438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defTabSz="325438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defTabSz="325438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62138" indent="1588" defTabSz="3254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319338" indent="1588" defTabSz="3254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76538" indent="1588" defTabSz="3254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233738" indent="1588" defTabSz="32543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400" b="1" dirty="0">
                <a:solidFill>
                  <a:srgbClr val="000000"/>
                </a:solidFill>
              </a:rPr>
              <a:t>МИНИСТЕРСТВО РОССИЙСКОЙ ФЕДЕРАЦИИ</a:t>
            </a:r>
          </a:p>
          <a:p>
            <a:pPr algn="ctr" eaLnBrk="1" hangingPunct="1"/>
            <a:r>
              <a:rPr lang="ru-RU" altLang="ru-RU" sz="1400" b="1" dirty="0">
                <a:solidFill>
                  <a:srgbClr val="000000"/>
                </a:solidFill>
              </a:rPr>
              <a:t>ПО ДЕЛАМ ГРАЖДАНСКОЙ ОБОРОНЫ, ЧРЕЗВЫЧАЙНЫМ СИТУАЦИЯМ </a:t>
            </a:r>
          </a:p>
          <a:p>
            <a:pPr algn="ctr" eaLnBrk="1" hangingPunct="1"/>
            <a:r>
              <a:rPr lang="ru-RU" altLang="ru-RU" sz="1400" b="1" dirty="0">
                <a:solidFill>
                  <a:srgbClr val="000000"/>
                </a:solidFill>
              </a:rPr>
              <a:t>И ЛИКВИДАЦИИ ПОСЛЕДСТВИЙ СТИХИЙНЫХ БЕДСТВИЙ</a:t>
            </a:r>
          </a:p>
        </p:txBody>
      </p:sp>
    </p:spTree>
    <p:extLst>
      <p:ext uri="{BB962C8B-B14F-4D97-AF65-F5344CB8AC3E}">
        <p14:creationId xmlns:p14="http://schemas.microsoft.com/office/powerpoint/2010/main" val="28337814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50954" y="107901"/>
            <a:ext cx="91440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</a:t>
            </a:r>
            <a:r>
              <a:rPr lang="ru-RU" sz="2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несовершеннолетних, погибших </a:t>
            </a:r>
            <a:r>
              <a:rPr lang="ru-RU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пожарах</a:t>
            </a:r>
          </a:p>
          <a:p>
            <a:pPr algn="ctr" defTabSz="912941" eaLnBrk="0" hangingPunct="0">
              <a:defRPr/>
            </a:pPr>
            <a:r>
              <a:rPr lang="ru-RU" sz="2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 </a:t>
            </a:r>
            <a:r>
              <a:rPr lang="ru-RU" sz="23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2013-2017 гг. и 10 месяцев 2018 года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99124627"/>
              </p:ext>
            </p:extLst>
          </p:nvPr>
        </p:nvGraphicFramePr>
        <p:xfrm>
          <a:off x="395537" y="899989"/>
          <a:ext cx="8352928" cy="56356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86743" y="2309194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504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770" y="2085026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531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0995" y="2736997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462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94187" y="2934377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426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0055" y="3499831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358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61376" y="3850563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311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8835330" y="65124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7" name="Выгнутая вверх стрелка 16"/>
          <p:cNvSpPr/>
          <p:nvPr/>
        </p:nvSpPr>
        <p:spPr>
          <a:xfrm flipV="1">
            <a:off x="6451852" y="3499831"/>
            <a:ext cx="349666" cy="255724"/>
          </a:xfrm>
          <a:prstGeom prst="curvedDownArrow">
            <a:avLst>
              <a:gd name="adj1" fmla="val 25000"/>
              <a:gd name="adj2" fmla="val 64161"/>
              <a:gd name="adj3" fmla="val 25000"/>
            </a:avLst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6181733" y="3127853"/>
            <a:ext cx="88990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+19,2%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69399" y="1378010"/>
            <a:ext cx="7620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+5,4%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998514" y="1181330"/>
            <a:ext cx="7620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00B050"/>
                </a:solidFill>
              </a:rPr>
              <a:t>-13,0%</a:t>
            </a:r>
            <a:endParaRPr lang="ru-RU" sz="1400" b="1" kern="0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13178" y="1777249"/>
            <a:ext cx="7620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00B050"/>
                </a:solidFill>
              </a:rPr>
              <a:t>-7,8%</a:t>
            </a:r>
            <a:endParaRPr lang="ru-RU" sz="1400" b="1" kern="0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75196" y="2032994"/>
            <a:ext cx="7620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00B050"/>
                </a:solidFill>
              </a:rPr>
              <a:t>-16,0%</a:t>
            </a:r>
            <a:endParaRPr lang="ru-RU" sz="1400" b="1" kern="0" dirty="0">
              <a:solidFill>
                <a:srgbClr val="00B050"/>
              </a:solidFill>
            </a:endParaRPr>
          </a:p>
        </p:txBody>
      </p:sp>
      <p:sp>
        <p:nvSpPr>
          <p:cNvPr id="23" name="Выгнутая вверх стрелка 22"/>
          <p:cNvSpPr/>
          <p:nvPr/>
        </p:nvSpPr>
        <p:spPr>
          <a:xfrm flipV="1">
            <a:off x="2483768" y="1715383"/>
            <a:ext cx="349666" cy="270356"/>
          </a:xfrm>
          <a:prstGeom prst="curvedDownArrow">
            <a:avLst>
              <a:gd name="adj1" fmla="val 25000"/>
              <a:gd name="adj2" fmla="val 64161"/>
              <a:gd name="adj3" fmla="val 25000"/>
            </a:avLst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/>
          </a:p>
        </p:txBody>
      </p:sp>
      <p:sp>
        <p:nvSpPr>
          <p:cNvPr id="24" name="Выгнутая вверх стрелка 23"/>
          <p:cNvSpPr/>
          <p:nvPr/>
        </p:nvSpPr>
        <p:spPr>
          <a:xfrm>
            <a:off x="3204690" y="1539725"/>
            <a:ext cx="349666" cy="292125"/>
          </a:xfrm>
          <a:prstGeom prst="curvedDownArrow">
            <a:avLst>
              <a:gd name="adj1" fmla="val 25000"/>
              <a:gd name="adj2" fmla="val 64161"/>
              <a:gd name="adj3" fmla="val 25000"/>
            </a:avLst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>
              <a:solidFill>
                <a:srgbClr val="00B050"/>
              </a:solidFill>
            </a:endParaRPr>
          </a:p>
        </p:txBody>
      </p:sp>
      <p:sp>
        <p:nvSpPr>
          <p:cNvPr id="25" name="Выгнутая вверх стрелка 24"/>
          <p:cNvSpPr/>
          <p:nvPr/>
        </p:nvSpPr>
        <p:spPr>
          <a:xfrm>
            <a:off x="3919354" y="2136728"/>
            <a:ext cx="349666" cy="292125"/>
          </a:xfrm>
          <a:prstGeom prst="curvedDownArrow">
            <a:avLst>
              <a:gd name="adj1" fmla="val 25000"/>
              <a:gd name="adj2" fmla="val 64161"/>
              <a:gd name="adj3" fmla="val 25000"/>
            </a:avLst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>
              <a:solidFill>
                <a:srgbClr val="00B050"/>
              </a:solidFill>
            </a:endParaRPr>
          </a:p>
        </p:txBody>
      </p:sp>
      <p:sp>
        <p:nvSpPr>
          <p:cNvPr id="26" name="Выгнутая вверх стрелка 25"/>
          <p:cNvSpPr/>
          <p:nvPr/>
        </p:nvSpPr>
        <p:spPr>
          <a:xfrm>
            <a:off x="4598243" y="2356425"/>
            <a:ext cx="349666" cy="292125"/>
          </a:xfrm>
          <a:prstGeom prst="curvedDownArrow">
            <a:avLst>
              <a:gd name="adj1" fmla="val 25000"/>
              <a:gd name="adj2" fmla="val 64161"/>
              <a:gd name="adj3" fmla="val 25000"/>
            </a:avLst>
          </a:prstGeom>
          <a:solidFill>
            <a:srgbClr val="00B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>
              <a:solidFill>
                <a:srgbClr val="00B05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96828" y="4271051"/>
            <a:ext cx="504056" cy="307777"/>
          </a:xfrm>
          <a:prstGeom prst="rect">
            <a:avLst/>
          </a:prstGeom>
          <a:solidFill>
            <a:srgbClr val="FFC000">
              <a:alpha val="38000"/>
            </a:srgb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 defTabSz="1059446">
              <a:defRPr/>
            </a:pPr>
            <a:r>
              <a:rPr lang="ru-RU" sz="1400" b="1" kern="0" dirty="0" smtClean="0">
                <a:solidFill>
                  <a:srgbClr val="C00000"/>
                </a:solidFill>
              </a:rPr>
              <a:t>261</a:t>
            </a:r>
            <a:endParaRPr lang="ru-RU" sz="1400" b="1" kern="0" dirty="0">
              <a:solidFill>
                <a:srgbClr val="C00000"/>
              </a:solidFill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430496" y="1889346"/>
            <a:ext cx="2160240" cy="4947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 smtClean="0">
                <a:solidFill>
                  <a:schemeClr val="accent2"/>
                </a:solidFill>
              </a:rPr>
              <a:t>Средний показатель </a:t>
            </a:r>
            <a:endParaRPr lang="en-US" sz="1300" b="1" dirty="0" smtClean="0">
              <a:solidFill>
                <a:schemeClr val="accent2"/>
              </a:solidFill>
            </a:endParaRPr>
          </a:p>
          <a:p>
            <a:pPr algn="ctr"/>
            <a:r>
              <a:rPr lang="ru-RU" sz="1300" b="1" u="sng" dirty="0" smtClean="0">
                <a:solidFill>
                  <a:schemeClr val="accent2"/>
                </a:solidFill>
              </a:rPr>
              <a:t>за 5 лет</a:t>
            </a:r>
            <a:r>
              <a:rPr lang="ru-RU" sz="1300" b="1" dirty="0" smtClean="0">
                <a:solidFill>
                  <a:schemeClr val="accent2"/>
                </a:solidFill>
              </a:rPr>
              <a:t> - </a:t>
            </a:r>
            <a:r>
              <a:rPr lang="ru-RU" sz="1300" b="1" dirty="0" smtClean="0">
                <a:solidFill>
                  <a:srgbClr val="FF0000"/>
                </a:solidFill>
              </a:rPr>
              <a:t>456</a:t>
            </a:r>
            <a:endParaRPr lang="ru-RU" sz="1300" b="1" dirty="0">
              <a:solidFill>
                <a:srgbClr val="FF0000"/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7438608" y="2397760"/>
            <a:ext cx="159225" cy="261620"/>
          </a:xfrm>
          <a:prstGeom prst="down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521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49044" y="-1"/>
            <a:ext cx="9144000" cy="82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пожарах с гибелью несовершеннолетних </a:t>
            </a:r>
          </a:p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в 2013-2017 гг. и 10 месяцев 2018 года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8844855" y="65124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4</a:t>
            </a: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118099315"/>
              </p:ext>
            </p:extLst>
          </p:nvPr>
        </p:nvGraphicFramePr>
        <p:xfrm>
          <a:off x="179512" y="971997"/>
          <a:ext cx="44644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11785203"/>
              </p:ext>
            </p:extLst>
          </p:nvPr>
        </p:nvGraphicFramePr>
        <p:xfrm>
          <a:off x="4883223" y="971998"/>
          <a:ext cx="3961631" cy="5413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33"/>
          <p:cNvSpPr>
            <a:spLocks noChangeArrowheads="1"/>
          </p:cNvSpPr>
          <p:nvPr/>
        </p:nvSpPr>
        <p:spPr bwMode="auto">
          <a:xfrm>
            <a:off x="5436096" y="971997"/>
            <a:ext cx="2952328" cy="413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погибших</a:t>
            </a:r>
            <a:endParaRPr lang="ru-RU" sz="1800" b="1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6"/>
          <p:cNvSpPr txBox="1"/>
          <p:nvPr/>
        </p:nvSpPr>
        <p:spPr>
          <a:xfrm>
            <a:off x="3419872" y="3708301"/>
            <a:ext cx="61926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defTabSz="1059446">
              <a:defRPr/>
            </a:pPr>
            <a:r>
              <a:rPr lang="ru-RU" sz="1200" b="1" kern="0" dirty="0" smtClean="0">
                <a:solidFill>
                  <a:srgbClr val="FFFF00"/>
                </a:solidFill>
              </a:rPr>
              <a:t>54,4%</a:t>
            </a:r>
            <a:endParaRPr lang="ru-RU" sz="1200" b="1" kern="0" dirty="0">
              <a:solidFill>
                <a:srgbClr val="FFFF00"/>
              </a:solidFill>
            </a:endParaRPr>
          </a:p>
        </p:txBody>
      </p:sp>
      <p:sp>
        <p:nvSpPr>
          <p:cNvPr id="14" name="TextBox 6"/>
          <p:cNvSpPr txBox="1"/>
          <p:nvPr/>
        </p:nvSpPr>
        <p:spPr>
          <a:xfrm>
            <a:off x="2800603" y="3990470"/>
            <a:ext cx="61926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 defTabSz="1059446">
              <a:defRPr/>
            </a:pPr>
            <a:r>
              <a:rPr lang="ru-RU" sz="1200" b="1" kern="0" dirty="0" smtClean="0">
                <a:solidFill>
                  <a:srgbClr val="FFFF00"/>
                </a:solidFill>
              </a:rPr>
              <a:t>45,6%</a:t>
            </a:r>
            <a:endParaRPr lang="ru-RU" sz="1200" b="1" kern="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3743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50954" y="107901"/>
            <a:ext cx="9144000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пожаров с гибелью несовершеннолетних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</a:p>
          <a:p>
            <a:pPr algn="ctr" defTabSz="912941" eaLnBrk="0" hangingPunct="0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2013-2017 гг. и 10 месяцев 2018 года</a:t>
            </a:r>
          </a:p>
        </p:txBody>
      </p:sp>
      <p:graphicFrame>
        <p:nvGraphicFramePr>
          <p:cNvPr id="15" name="Диаграмма 3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7932015"/>
              </p:ext>
            </p:extLst>
          </p:nvPr>
        </p:nvGraphicFramePr>
        <p:xfrm>
          <a:off x="539552" y="899990"/>
          <a:ext cx="813690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Овал 15"/>
          <p:cNvSpPr/>
          <p:nvPr/>
        </p:nvSpPr>
        <p:spPr>
          <a:xfrm>
            <a:off x="8844855" y="65124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2317542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49044" y="-1"/>
            <a:ext cx="9144000" cy="827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 о пожарах с групповой гибелью несовершеннолетних </a:t>
            </a:r>
          </a:p>
          <a:p>
            <a:pPr algn="ctr" defTabSz="912941" eaLnBrk="0" hangingPunct="0">
              <a:defRPr/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Российской Федерации в 2013-2017 гг. и 10 месяцев 2018 года</a:t>
            </a:r>
          </a:p>
        </p:txBody>
      </p:sp>
      <p:sp>
        <p:nvSpPr>
          <p:cNvPr id="16" name="Овал 15"/>
          <p:cNvSpPr/>
          <p:nvPr/>
        </p:nvSpPr>
        <p:spPr>
          <a:xfrm>
            <a:off x="8844855" y="65124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5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2840321"/>
              </p:ext>
            </p:extLst>
          </p:nvPr>
        </p:nvGraphicFramePr>
        <p:xfrm>
          <a:off x="92265" y="904553"/>
          <a:ext cx="6351943" cy="52520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Rectangle 33"/>
          <p:cNvSpPr>
            <a:spLocks noChangeArrowheads="1"/>
          </p:cNvSpPr>
          <p:nvPr/>
        </p:nvSpPr>
        <p:spPr bwMode="auto">
          <a:xfrm>
            <a:off x="6431280" y="1577340"/>
            <a:ext cx="2671296" cy="1482889"/>
          </a:xfrm>
          <a:prstGeom prst="rect">
            <a:avLst/>
          </a:prstGeom>
          <a:solidFill>
            <a:srgbClr val="92D050"/>
          </a:solidFill>
          <a:ln>
            <a:noFill/>
          </a:ln>
          <a:extLst/>
        </p:spPr>
        <p:txBody>
          <a:bodyPr lIns="91329" tIns="45665" rIns="91329" bIns="45665" anchor="t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указанный период зарегистрировано:</a:t>
            </a:r>
          </a:p>
          <a:p>
            <a:pPr algn="ctr" defTabSz="912941" eaLnBrk="0" hangingPunct="0">
              <a:defRPr/>
            </a:pPr>
            <a:endParaRPr lang="ru-RU" sz="12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defTabSz="912941" eaLnBrk="0" hangingPunct="0">
              <a:defRPr/>
            </a:pP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568 пожаров с гибелью 2 и более;</a:t>
            </a:r>
          </a:p>
          <a:p>
            <a:pPr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165 пожаров с гибелью 3 и более;</a:t>
            </a:r>
          </a:p>
          <a:p>
            <a:pPr defTabSz="912941" eaLnBrk="0" hangingPunct="0">
              <a:defRPr/>
            </a:pPr>
            <a:r>
              <a:rPr lang="ru-RU" sz="1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 пожара </a:t>
            </a:r>
            <a:r>
              <a:rPr lang="ru-RU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гибелью </a:t>
            </a:r>
            <a:r>
              <a:rPr lang="ru-RU" sz="1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ru-RU" sz="1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</a:t>
            </a:r>
            <a:r>
              <a:rPr lang="ru-RU" sz="12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defTabSz="912941" eaLnBrk="0" hangingPunct="0">
              <a:defRPr/>
            </a:pPr>
            <a:r>
              <a:rPr lang="ru-RU" sz="1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 пожаров 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гибелью </a:t>
            </a:r>
            <a:r>
              <a:rPr lang="ru-RU" sz="12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ru-RU" sz="1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более;</a:t>
            </a:r>
          </a:p>
          <a:p>
            <a:pPr algn="ctr" defTabSz="912941" eaLnBrk="0" hangingPunct="0">
              <a:defRPr/>
            </a:pPr>
            <a:endParaRPr lang="ru-RU" sz="12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912941" eaLnBrk="0" hangingPunct="0">
              <a:defRPr/>
            </a:pPr>
            <a:endParaRPr lang="ru-RU" sz="1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430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50954" y="22176"/>
            <a:ext cx="9144000" cy="514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обстановки с гибелью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пожарах                 в субъектах Российской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в 2013-2017 гг.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месяцев 2018 года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58553" y="752922"/>
          <a:ext cx="2829271" cy="59797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21159"/>
                <a:gridCol w="1008112"/>
              </a:tblGrid>
              <a:tr h="25000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Погибло, чел</a:t>
                      </a:r>
                      <a:r>
                        <a:rPr lang="ru-RU" sz="8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ctr"/>
                </a:tc>
              </a:tr>
              <a:tr h="1274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Российская Федерация</a:t>
                      </a:r>
                      <a:endParaRPr lang="ru-RU" sz="8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2592</a:t>
                      </a:r>
                      <a:endParaRPr lang="ru-RU" sz="800" b="1" i="0" u="none" strike="noStrike" dirty="0">
                        <a:solidFill>
                          <a:srgbClr val="C00000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Иркутская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111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Свердловская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109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Красноярский край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102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Московская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Кемеровская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99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Республика Башкортостан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80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Новосибирская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Пермский край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76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Алтайский край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Омская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Челябинская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64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Ростовская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Тюменская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Нижегородская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Волгоградская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Оренбургская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Бурятия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Саратовская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Татарстан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Краснодарский край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Саха (Якутия)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Самарская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Забайкальский край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Тверская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Ленинградская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Астраханская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Кировская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Курганская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Вологодская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Томская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Удмуртская Республика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250007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Ханты-Мансийский автономный округ - Югра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Владимирская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Хабаровский край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Приморский край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Дагестан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Ульяновская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Ставропольский край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Костромская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Архангельская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Псковская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Брянская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  <a:tr h="127435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Смоленская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4837" marR="4837" marT="4837" marB="0" anchor="b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3066927" y="755973"/>
          <a:ext cx="3017241" cy="59401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53145"/>
                <a:gridCol w="864096"/>
              </a:tblGrid>
              <a:tr h="3602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Погибло,</a:t>
                      </a:r>
                      <a:r>
                        <a:rPr lang="ru-RU" sz="800" b="1" u="none" strike="noStrike" baseline="0" dirty="0" smtClean="0">
                          <a:solidFill>
                            <a:srgbClr val="0000FF"/>
                          </a:solidFill>
                          <a:effectLst/>
                        </a:rPr>
                        <a:t> </a:t>
                      </a:r>
                      <a:r>
                        <a:rPr lang="ru-RU" sz="800" b="1" u="none" strike="noStrike" dirty="0" smtClean="0">
                          <a:solidFill>
                            <a:srgbClr val="0000FF"/>
                          </a:solidFill>
                          <a:effectLst/>
                        </a:rPr>
                        <a:t>чел</a:t>
                      </a:r>
                      <a:r>
                        <a:rPr lang="ru-RU" sz="800" b="1" u="none" strike="noStrike" dirty="0">
                          <a:solidFill>
                            <a:srgbClr val="0000FF"/>
                          </a:solidFill>
                          <a:effectLst/>
                        </a:rPr>
                        <a:t>.</a:t>
                      </a:r>
                      <a:endParaRPr lang="ru-RU" sz="800" b="1" i="0" u="none" strike="noStrike" dirty="0">
                        <a:solidFill>
                          <a:srgbClr val="0000FF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ctr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Калужская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Ямало-Ненецкий автономный округ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Новгородская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Воронежская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Чувашская  Республика - Чувашия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Пензенская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Республика Коми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Республика Марий Эл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Ярославская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Республика Карелия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Орловская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Тамбовская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Чеченская Республика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Хакасия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Специальные управления ФПС ГПС 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Курская область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Липецкая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Рязанская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Тульская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Мордовия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Белгородская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Ивановская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г. Москва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Крым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Алтай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Тыва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Калининградская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Калмыкия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г. Санкт-Петербург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Ненецкий автономный округ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Мурманская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Магаданская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Сахалинская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Камчатский край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Ингушетия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Еврейская автономная область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Республика Адыгея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Кабардино-Балкарская Республика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г. Севастополь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Карачаево-Черкесская Республика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solidFill>
                            <a:schemeClr val="tx1"/>
                          </a:solidFill>
                          <a:effectLst/>
                        </a:rPr>
                        <a:t>Чукотский автономный округ</a:t>
                      </a:r>
                      <a:endParaRPr lang="ru-RU" sz="800" b="1" i="0" u="none" strike="noStrike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  <a:tr h="13285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Республика Северная Осетия - Алания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5153" marR="5153" marT="5153" marB="0" anchor="b"/>
                </a:tc>
              </a:tr>
            </a:tbl>
          </a:graphicData>
        </a:graphic>
      </p:graphicFrame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6733842" y="536241"/>
            <a:ext cx="1655368" cy="196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2013 год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6756037" y="1588852"/>
            <a:ext cx="1655368" cy="2064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2014 год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33"/>
          <p:cNvSpPr>
            <a:spLocks noChangeArrowheads="1"/>
          </p:cNvSpPr>
          <p:nvPr/>
        </p:nvSpPr>
        <p:spPr bwMode="auto">
          <a:xfrm>
            <a:off x="6797600" y="2656693"/>
            <a:ext cx="1655368" cy="173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2015 год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6797600" y="3683470"/>
            <a:ext cx="1655368" cy="193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 год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33"/>
          <p:cNvSpPr>
            <a:spLocks noChangeArrowheads="1"/>
          </p:cNvSpPr>
          <p:nvPr/>
        </p:nvSpPr>
        <p:spPr bwMode="auto">
          <a:xfrm>
            <a:off x="6797600" y="4736294"/>
            <a:ext cx="1655368" cy="2160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год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/>
          </p:nvPr>
        </p:nvGraphicFramePr>
        <p:xfrm>
          <a:off x="6439322" y="722586"/>
          <a:ext cx="2288798" cy="865055"/>
        </p:xfrm>
        <a:graphic>
          <a:graphicData uri="http://schemas.openxmlformats.org/drawingml/2006/table">
            <a:tbl>
              <a:tblPr/>
              <a:tblGrid>
                <a:gridCol w="1201619"/>
                <a:gridCol w="108717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Погибло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Свердловская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Красноярский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Иркутская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Челябинская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Республика Башкортостан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/>
          </p:nvPr>
        </p:nvGraphicFramePr>
        <p:xfrm>
          <a:off x="6450720" y="1799902"/>
          <a:ext cx="2304101" cy="865055"/>
        </p:xfrm>
        <a:graphic>
          <a:graphicData uri="http://schemas.openxmlformats.org/drawingml/2006/table">
            <a:tbl>
              <a:tblPr/>
              <a:tblGrid>
                <a:gridCol w="1209653"/>
                <a:gridCol w="1094448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Погибло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Московская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Свердловская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Ростовская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Иркутская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Пермский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/>
          </p:nvPr>
        </p:nvGraphicFramePr>
        <p:xfrm>
          <a:off x="6432386" y="2829706"/>
          <a:ext cx="2302669" cy="865055"/>
        </p:xfrm>
        <a:graphic>
          <a:graphicData uri="http://schemas.openxmlformats.org/drawingml/2006/table">
            <a:tbl>
              <a:tblPr/>
              <a:tblGrid>
                <a:gridCol w="1201182"/>
                <a:gridCol w="1101487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Погибло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Пермский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Московская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Алтайский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Иркутская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Волгоградская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>
            <p:extLst/>
          </p:nvPr>
        </p:nvGraphicFramePr>
        <p:xfrm>
          <a:off x="6452199" y="3877148"/>
          <a:ext cx="2288798" cy="865055"/>
        </p:xfrm>
        <a:graphic>
          <a:graphicData uri="http://schemas.openxmlformats.org/drawingml/2006/table">
            <a:tbl>
              <a:tblPr/>
              <a:tblGrid>
                <a:gridCol w="1201619"/>
                <a:gridCol w="108717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Погибло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Московская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Красноярский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Свердловская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Тверская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Челябинская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6" name="Таблица 25"/>
          <p:cNvGraphicFramePr>
            <a:graphicFrameLocks noGrp="1"/>
          </p:cNvGraphicFramePr>
          <p:nvPr>
            <p:extLst/>
          </p:nvPr>
        </p:nvGraphicFramePr>
        <p:xfrm>
          <a:off x="6463438" y="4911392"/>
          <a:ext cx="2288798" cy="865055"/>
        </p:xfrm>
        <a:graphic>
          <a:graphicData uri="http://schemas.openxmlformats.org/drawingml/2006/table">
            <a:tbl>
              <a:tblPr/>
              <a:tblGrid>
                <a:gridCol w="1201619"/>
                <a:gridCol w="1087179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Погибло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Иркутская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Красноярский край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Новосибирская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Томская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722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Республика Башкортостан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0" name="Rectangle 33"/>
          <p:cNvSpPr>
            <a:spLocks noChangeArrowheads="1"/>
          </p:cNvSpPr>
          <p:nvPr/>
        </p:nvSpPr>
        <p:spPr bwMode="auto">
          <a:xfrm>
            <a:off x="6886242" y="5796533"/>
            <a:ext cx="1655368" cy="1965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sz="12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месяцев 2018 года</a:t>
            </a:r>
            <a:endParaRPr lang="ru-RU" sz="1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" name="Таблица 40"/>
          <p:cNvGraphicFramePr>
            <a:graphicFrameLocks noGrp="1"/>
          </p:cNvGraphicFramePr>
          <p:nvPr>
            <p:extLst/>
          </p:nvPr>
        </p:nvGraphicFramePr>
        <p:xfrm>
          <a:off x="6472573" y="5976435"/>
          <a:ext cx="2288798" cy="847890"/>
        </p:xfrm>
        <a:graphic>
          <a:graphicData uri="http://schemas.openxmlformats.org/drawingml/2006/table">
            <a:tbl>
              <a:tblPr/>
              <a:tblGrid>
                <a:gridCol w="1201619"/>
                <a:gridCol w="1087179"/>
              </a:tblGrid>
              <a:tr h="131032"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Субъект РФ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Погибло</a:t>
                      </a:r>
                      <a:endParaRPr lang="ru-RU" sz="8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8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Кемеровская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8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Иркутская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8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Омская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8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Свердловская область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289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Забайкальский край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42" name="Овал 41"/>
          <p:cNvSpPr/>
          <p:nvPr/>
        </p:nvSpPr>
        <p:spPr>
          <a:xfrm>
            <a:off x="8892480" y="65886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0000"/>
                </a:solidFill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43636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50954" y="22176"/>
            <a:ext cx="9144000" cy="8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Российской Федерации, в которых отмечается рост количества погибших при пожарах несовершеннолетних в 2018 году </a:t>
            </a:r>
          </a:p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 состоянию  на 29 ноября т. г.)</a:t>
            </a:r>
          </a:p>
        </p:txBody>
      </p:sp>
      <p:sp>
        <p:nvSpPr>
          <p:cNvPr id="42" name="Овал 41"/>
          <p:cNvSpPr/>
          <p:nvPr/>
        </p:nvSpPr>
        <p:spPr>
          <a:xfrm>
            <a:off x="8892480" y="65886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7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800" y="1116013"/>
            <a:ext cx="8532440" cy="4740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8493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-50954" y="22176"/>
            <a:ext cx="9144000" cy="1165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29" tIns="45665" rIns="91329" bIns="45665" anchor="ctr">
            <a:noAutofit/>
          </a:bodyPr>
          <a:lstStyle/>
          <a:p>
            <a:pPr algn="ctr" defTabSz="912941" eaLnBrk="0" hangingPunct="0">
              <a:defRPr/>
            </a:pP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Совместное письмо Министра МЧС России </a:t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Уполномоченного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Президенте Российской </a:t>
            </a: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 </a:t>
            </a:r>
          </a:p>
          <a:p>
            <a:pPr algn="ctr" defTabSz="912941" eaLnBrk="0" hangingPunct="0">
              <a:defRPr/>
            </a:pPr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правам ребенка </a:t>
            </a:r>
          </a:p>
        </p:txBody>
      </p:sp>
      <p:sp>
        <p:nvSpPr>
          <p:cNvPr id="42" name="Овал 41"/>
          <p:cNvSpPr/>
          <p:nvPr/>
        </p:nvSpPr>
        <p:spPr>
          <a:xfrm>
            <a:off x="8892480" y="65886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8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247568"/>
            <a:ext cx="3414056" cy="476748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8" y="1247568"/>
            <a:ext cx="3377477" cy="4724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407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Овал 41"/>
          <p:cNvSpPr/>
          <p:nvPr/>
        </p:nvSpPr>
        <p:spPr>
          <a:xfrm>
            <a:off x="8892480" y="6588621"/>
            <a:ext cx="200566" cy="2519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9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99601" y="459652"/>
            <a:ext cx="7578080" cy="477455"/>
          </a:xfrm>
          <a:prstGeom prst="rect">
            <a:avLst/>
          </a:prstGeom>
          <a:noFill/>
          <a:ln>
            <a:noFill/>
          </a:ln>
          <a:extLst/>
        </p:spPr>
        <p:txBody>
          <a:bodyPr lIns="61007" tIns="30504" rIns="61007" bIns="30504" anchor="ctr"/>
          <a:lstStyle>
            <a:lvl1pPr defTabSz="1057275" eaLnBrk="0" hangingPunct="0"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742950" indent="-285750" defTabSz="1057275" eaLnBrk="0" hangingPunct="0"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2pPr>
            <a:lvl3pPr marL="1143000" indent="-228600" defTabSz="1057275" eaLnBrk="0" hangingPunct="0"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3pPr>
            <a:lvl4pPr marL="1600200" indent="-228600" defTabSz="1057275" eaLnBrk="0" hangingPunct="0"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4pPr>
            <a:lvl5pPr marL="2057400" indent="-228600" defTabSz="1057275" eaLnBrk="0" hangingPunct="0"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5pPr>
            <a:lvl6pPr marL="2514600" indent="-228600" defTabSz="1057275" eaLnBrk="0" fontAlgn="base" hangingPunct="0">
              <a:spcBef>
                <a:spcPct val="0"/>
              </a:spcBef>
              <a:spcAft>
                <a:spcPct val="0"/>
              </a:spcAft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6pPr>
            <a:lvl7pPr marL="2971800" indent="-228600" defTabSz="1057275" eaLnBrk="0" fontAlgn="base" hangingPunct="0">
              <a:spcBef>
                <a:spcPct val="0"/>
              </a:spcBef>
              <a:spcAft>
                <a:spcPct val="0"/>
              </a:spcAft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7pPr>
            <a:lvl8pPr marL="3429000" indent="-228600" defTabSz="1057275" eaLnBrk="0" fontAlgn="base" hangingPunct="0">
              <a:spcBef>
                <a:spcPct val="0"/>
              </a:spcBef>
              <a:spcAft>
                <a:spcPct val="0"/>
              </a:spcAft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8pPr>
            <a:lvl9pPr marL="3886200" indent="-228600" defTabSz="1057275" eaLnBrk="0" fontAlgn="base" hangingPunct="0">
              <a:spcBef>
                <a:spcPct val="0"/>
              </a:spcBef>
              <a:spcAft>
                <a:spcPct val="0"/>
              </a:spcAft>
              <a:tabLst>
                <a:tab pos="5384800" algn="l"/>
              </a:tabLst>
              <a:defRPr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9pPr>
          </a:lstStyle>
          <a:p>
            <a:pPr marL="53208" marR="0" lvl="0" indent="0" algn="ctr" defTabSz="1057275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59612" algn="l"/>
                <a:tab pos="3111741" algn="l"/>
              </a:tabLst>
              <a:defRPr/>
            </a:pPr>
            <a:r>
              <a:rPr lang="ru-RU" sz="1900" b="1" dirty="0" smtClean="0">
                <a:solidFill>
                  <a:srgbClr val="C00000"/>
                </a:solidFill>
              </a:rPr>
              <a:t>Дополнительные мероприятия, предлагаемые для реализации</a:t>
            </a:r>
            <a:endParaRPr lang="ru-RU" sz="1900" b="1" dirty="0">
              <a:solidFill>
                <a:srgbClr val="C00000"/>
              </a:solidFill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84519" y="971997"/>
            <a:ext cx="8808244" cy="5688632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6350">
            <a:solidFill>
              <a:sysClr val="windowText" lastClr="000000"/>
            </a:solidFill>
            <a:miter lim="800000"/>
            <a:headEnd/>
            <a:tailEnd/>
          </a:ln>
        </p:spPr>
        <p:txBody>
          <a:bodyPr lIns="23274" tIns="23274" rIns="23274" bIns="23274" anchor="ctr"/>
          <a:lstStyle/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Первое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Методическая поддержка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контроль за исполнением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полномочий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органов власти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целью охват профилактической работы всех многодетных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семей.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Второе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Взаимодействие с органами прокуратуры и местной власти. 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Третье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При расследовании причин пожаров, связанных </a:t>
            </a:r>
            <a:r>
              <a:rPr lang="ru-RU" sz="16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160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групповой гибелью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людей, проводить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тщательный подробный анализ обстоятельств и причин, способствующих наступлению тяжких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последствий. Готовить представления в органы власти.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Четвёртое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Использование возможностей внештатной службы профилактики пожарно-спасательных гарнизонов.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Включение профилактических мероприятий по профилактике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гибели и травматизма несовершеннолетних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планы гарнизонных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мероприятий,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рограммы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профилактики нарушений обязательных требований на 2019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Пятое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 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дополнительных мер социальной поддержки многодетных семей в виде компенсации затрат на проведение газификации жилых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помещений.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30000"/>
              </a:lnSpc>
              <a:spcAft>
                <a:spcPts val="0"/>
              </a:spcAft>
            </a:pPr>
            <a:r>
              <a:rPr lang="ru-RU" sz="1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Шестое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качества преподавания «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 </a:t>
            </a:r>
            <a:r>
              <a:rPr lang="ru-RU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безопасности </a:t>
            </a: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жизнедеятельности».</a:t>
            </a:r>
            <a:endParaRPr lang="ru-RU" sz="1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65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13146</TotalTime>
  <Words>726</Words>
  <Application>Microsoft Office PowerPoint</Application>
  <PresentationFormat>Произвольный</PresentationFormat>
  <Paragraphs>331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Konstantin</dc:creator>
  <cp:lastModifiedBy>Референт - Нестругин А.Н.</cp:lastModifiedBy>
  <cp:revision>894</cp:revision>
  <cp:lastPrinted>2018-11-28T18:04:02Z</cp:lastPrinted>
  <dcterms:created xsi:type="dcterms:W3CDTF">1601-01-01T00:00:00Z</dcterms:created>
  <dcterms:modified xsi:type="dcterms:W3CDTF">2018-11-29T06:51:16Z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