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90" r:id="rId2"/>
    <p:sldId id="576" r:id="rId3"/>
    <p:sldId id="580" r:id="rId4"/>
    <p:sldId id="578" r:id="rId5"/>
    <p:sldId id="579" r:id="rId6"/>
    <p:sldId id="585" r:id="rId7"/>
    <p:sldId id="584" r:id="rId8"/>
    <p:sldId id="587" r:id="rId9"/>
    <p:sldId id="589" r:id="rId10"/>
  </p:sldIdLst>
  <p:sldSz cx="9144000" cy="6840538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56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CC6600"/>
    <a:srgbClr val="FFCC66"/>
    <a:srgbClr val="FFFF99"/>
    <a:srgbClr val="FF0000"/>
    <a:srgbClr val="3366FF"/>
    <a:srgbClr val="FF0066"/>
    <a:srgbClr val="FFBFB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4" autoAdjust="0"/>
    <p:restoredTop sz="98098" autoAdjust="0"/>
  </p:normalViewPr>
  <p:slideViewPr>
    <p:cSldViewPr>
      <p:cViewPr varScale="1">
        <p:scale>
          <a:sx n="66" d="100"/>
          <a:sy n="66" d="100"/>
        </p:scale>
        <p:origin x="38" y="264"/>
      </p:cViewPr>
      <p:guideLst>
        <p:guide orient="horz" pos="2156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90"/>
      <c:rotY val="20"/>
      <c:depthPercent val="100"/>
      <c:rAngAx val="1"/>
    </c:view3D>
    <c:floor>
      <c:thickness val="0"/>
      <c:spPr>
        <a:noFill/>
      </c:spPr>
    </c:floor>
    <c:sideWall>
      <c:thickness val="0"/>
      <c:spPr>
        <a:solidFill>
          <a:schemeClr val="bg1">
            <a:alpha val="0"/>
          </a:schemeClr>
        </a:solidFill>
        <a:ln>
          <a:noFill/>
        </a:ln>
        <a:scene3d>
          <a:camera prst="orthographicFront"/>
          <a:lightRig rig="threePt" dir="t"/>
        </a:scene3d>
        <a:sp3d>
          <a:bevelT w="254000"/>
        </a:sp3d>
      </c:spPr>
    </c:sideWall>
    <c:backWall>
      <c:thickness val="0"/>
      <c:spPr>
        <a:solidFill>
          <a:schemeClr val="bg1">
            <a:alpha val="0"/>
          </a:schemeClr>
        </a:solidFill>
        <a:scene3d>
          <a:camera prst="orthographicFront"/>
          <a:lightRig rig="threePt" dir="t"/>
        </a:scene3d>
        <a:sp3d>
          <a:bevelT w="254000"/>
        </a:sp3d>
      </c:spPr>
    </c:backWall>
    <c:plotArea>
      <c:layout>
        <c:manualLayout>
          <c:layoutTarget val="inner"/>
          <c:xMode val="edge"/>
          <c:yMode val="edge"/>
          <c:x val="8.7743722919675582E-2"/>
          <c:y val="7.8669323779462008E-2"/>
          <c:w val="0.85143927973520195"/>
          <c:h val="0.876948363563580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Многоквартирные ЖД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6">
                  <c:v>10 м. 2017</c:v>
                </c:pt>
                <c:pt idx="7">
                  <c:v>10 м. 2018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504</c:v>
                </c:pt>
                <c:pt idx="1">
                  <c:v>531</c:v>
                </c:pt>
                <c:pt idx="2">
                  <c:v>462</c:v>
                </c:pt>
                <c:pt idx="3">
                  <c:v>426</c:v>
                </c:pt>
                <c:pt idx="4">
                  <c:v>358</c:v>
                </c:pt>
                <c:pt idx="6">
                  <c:v>261</c:v>
                </c:pt>
                <c:pt idx="7">
                  <c:v>311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30"/>
        <c:shape val="cylinder"/>
        <c:axId val="326957264"/>
        <c:axId val="326956872"/>
        <c:axId val="0"/>
      </c:bar3DChart>
      <c:catAx>
        <c:axId val="326957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 rot="0" vert="horz" anchor="ctr"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6956872"/>
        <c:crosses val="autoZero"/>
        <c:auto val="1"/>
        <c:lblAlgn val="ctr"/>
        <c:lblOffset val="100"/>
        <c:tickMarkSkip val="100"/>
        <c:noMultiLvlLbl val="0"/>
      </c:catAx>
      <c:valAx>
        <c:axId val="326956872"/>
        <c:scaling>
          <c:orientation val="minMax"/>
          <c:max val="6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6957264"/>
        <c:crosses val="autoZero"/>
        <c:crossBetween val="between"/>
        <c:majorUnit val="100"/>
        <c:minorUnit val="20"/>
      </c:valAx>
      <c:spPr>
        <a:noFill/>
        <a:ln>
          <a:noFill/>
        </a:ln>
      </c:spPr>
    </c:plotArea>
    <c:plotVisOnly val="1"/>
    <c:dispBlanksAs val="gap"/>
    <c:showDLblsOverMax val="0"/>
  </c:chart>
  <c:spPr>
    <a:solidFill>
      <a:srgbClr val="FFC000">
        <a:alpha val="18000"/>
      </a:srgbClr>
    </a:solidFill>
    <a:ln>
      <a:solidFill>
        <a:srgbClr val="00000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1">
            <a:lumMod val="75000"/>
            <a:alpha val="0"/>
          </a:schemeClr>
        </a:solidFill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854498453472965"/>
          <c:y val="5.9467375299458121E-2"/>
          <c:w val="0.81134684712970706"/>
          <c:h val="0.843189176163524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Городская местность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4.7277355656134823E-4"/>
                  <c:y val="0.112500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1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Кол-во пожаров</c:v>
                </c:pt>
                <c:pt idx="1">
                  <c:v>Кол-во погибших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823</c:v>
                </c:pt>
                <c:pt idx="1">
                  <c:v>1182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Сельская местность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5.024200209638543E-3"/>
                  <c:y val="0.103124999999999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134693568670443E-3"/>
                  <c:y val="9.3749999999999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Кол-во пожаров</c:v>
                </c:pt>
                <c:pt idx="1">
                  <c:v>Кол-во погибших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954</c:v>
                </c:pt>
                <c:pt idx="1">
                  <c:v>1410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gapDepth val="54"/>
        <c:shape val="box"/>
        <c:axId val="347957320"/>
        <c:axId val="347957712"/>
        <c:axId val="0"/>
      </c:bar3DChart>
      <c:catAx>
        <c:axId val="347957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347957712"/>
        <c:crosses val="autoZero"/>
        <c:auto val="1"/>
        <c:lblAlgn val="ctr"/>
        <c:lblOffset val="100"/>
        <c:noMultiLvlLbl val="0"/>
      </c:catAx>
      <c:valAx>
        <c:axId val="3479577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347957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2.8469488188976878E-4"/>
          <c:w val="0.99900279897215727"/>
          <c:h val="8.6930610236220451E-2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594518511904923E-2"/>
          <c:y val="0.31014024392494194"/>
          <c:w val="0.75682087345624705"/>
          <c:h val="0.5597951358357481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1"/>
          <c:dPt>
            <c:idx val="0"/>
            <c:bubble3D val="0"/>
            <c:spPr>
              <a:solidFill>
                <a:srgbClr val="FFCC66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CC660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1.3964218282656135E-2"/>
                  <c:y val="0.133406249374804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046355150189403E-2"/>
                  <c:y val="-0.177259999977833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00B0F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 7 лет</c:v>
                </c:pt>
                <c:pt idx="1">
                  <c:v>от 7 до 18 лет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1763</c:v>
                </c:pt>
                <c:pt idx="1">
                  <c:v>829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8.6928617758508853E-2"/>
          <c:y val="6.8760759437858893E-2"/>
          <c:w val="0.82969625192681895"/>
          <c:h val="6.5704462387928486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00"/>
      <c:rAngAx val="0"/>
      <c:perspective val="6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0357693786236142"/>
          <c:y val="0.23224575489585542"/>
          <c:w val="0.62416909428942502"/>
          <c:h val="0.58536268543113901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Пожары, тыс.</c:v>
                </c:pt>
              </c:strCache>
            </c:strRef>
          </c:tx>
          <c:spPr>
            <a:gradFill flip="none" rotWithShape="1">
              <a:gsLst>
                <a:gs pos="0">
                  <a:srgbClr val="C0504D">
                    <a:lumMod val="75000"/>
                  </a:srgbClr>
                </a:gs>
                <a:gs pos="50000">
                  <a:srgbClr val="C0504D">
                    <a:lumMod val="40000"/>
                    <a:lumOff val="60000"/>
                  </a:srgbClr>
                </a:gs>
                <a:gs pos="100000">
                  <a:srgbClr val="C0504D">
                    <a:lumMod val="75000"/>
                  </a:srgbClr>
                </a:gs>
              </a:gsLst>
              <a:lin ang="10800000" scaled="0"/>
              <a:tileRect/>
            </a:gradFill>
            <a:ln>
              <a:solidFill>
                <a:sysClr val="windowText" lastClr="000000"/>
              </a:solidFill>
            </a:ln>
          </c:spPr>
          <c:explosion val="11"/>
          <c:dPt>
            <c:idx val="0"/>
            <c:bubble3D val="0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-1.2486321578821626E-2"/>
                  <c:y val="-4.4603166455485253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Эксплуатация</a:t>
                    </a:r>
                    <a:r>
                      <a:rPr lang="ru-RU" sz="1200" baseline="0" dirty="0" smtClean="0"/>
                      <a:t> неисправных осветительных                               и нагревательных электроприборов</a:t>
                    </a:r>
                    <a:r>
                      <a:rPr lang="ru-RU" sz="1200" dirty="0" smtClean="0"/>
                      <a:t>, </a:t>
                    </a:r>
                    <a:r>
                      <a:rPr lang="ru-RU" sz="1200" b="1" dirty="0" smtClean="0">
                        <a:solidFill>
                          <a:srgbClr val="FF0000"/>
                        </a:solidFill>
                      </a:rPr>
                      <a:t>22,8%</a:t>
                    </a:r>
                    <a:endParaRPr lang="ru-RU" sz="1400" b="1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7522984171866839E-2"/>
                  <c:y val="-0.14775594695781008"/>
                </c:manualLayout>
              </c:layout>
              <c:tx>
                <c:rich>
                  <a:bodyPr anchor="ctr" anchorCtr="0"/>
                  <a:lstStyle/>
                  <a:p>
                    <a:pPr algn="ctr" rtl="0">
                      <a:defRPr lang="ru-RU" sz="1200" b="0" i="0" u="none" strike="noStrike" kern="6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0" i="0" u="none" strike="noStrike" kern="600" baseline="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rPr>
                      <a:t>Неисправность  электросетей,              </a:t>
                    </a:r>
                    <a:r>
                      <a:rPr lang="ru-RU" sz="1200" b="1" i="0" u="none" strike="noStrike" kern="6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rPr>
                      <a:t>17,2%</a:t>
                    </a:r>
                    <a:endParaRPr lang="ru-RU" sz="1400" b="1" i="0" u="none" strike="noStrike" kern="600" baseline="0" dirty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>
                <a:ln>
                  <a:solidFill>
                    <a:sysClr val="windowText" lastClr="0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283893726655855E-2"/>
                  <c:y val="0.14005300395595988"/>
                </c:manualLayout>
              </c:layout>
              <c:tx>
                <c:rich>
                  <a:bodyPr anchor="ctr" anchorCtr="0"/>
                  <a:lstStyle/>
                  <a:p>
                    <a:pPr>
                      <a:defRPr sz="1200" kern="600" baseline="0"/>
                    </a:pPr>
                    <a:r>
                      <a:rPr lang="ru-RU" sz="1200" b="0" i="0" baseline="0" dirty="0" smtClean="0">
                        <a:effectLst/>
                      </a:rPr>
                      <a:t>Неосторожное обращение согнем, </a:t>
                    </a:r>
                    <a:r>
                      <a:rPr lang="ru-RU" sz="1200" b="1" i="0" baseline="0" dirty="0" smtClean="0">
                        <a:solidFill>
                          <a:srgbClr val="FF0000"/>
                        </a:solidFill>
                        <a:effectLst/>
                      </a:rPr>
                      <a:t>16,3%</a:t>
                    </a:r>
                    <a:endParaRPr lang="ru-RU" sz="900" b="1" dirty="0">
                      <a:solidFill>
                        <a:srgbClr val="FF0000"/>
                      </a:solidFill>
                      <a:effectLst/>
                    </a:endParaRPr>
                  </a:p>
                </c:rich>
              </c:tx>
              <c:numFmt formatCode="#,##0.00" sourceLinked="0"/>
              <c:spPr>
                <a:ln>
                  <a:solidFill>
                    <a:sysClr val="windowText" lastClr="0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23033281454469667"/>
                  <c:y val="6.784021184706622E-2"/>
                </c:manualLayout>
              </c:layout>
              <c:tx>
                <c:rich>
                  <a:bodyPr/>
                  <a:lstStyle/>
                  <a:p>
                    <a:r>
                      <a:rPr lang="ru-RU" sz="1200" kern="600" baseline="0" dirty="0" smtClean="0"/>
                      <a:t>Шалость детей                      с огнем,                          </a:t>
                    </a:r>
                    <a:r>
                      <a:rPr lang="ru-RU" sz="1200" b="1" kern="600" baseline="0" dirty="0" smtClean="0">
                        <a:solidFill>
                          <a:srgbClr val="FF0000"/>
                        </a:solidFill>
                      </a:rPr>
                      <a:t>15,8%</a:t>
                    </a:r>
                    <a:endParaRPr lang="ru-RU" b="1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3313014384832369E-3"/>
                  <c:y val="0.15666842221469063"/>
                </c:manualLayout>
              </c:layout>
              <c:tx>
                <c:rich>
                  <a:bodyPr anchor="ctr" anchorCtr="0"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0" u="none" strike="noStrike" kern="6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0" i="0" baseline="0" dirty="0" smtClean="0">
                        <a:effectLst/>
                      </a:rPr>
                      <a:t>Эксплуатация неисправного печного оборудования,   </a:t>
                    </a:r>
                    <a:r>
                      <a:rPr lang="ru-RU" sz="1200" b="1" i="0" baseline="0" dirty="0" smtClean="0">
                        <a:solidFill>
                          <a:srgbClr val="FF0000"/>
                        </a:solidFill>
                        <a:effectLst/>
                      </a:rPr>
                      <a:t>10,2%</a:t>
                    </a:r>
                    <a:endParaRPr lang="ru-RU" b="1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ln>
                  <a:solidFill>
                    <a:sysClr val="windowText" lastClr="0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826124039315199E-2"/>
                  <c:y val="-4.055253515673761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Прочие причины                       </a:t>
                    </a:r>
                    <a:r>
                      <a:rPr lang="ru-RU" sz="1200" b="1" dirty="0" smtClean="0">
                        <a:solidFill>
                          <a:srgbClr val="FF0000"/>
                        </a:solidFill>
                      </a:rPr>
                      <a:t>7,6%</a:t>
                    </a:r>
                    <a:endParaRPr lang="ru-RU" b="1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ln>
                <a:solidFill>
                  <a:sysClr val="windowText" lastClr="000000"/>
                </a:solidFill>
              </a:ln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txPr>
              <a:bodyPr anchor="ctr" anchorCtr="0"/>
              <a:lstStyle/>
              <a:p>
                <a:pPr>
                  <a:defRPr sz="1200" kern="60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numRef>
              <c:f>Лист1!$B$1:$H$1</c:f>
              <c:numCache>
                <c:formatCode>General</c:formatCode>
                <c:ptCount val="7"/>
              </c:numCache>
            </c:num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22.8</c:v>
                </c:pt>
                <c:pt idx="1">
                  <c:v>17.2</c:v>
                </c:pt>
                <c:pt idx="2">
                  <c:v>16.3</c:v>
                </c:pt>
                <c:pt idx="3">
                  <c:v>15.8</c:v>
                </c:pt>
                <c:pt idx="4">
                  <c:v>10.199999999999999</c:v>
                </c:pt>
                <c:pt idx="5">
                  <c:v>7.6</c:v>
                </c:pt>
              </c:numCache>
            </c:numRef>
          </c:val>
        </c:ser>
        <c:ser>
          <c:idx val="1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 w="29759">
              <a:solidFill>
                <a:srgbClr val="1F497D">
                  <a:alpha val="48000"/>
                </a:srgbClr>
              </a:solidFill>
            </a:ln>
          </c:spPr>
          <c:dLbls>
            <c:dLbl>
              <c:idx val="0"/>
              <c:layout>
                <c:manualLayout>
                  <c:x val="-4.9794580428284371E-2"/>
                  <c:y val="-9.5924292002407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6790316702612604E-2"/>
                  <c:y val="-5.0942634422319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9858167892413116E-2"/>
                  <c:y val="-5.0486860585223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4325649936216077E-2"/>
                  <c:y val="1.37667988712972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8760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8512954735406675E-2"/>
                  <c:y val="1.7201473316549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9094378216689291E-2"/>
                  <c:y val="-2.217659458167516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1846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50842387718295E-2"/>
                  <c:y val="-2.359602685195135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1806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 w="19839">
                <a:solidFill>
                  <a:srgbClr val="1F497D"/>
                </a:solidFill>
              </a:ln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cmpd="thickThin">
                  <a:solidFill>
                    <a:sysClr val="windowText" lastClr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Лист1!$B$1:$H$1</c:f>
              <c:numCache>
                <c:formatCode>General</c:formatCode>
                <c:ptCount val="7"/>
              </c:numCache>
            </c:num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 w="29759">
              <a:solidFill>
                <a:srgbClr val="00B050">
                  <a:alpha val="39000"/>
                </a:srgbClr>
              </a:solidFill>
            </a:ln>
          </c:spPr>
          <c:dLbls>
            <c:dLbl>
              <c:idx val="0"/>
              <c:layout>
                <c:manualLayout>
                  <c:x val="-5.6064208801078576E-2"/>
                  <c:y val="-0.2685207661954526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tx1"/>
                        </a:solidFill>
                      </a:rPr>
                      <a:t>13</a:t>
                    </a:r>
                    <a:endParaRPr lang="en-US" dirty="0">
                      <a:solidFill>
                        <a:srgbClr val="FFC000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1741346588521598E-2"/>
                  <c:y val="-0.155507741962651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8447742973615088E-2"/>
                  <c:y val="-0.350304922605143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6923855188492498E-2"/>
                  <c:y val="-1.05741558688109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9909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7313706945849644E-2"/>
                  <c:y val="-3.428163124093027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9021136673558263E-2"/>
                  <c:y val="1.721771676031276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1734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4916641006466367E-2"/>
                  <c:y val="1.824732834976299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1706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 w="19839">
                <a:solidFill>
                  <a:srgbClr val="00B050"/>
                </a:solidFill>
              </a:ln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cmpd="thickThin">
                  <a:solidFill>
                    <a:sysClr val="windowText" lastClr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Лист1!$B$1:$H$1</c:f>
              <c:numCache>
                <c:formatCode>General</c:formatCode>
                <c:ptCount val="7"/>
              </c:numCache>
            </c:num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rgbClr val="FFC000">
        <a:alpha val="0"/>
      </a:srgbClr>
    </a:solidFill>
    <a:ln>
      <a:solidFill>
        <a:sysClr val="windowText" lastClr="000000"/>
      </a:solidFill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92115420431202E-2"/>
          <c:y val="2.2477532278952946E-2"/>
          <c:w val="0.8912115552674198"/>
          <c:h val="0.846589738432557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 и более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3"/>
              <c:layout>
                <c:manualLayout>
                  <c:x val="2.98931003899755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9786200779951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9786200779951004E-3"/>
                  <c:y val="-2.35159056401144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10 мес. 2018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112</c:v>
                </c:pt>
                <c:pt idx="1">
                  <c:v>113</c:v>
                </c:pt>
                <c:pt idx="2">
                  <c:v>111</c:v>
                </c:pt>
                <c:pt idx="3">
                  <c:v>88</c:v>
                </c:pt>
                <c:pt idx="4">
                  <c:v>80</c:v>
                </c:pt>
                <c:pt idx="5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и более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4.48396505849632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48396505849632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48396505849632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48396505849632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9893100389975502E-3"/>
                  <c:y val="-2.3515905640114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99877643738301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10 мес. 2018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35</c:v>
                </c:pt>
                <c:pt idx="1">
                  <c:v>36</c:v>
                </c:pt>
                <c:pt idx="2">
                  <c:v>24</c:v>
                </c:pt>
                <c:pt idx="3">
                  <c:v>34</c:v>
                </c:pt>
                <c:pt idx="4">
                  <c:v>19</c:v>
                </c:pt>
                <c:pt idx="5">
                  <c:v>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 и более2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10 мес. 2018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8</c:v>
                </c:pt>
                <c:pt idx="1">
                  <c:v>6</c:v>
                </c:pt>
                <c:pt idx="2">
                  <c:v>5</c:v>
                </c:pt>
                <c:pt idx="3">
                  <c:v>8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 и более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10 мес. 2018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gapDepth val="0"/>
        <c:shape val="cylinder"/>
        <c:axId val="360944056"/>
        <c:axId val="360944448"/>
        <c:axId val="0"/>
      </c:bar3DChart>
      <c:catAx>
        <c:axId val="360944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360944448"/>
        <c:crosses val="autoZero"/>
        <c:auto val="1"/>
        <c:lblAlgn val="ctr"/>
        <c:lblOffset val="100"/>
        <c:noMultiLvlLbl val="0"/>
      </c:catAx>
      <c:valAx>
        <c:axId val="360944448"/>
        <c:scaling>
          <c:logBase val="10"/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094405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0775835651960528"/>
          <c:y val="5.5423817883404808E-2"/>
          <c:w val="0.55229152562328909"/>
          <c:h val="7.909713735510869E-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0.18135</cdr:x>
      <cdr:y>0.31651</cdr:y>
    </cdr:from>
    <cdr:to>
      <cdr:x>0.86239</cdr:x>
      <cdr:y>0.3191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514808" y="1783780"/>
          <a:ext cx="5688678" cy="14597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0.4401</cdr:x>
      <cdr:y>0.02782</cdr:y>
    </cdr:from>
    <cdr:to>
      <cdr:x>0.86225</cdr:x>
      <cdr:y>0.11561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3676108" y="156784"/>
          <a:ext cx="3526188" cy="49475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9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9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9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9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300" b="1" dirty="0" smtClean="0">
              <a:solidFill>
                <a:schemeClr val="accent2"/>
              </a:solidFill>
            </a:rPr>
            <a:t>За указанный период на </a:t>
          </a:r>
          <a:r>
            <a:rPr lang="ru-RU" sz="1300" b="1" dirty="0" smtClean="0">
              <a:solidFill>
                <a:srgbClr val="FF0000"/>
              </a:solidFill>
            </a:rPr>
            <a:t>1 777 пожарах </a:t>
          </a:r>
          <a:r>
            <a:rPr lang="ru-RU" sz="1300" b="1" dirty="0" smtClean="0">
              <a:solidFill>
                <a:schemeClr val="accent2"/>
              </a:solidFill>
            </a:rPr>
            <a:t>погибло </a:t>
          </a:r>
          <a:r>
            <a:rPr lang="ru-RU" sz="1300" b="1" dirty="0" smtClean="0">
              <a:solidFill>
                <a:srgbClr val="FF0000"/>
              </a:solidFill>
            </a:rPr>
            <a:t>2 592 несовершеннолетних.</a:t>
          </a:r>
          <a:endParaRPr lang="ru-RU" sz="13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0.22034</cdr:x>
      <cdr:y>0.6987</cdr:y>
    </cdr:from>
    <cdr:to>
      <cdr:x>0.35905</cdr:x>
      <cdr:y>0.74999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983718" y="3773408"/>
          <a:ext cx="619269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defTabSz="1059446">
            <a:defRPr/>
          </a:pPr>
          <a:r>
            <a:rPr lang="ru-RU" sz="1200" b="1" kern="0" dirty="0" smtClean="0">
              <a:solidFill>
                <a:srgbClr val="FFFF00"/>
              </a:solidFill>
            </a:rPr>
            <a:t>46,3%</a:t>
          </a:r>
          <a:endParaRPr lang="ru-RU" sz="1200" b="1" kern="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0.36314</cdr:x>
      <cdr:y>0.62768</cdr:y>
    </cdr:from>
    <cdr:to>
      <cdr:x>0.50185</cdr:x>
      <cdr:y>0.67897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1621258" y="3389868"/>
          <a:ext cx="619269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defTabSz="1059446">
            <a:defRPr/>
          </a:pPr>
          <a:r>
            <a:rPr lang="ru-RU" sz="1200" b="1" kern="0" dirty="0" smtClean="0">
              <a:solidFill>
                <a:srgbClr val="FFFF00"/>
              </a:solidFill>
            </a:rPr>
            <a:t>53,7%</a:t>
          </a:r>
          <a:endParaRPr lang="ru-RU" sz="1200" b="1" kern="0" dirty="0">
            <a:solidFill>
              <a:srgbClr val="FFFF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0.53944</cdr:x>
      <cdr:y>0.52095</cdr:y>
    </cdr:from>
    <cdr:to>
      <cdr:x>0.73229</cdr:x>
      <cdr:y>0.58376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2137049" y="2808311"/>
          <a:ext cx="764001" cy="33859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 defTabSz="1059446">
            <a:defRPr/>
          </a:pPr>
          <a:r>
            <a:rPr lang="ru-RU" sz="1600" b="1" kern="0" dirty="0" smtClean="0">
              <a:solidFill>
                <a:srgbClr val="C00000"/>
              </a:solidFill>
            </a:rPr>
            <a:t>68,1%</a:t>
          </a:r>
          <a:endParaRPr lang="ru-RU" sz="1600" b="1" kern="0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0.21226</cdr:x>
      <cdr:y>0.47885</cdr:y>
    </cdr:from>
    <cdr:to>
      <cdr:x>0.40511</cdr:x>
      <cdr:y>0.54166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840905" y="2592287"/>
          <a:ext cx="764000" cy="34002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1059446">
            <a:defRPr/>
          </a:pPr>
          <a:r>
            <a:rPr lang="ru-RU" sz="1600" b="1" kern="0" dirty="0" smtClean="0">
              <a:solidFill>
                <a:srgbClr val="C00000"/>
              </a:solidFill>
            </a:rPr>
            <a:t>31,9%</a:t>
          </a:r>
          <a:endParaRPr lang="ru-RU" sz="1600" b="1" kern="0" dirty="0">
            <a:solidFill>
              <a:srgbClr val="C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0.10868</cdr:x>
      <cdr:y>0</cdr:y>
    </cdr:from>
    <cdr:to>
      <cdr:x>1</cdr:x>
      <cdr:y>0.08005</cdr:y>
    </cdr:to>
    <cdr:sp macro="" textlink="">
      <cdr:nvSpPr>
        <cdr:cNvPr id="2" name="Rectangle 3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1824" y="-2126457"/>
          <a:ext cx="3869710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lIns="91329" tIns="45665" rIns="91329" bIns="45665" anchor="ctr"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sz="19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 defTabSz="912941" eaLnBrk="0" hangingPunct="0">
            <a:defRPr/>
          </a:pPr>
          <a:endParaRPr lang="ru-RU" sz="1400" b="1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764" cy="49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3" tIns="45631" rIns="91263" bIns="45631" numCol="1" anchor="t" anchorCtr="0" compatLnSpc="1">
            <a:prstTxWarp prst="textNoShape">
              <a:avLst/>
            </a:prstTxWarp>
          </a:bodyPr>
          <a:lstStyle>
            <a:lvl1pPr defTabSz="9134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44" y="2"/>
            <a:ext cx="2945764" cy="49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3" tIns="45631" rIns="91263" bIns="45631" numCol="1" anchor="t" anchorCtr="0" compatLnSpc="1">
            <a:prstTxWarp prst="textNoShape">
              <a:avLst/>
            </a:prstTxWarp>
          </a:bodyPr>
          <a:lstStyle>
            <a:lvl1pPr algn="r" defTabSz="9134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6125"/>
            <a:ext cx="4968875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28" y="4716538"/>
            <a:ext cx="5440022" cy="446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3" tIns="45631" rIns="91263" bIns="45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924"/>
            <a:ext cx="2945764" cy="49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3" tIns="45631" rIns="91263" bIns="45631" numCol="1" anchor="b" anchorCtr="0" compatLnSpc="1">
            <a:prstTxWarp prst="textNoShape">
              <a:avLst/>
            </a:prstTxWarp>
          </a:bodyPr>
          <a:lstStyle>
            <a:lvl1pPr defTabSz="9134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44" y="9429924"/>
            <a:ext cx="2945764" cy="49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3" tIns="45631" rIns="91263" bIns="45631" numCol="1" anchor="b" anchorCtr="0" compatLnSpc="1">
            <a:prstTxWarp prst="textNoShape">
              <a:avLst/>
            </a:prstTxWarp>
          </a:bodyPr>
          <a:lstStyle>
            <a:lvl1pPr algn="r" defTabSz="913449">
              <a:defRPr sz="1200"/>
            </a:lvl1pPr>
          </a:lstStyle>
          <a:p>
            <a:pPr>
              <a:defRPr/>
            </a:pPr>
            <a:fld id="{99D7C94B-56DB-4659-B1D7-97EE7B779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33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1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AA3F1-EAE5-4275-B084-A95D3D1F62B9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85258-368F-46F6-B3BD-823221038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7595D-C66D-4E33-BFDE-2718E9678F5B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9C10D-BE08-45F9-8969-8F92FBBC1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2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22243-124E-488B-B27A-36FEAD8201F0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F28F3-41F9-495C-B649-10B43A0D9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E8180-3C4F-40AE-896D-9E3EF67B153B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74AEB-9F78-4448-B308-3BE9F360D4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3052"/>
            <a:ext cx="8229600" cy="11414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95440"/>
            <a:ext cx="4038601" cy="21812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199" y="1595440"/>
            <a:ext cx="4038601" cy="21812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29063"/>
            <a:ext cx="4038601" cy="21812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199" y="3929063"/>
            <a:ext cx="4038601" cy="21812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26C3F-987C-453F-9B52-684E292D2014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B52E5-9490-4CF3-A342-2B74021CA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3050"/>
            <a:ext cx="8229600" cy="5837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CBBDA-C91D-4189-A33B-453F6DC25595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DBD31-CCF4-4ADE-BF2D-4238ED5B2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8C551-A022-4629-99AB-6DE283D9C32A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56B6F-7EE3-4F68-88B3-F872D5F0E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1B987-3659-4C6B-ADF0-F89A570290BF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24459-CBAF-4D1F-B62B-D6313AD6C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756A7-3154-48D0-BA04-75E78EE7CB85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3704B-702F-4740-80CE-A2C9E6ACB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86368-79B9-4FC2-AAE2-CE0C03893213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A3219-DC1F-4760-89F1-B9545A66D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2B7FD-02CC-4374-89B0-AC1992581C4B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D5C3-4567-4C2A-B51B-FD67B1787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CF3E4-3207-4C2B-A30B-75D8690C4E01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65CB0-11C5-4FA8-AD53-F14293FBE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0D8F5-6B38-40AE-ABF5-99058EF1609C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D4C9F-A905-4343-8457-F272454B5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2913B-24F0-4B1C-85C9-61F0925E91D3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09486-22AC-429D-8AF6-CA132595D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/>
            </a:gs>
            <a:gs pos="100000">
              <a:srgbClr val="9BC3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2"/>
            <a:ext cx="82296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5438"/>
            <a:ext cx="82296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27763"/>
            <a:ext cx="213360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4DCA023-ECC9-492C-865F-14F81B6BE168}" type="datetime1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7763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199" y="6227763"/>
            <a:ext cx="213360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C8993F-1E30-462A-B021-EDB0D7DCF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-50954" y="107901"/>
            <a:ext cx="91440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9" tIns="45665" rIns="91329" bIns="45665" anchor="ctr">
            <a:noAutofit/>
          </a:bodyPr>
          <a:lstStyle/>
          <a:p>
            <a:pPr algn="ctr" defTabSz="912941" eaLnBrk="0" hangingPunct="0">
              <a:defRPr/>
            </a:pPr>
            <a:endParaRPr lang="ru-RU" sz="2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8835330" y="6512421"/>
            <a:ext cx="200566" cy="251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349952"/>
            <a:ext cx="822377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ДИРЕКТОР ДЕПАРТАМЕНТА НАДЗОРНОЙ ДЕЯТЕЛЬНОСТИ </a:t>
            </a:r>
            <a:endParaRPr lang="ru-RU" dirty="0" smtClean="0"/>
          </a:p>
          <a:p>
            <a:pPr algn="ctr"/>
            <a:r>
              <a:rPr lang="ru-RU" dirty="0" smtClean="0"/>
              <a:t>И </a:t>
            </a:r>
            <a:r>
              <a:rPr lang="ru-RU" dirty="0"/>
              <a:t>ПРОФИЛАКТИЧЕСКОЙ РАБОТЫ – </a:t>
            </a:r>
            <a:endParaRPr lang="ru-RU" dirty="0" smtClean="0"/>
          </a:p>
          <a:p>
            <a:pPr algn="ctr"/>
            <a:r>
              <a:rPr lang="ru-RU" dirty="0" smtClean="0"/>
              <a:t>ГЛАВНЫЙ </a:t>
            </a:r>
            <a:r>
              <a:rPr lang="ru-RU" dirty="0"/>
              <a:t>ГОСУДАРСТВЕННЫЙ ИНСПЕКТОР РОССИЙСКОЙ ФЕДЕРАЦИИ ПО ПОЖАРНОМУ НАДЗОРУ</a:t>
            </a:r>
          </a:p>
        </p:txBody>
      </p:sp>
      <p:sp>
        <p:nvSpPr>
          <p:cNvPr id="29" name="Прямоугольник 2"/>
          <p:cNvSpPr>
            <a:spLocks noChangeArrowheads="1"/>
          </p:cNvSpPr>
          <p:nvPr/>
        </p:nvSpPr>
        <p:spPr bwMode="auto">
          <a:xfrm>
            <a:off x="2627784" y="4140349"/>
            <a:ext cx="3761448" cy="34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7927" tIns="23966" rIns="47927" bIns="23966">
            <a:spAutoFit/>
          </a:bodyPr>
          <a:lstStyle/>
          <a:p>
            <a:pPr algn="ctr" eaLnBrk="1" hangingPunct="1"/>
            <a:r>
              <a:rPr lang="ru-RU" altLang="ru-RU" dirty="0"/>
              <a:t>ЕНИКЕЕВ РИНАТ ШАМИЛЕВИЧ</a:t>
            </a:r>
          </a:p>
        </p:txBody>
      </p:sp>
      <p:sp>
        <p:nvSpPr>
          <p:cNvPr id="30" name="TextBox 47"/>
          <p:cNvSpPr txBox="1">
            <a:spLocks noChangeArrowheads="1"/>
          </p:cNvSpPr>
          <p:nvPr/>
        </p:nvSpPr>
        <p:spPr bwMode="auto">
          <a:xfrm>
            <a:off x="611560" y="484945"/>
            <a:ext cx="7935737" cy="67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2591" tIns="16313" rIns="32591" bIns="16313">
            <a:spAutoFit/>
          </a:bodyPr>
          <a:lstStyle>
            <a:lvl1pPr defTabSz="325438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25438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25438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25438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25438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862138" indent="1588" defTabSz="3254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319338" indent="1588" defTabSz="3254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776538" indent="1588" defTabSz="3254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233738" indent="1588" defTabSz="3254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000000"/>
                </a:solidFill>
              </a:rPr>
              <a:t>МИНИСТЕРСТВО РОССИЙСКОЙ ФЕДЕРАЦИИ</a:t>
            </a:r>
          </a:p>
          <a:p>
            <a:pPr algn="ctr" eaLnBrk="1" hangingPunct="1"/>
            <a:r>
              <a:rPr lang="ru-RU" altLang="ru-RU" sz="1400" b="1" dirty="0">
                <a:solidFill>
                  <a:srgbClr val="000000"/>
                </a:solidFill>
              </a:rPr>
              <a:t>ПО ДЕЛАМ ГРАЖДАНСКОЙ ОБОРОНЫ, ЧРЕЗВЫЧАЙНЫМ СИТУАЦИЯМ </a:t>
            </a:r>
          </a:p>
          <a:p>
            <a:pPr algn="ctr" eaLnBrk="1" hangingPunct="1"/>
            <a:r>
              <a:rPr lang="ru-RU" altLang="ru-RU" sz="1400" b="1" dirty="0">
                <a:solidFill>
                  <a:srgbClr val="000000"/>
                </a:solidFill>
              </a:rPr>
              <a:t>И ЛИКВИДАЦИИ ПОСЛЕДСТВИЙ СТИХИЙНЫХ БЕДСТВИЙ</a:t>
            </a:r>
          </a:p>
        </p:txBody>
      </p:sp>
    </p:spTree>
    <p:extLst>
      <p:ext uri="{BB962C8B-B14F-4D97-AF65-F5344CB8AC3E}">
        <p14:creationId xmlns:p14="http://schemas.microsoft.com/office/powerpoint/2010/main" val="2833781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-50954" y="107901"/>
            <a:ext cx="91440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9" tIns="45665" rIns="91329" bIns="45665" anchor="ctr">
            <a:noAutofit/>
          </a:bodyPr>
          <a:lstStyle/>
          <a:p>
            <a:pPr algn="ctr" defTabSz="912941" eaLnBrk="0" hangingPunct="0">
              <a:defRPr/>
            </a:pPr>
            <a:r>
              <a:rPr lang="ru-RU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несовершеннолетних, погибших </a:t>
            </a:r>
            <a:r>
              <a:rPr lang="ru-RU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пожарах</a:t>
            </a:r>
          </a:p>
          <a:p>
            <a:pPr algn="ctr" defTabSz="912941" eaLnBrk="0" hangingPunct="0">
              <a:defRPr/>
            </a:pPr>
            <a:r>
              <a:rPr lang="ru-RU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2013-2017 гг. и 10 месяцев 2018 года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99124627"/>
              </p:ext>
            </p:extLst>
          </p:nvPr>
        </p:nvGraphicFramePr>
        <p:xfrm>
          <a:off x="395537" y="899989"/>
          <a:ext cx="8352928" cy="563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86743" y="2309194"/>
            <a:ext cx="504056" cy="307777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1059446">
              <a:defRPr/>
            </a:pPr>
            <a:r>
              <a:rPr lang="ru-RU" sz="1400" b="1" kern="0" dirty="0" smtClean="0">
                <a:solidFill>
                  <a:srgbClr val="C00000"/>
                </a:solidFill>
              </a:rPr>
              <a:t>504</a:t>
            </a:r>
            <a:endParaRPr lang="ru-RU" sz="1400" b="1" kern="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770" y="2085026"/>
            <a:ext cx="504056" cy="307777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1059446">
              <a:defRPr/>
            </a:pPr>
            <a:r>
              <a:rPr lang="ru-RU" sz="1400" b="1" kern="0" dirty="0" smtClean="0">
                <a:solidFill>
                  <a:srgbClr val="C00000"/>
                </a:solidFill>
              </a:rPr>
              <a:t>531</a:t>
            </a:r>
            <a:endParaRPr lang="ru-RU" sz="1400" b="1" kern="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0995" y="2736997"/>
            <a:ext cx="504056" cy="307777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1059446">
              <a:defRPr/>
            </a:pPr>
            <a:r>
              <a:rPr lang="ru-RU" sz="1400" b="1" kern="0" dirty="0" smtClean="0">
                <a:solidFill>
                  <a:srgbClr val="C00000"/>
                </a:solidFill>
              </a:rPr>
              <a:t>462</a:t>
            </a:r>
            <a:endParaRPr lang="ru-RU" sz="1400" b="1" kern="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4187" y="2934377"/>
            <a:ext cx="504056" cy="307777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1059446">
              <a:defRPr/>
            </a:pPr>
            <a:r>
              <a:rPr lang="ru-RU" sz="1400" b="1" kern="0" dirty="0" smtClean="0">
                <a:solidFill>
                  <a:srgbClr val="C00000"/>
                </a:solidFill>
              </a:rPr>
              <a:t>426</a:t>
            </a:r>
            <a:endParaRPr lang="ru-RU" sz="1400" b="1" kern="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0055" y="3499831"/>
            <a:ext cx="504056" cy="307777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1059446">
              <a:defRPr/>
            </a:pPr>
            <a:r>
              <a:rPr lang="ru-RU" sz="1400" b="1" kern="0" dirty="0" smtClean="0">
                <a:solidFill>
                  <a:srgbClr val="C00000"/>
                </a:solidFill>
              </a:rPr>
              <a:t>358</a:t>
            </a:r>
            <a:endParaRPr lang="ru-RU" sz="1400" b="1" kern="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1376" y="3850563"/>
            <a:ext cx="504056" cy="307777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1059446">
              <a:defRPr/>
            </a:pPr>
            <a:r>
              <a:rPr lang="ru-RU" sz="1400" b="1" kern="0" dirty="0" smtClean="0">
                <a:solidFill>
                  <a:srgbClr val="C00000"/>
                </a:solidFill>
              </a:rPr>
              <a:t>311</a:t>
            </a:r>
            <a:endParaRPr lang="ru-RU" sz="1400" b="1" kern="0" dirty="0">
              <a:solidFill>
                <a:srgbClr val="C00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8835330" y="6512421"/>
            <a:ext cx="200566" cy="251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Выгнутая вверх стрелка 16"/>
          <p:cNvSpPr/>
          <p:nvPr/>
        </p:nvSpPr>
        <p:spPr>
          <a:xfrm flipV="1">
            <a:off x="6451852" y="3499831"/>
            <a:ext cx="349666" cy="255724"/>
          </a:xfrm>
          <a:prstGeom prst="curvedDownArrow">
            <a:avLst>
              <a:gd name="adj1" fmla="val 25000"/>
              <a:gd name="adj2" fmla="val 64161"/>
              <a:gd name="adj3" fmla="val 25000"/>
            </a:avLst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181733" y="3127853"/>
            <a:ext cx="8899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59446">
              <a:defRPr/>
            </a:pPr>
            <a:r>
              <a:rPr lang="ru-RU" sz="1400" b="1" kern="0" dirty="0" smtClean="0">
                <a:solidFill>
                  <a:srgbClr val="C00000"/>
                </a:solidFill>
              </a:rPr>
              <a:t>+19,2%</a:t>
            </a:r>
            <a:endParaRPr lang="ru-RU" sz="1400" b="1" kern="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9399" y="1378010"/>
            <a:ext cx="7620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59446">
              <a:defRPr/>
            </a:pPr>
            <a:r>
              <a:rPr lang="ru-RU" sz="1400" b="1" kern="0" dirty="0" smtClean="0">
                <a:solidFill>
                  <a:srgbClr val="C00000"/>
                </a:solidFill>
              </a:rPr>
              <a:t>+5,4%</a:t>
            </a:r>
            <a:endParaRPr lang="ru-RU" sz="1400" b="1" kern="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98514" y="1181330"/>
            <a:ext cx="7620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59446">
              <a:defRPr/>
            </a:pPr>
            <a:r>
              <a:rPr lang="ru-RU" sz="1400" b="1" kern="0" dirty="0" smtClean="0">
                <a:solidFill>
                  <a:srgbClr val="00B050"/>
                </a:solidFill>
              </a:rPr>
              <a:t>-13,0%</a:t>
            </a:r>
            <a:endParaRPr lang="ru-RU" sz="1400" b="1" kern="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13178" y="1777249"/>
            <a:ext cx="7620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59446">
              <a:defRPr/>
            </a:pPr>
            <a:r>
              <a:rPr lang="ru-RU" sz="1400" b="1" kern="0" dirty="0" smtClean="0">
                <a:solidFill>
                  <a:srgbClr val="00B050"/>
                </a:solidFill>
              </a:rPr>
              <a:t>-7,8%</a:t>
            </a:r>
            <a:endParaRPr lang="ru-RU" sz="1400" b="1" kern="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5196" y="2032994"/>
            <a:ext cx="7620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59446">
              <a:defRPr/>
            </a:pPr>
            <a:r>
              <a:rPr lang="ru-RU" sz="1400" b="1" kern="0" dirty="0" smtClean="0">
                <a:solidFill>
                  <a:srgbClr val="00B050"/>
                </a:solidFill>
              </a:rPr>
              <a:t>-16,0%</a:t>
            </a:r>
            <a:endParaRPr lang="ru-RU" sz="1400" b="1" kern="0" dirty="0">
              <a:solidFill>
                <a:srgbClr val="00B050"/>
              </a:solidFill>
            </a:endParaRPr>
          </a:p>
        </p:txBody>
      </p:sp>
      <p:sp>
        <p:nvSpPr>
          <p:cNvPr id="23" name="Выгнутая вверх стрелка 22"/>
          <p:cNvSpPr/>
          <p:nvPr/>
        </p:nvSpPr>
        <p:spPr>
          <a:xfrm flipV="1">
            <a:off x="2483768" y="1715383"/>
            <a:ext cx="349666" cy="270356"/>
          </a:xfrm>
          <a:prstGeom prst="curvedDownArrow">
            <a:avLst>
              <a:gd name="adj1" fmla="val 25000"/>
              <a:gd name="adj2" fmla="val 64161"/>
              <a:gd name="adj3" fmla="val 25000"/>
            </a:avLst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Выгнутая вверх стрелка 23"/>
          <p:cNvSpPr/>
          <p:nvPr/>
        </p:nvSpPr>
        <p:spPr>
          <a:xfrm>
            <a:off x="3204690" y="1539725"/>
            <a:ext cx="349666" cy="292125"/>
          </a:xfrm>
          <a:prstGeom prst="curvedDownArrow">
            <a:avLst>
              <a:gd name="adj1" fmla="val 25000"/>
              <a:gd name="adj2" fmla="val 64161"/>
              <a:gd name="adj3" fmla="val 25000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solidFill>
                <a:srgbClr val="00B050"/>
              </a:solidFill>
            </a:endParaRPr>
          </a:p>
        </p:txBody>
      </p:sp>
      <p:sp>
        <p:nvSpPr>
          <p:cNvPr id="25" name="Выгнутая вверх стрелка 24"/>
          <p:cNvSpPr/>
          <p:nvPr/>
        </p:nvSpPr>
        <p:spPr>
          <a:xfrm>
            <a:off x="3919354" y="2136728"/>
            <a:ext cx="349666" cy="292125"/>
          </a:xfrm>
          <a:prstGeom prst="curvedDownArrow">
            <a:avLst>
              <a:gd name="adj1" fmla="val 25000"/>
              <a:gd name="adj2" fmla="val 64161"/>
              <a:gd name="adj3" fmla="val 25000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solidFill>
                <a:srgbClr val="00B050"/>
              </a:solidFill>
            </a:endParaRPr>
          </a:p>
        </p:txBody>
      </p:sp>
      <p:sp>
        <p:nvSpPr>
          <p:cNvPr id="26" name="Выгнутая вверх стрелка 25"/>
          <p:cNvSpPr/>
          <p:nvPr/>
        </p:nvSpPr>
        <p:spPr>
          <a:xfrm>
            <a:off x="4598243" y="2356425"/>
            <a:ext cx="349666" cy="292125"/>
          </a:xfrm>
          <a:prstGeom prst="curvedDownArrow">
            <a:avLst>
              <a:gd name="adj1" fmla="val 25000"/>
              <a:gd name="adj2" fmla="val 64161"/>
              <a:gd name="adj3" fmla="val 25000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828" y="4271051"/>
            <a:ext cx="504056" cy="307777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1059446">
              <a:defRPr/>
            </a:pPr>
            <a:r>
              <a:rPr lang="ru-RU" sz="1400" b="1" kern="0" dirty="0" smtClean="0">
                <a:solidFill>
                  <a:srgbClr val="C00000"/>
                </a:solidFill>
              </a:rPr>
              <a:t>261</a:t>
            </a:r>
            <a:endParaRPr lang="ru-RU" sz="1400" b="1" kern="0" dirty="0">
              <a:solidFill>
                <a:srgbClr val="C0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430496" y="1889346"/>
            <a:ext cx="2160240" cy="494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accent2"/>
                </a:solidFill>
              </a:rPr>
              <a:t>Средний показатель </a:t>
            </a:r>
            <a:endParaRPr lang="en-US" sz="1300" b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1300" b="1" u="sng" dirty="0" smtClean="0">
                <a:solidFill>
                  <a:schemeClr val="accent2"/>
                </a:solidFill>
              </a:rPr>
              <a:t>за 5 лет</a:t>
            </a:r>
            <a:r>
              <a:rPr lang="ru-RU" sz="1300" b="1" dirty="0" smtClean="0">
                <a:solidFill>
                  <a:schemeClr val="accent2"/>
                </a:solidFill>
              </a:rPr>
              <a:t> - </a:t>
            </a:r>
            <a:r>
              <a:rPr lang="ru-RU" sz="1300" b="1" dirty="0" smtClean="0">
                <a:solidFill>
                  <a:srgbClr val="FF0000"/>
                </a:solidFill>
              </a:rPr>
              <a:t>456</a:t>
            </a:r>
            <a:endParaRPr lang="ru-RU" sz="1300" b="1" dirty="0">
              <a:solidFill>
                <a:srgbClr val="FF000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7438608" y="2397760"/>
            <a:ext cx="159225" cy="26162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52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-49044" y="-1"/>
            <a:ext cx="9144000" cy="827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9" tIns="45665" rIns="91329" bIns="45665" anchor="ctr">
            <a:noAutofit/>
          </a:bodyPr>
          <a:lstStyle/>
          <a:p>
            <a:pPr algn="ctr" defTabSz="912941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пожарах с гибелью несовершеннолетних </a:t>
            </a:r>
          </a:p>
          <a:p>
            <a:pPr algn="ctr" defTabSz="912941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 в 2013-2017 гг. и 10 месяцев 2018 года</a:t>
            </a:r>
          </a:p>
        </p:txBody>
      </p:sp>
      <p:sp>
        <p:nvSpPr>
          <p:cNvPr id="16" name="Овал 15"/>
          <p:cNvSpPr/>
          <p:nvPr/>
        </p:nvSpPr>
        <p:spPr>
          <a:xfrm>
            <a:off x="8844855" y="6512421"/>
            <a:ext cx="200566" cy="251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18099315"/>
              </p:ext>
            </p:extLst>
          </p:nvPr>
        </p:nvGraphicFramePr>
        <p:xfrm>
          <a:off x="179512" y="971997"/>
          <a:ext cx="44644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11785203"/>
              </p:ext>
            </p:extLst>
          </p:nvPr>
        </p:nvGraphicFramePr>
        <p:xfrm>
          <a:off x="4883223" y="971998"/>
          <a:ext cx="3961631" cy="541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5436096" y="971997"/>
            <a:ext cx="2952328" cy="413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9" tIns="45665" rIns="91329" bIns="45665" anchor="ctr">
            <a:noAutofit/>
          </a:bodyPr>
          <a:lstStyle/>
          <a:p>
            <a:pPr algn="ctr" defTabSz="912941" eaLnBrk="0" hangingPunct="0"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погибших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3419872" y="3708301"/>
            <a:ext cx="6192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defTabSz="1059446">
              <a:defRPr/>
            </a:pPr>
            <a:r>
              <a:rPr lang="ru-RU" sz="1200" b="1" kern="0" dirty="0" smtClean="0">
                <a:solidFill>
                  <a:srgbClr val="FFFF00"/>
                </a:solidFill>
              </a:rPr>
              <a:t>54,4%</a:t>
            </a:r>
            <a:endParaRPr lang="ru-RU" sz="1200" b="1" kern="0" dirty="0">
              <a:solidFill>
                <a:srgbClr val="FFFF00"/>
              </a:solidFill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2800603" y="3990470"/>
            <a:ext cx="6192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defTabSz="1059446">
              <a:defRPr/>
            </a:pPr>
            <a:r>
              <a:rPr lang="ru-RU" sz="1200" b="1" kern="0" dirty="0" smtClean="0">
                <a:solidFill>
                  <a:srgbClr val="FFFF00"/>
                </a:solidFill>
              </a:rPr>
              <a:t>45,6%</a:t>
            </a:r>
            <a:endParaRPr lang="ru-RU" sz="1200" b="1" kern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374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-50954" y="107901"/>
            <a:ext cx="91440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9" tIns="45665" rIns="91329" bIns="45665" anchor="ctr">
            <a:noAutofit/>
          </a:bodyPr>
          <a:lstStyle/>
          <a:p>
            <a:pPr algn="ctr" defTabSz="912941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пожаров с гибелью несовершеннолетних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</a:p>
          <a:p>
            <a:pPr algn="ctr" defTabSz="912941" eaLnBrk="0" hangingPunct="0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2013-2017 гг. и 10 месяцев 2018 года</a:t>
            </a:r>
          </a:p>
        </p:txBody>
      </p:sp>
      <p:graphicFrame>
        <p:nvGraphicFramePr>
          <p:cNvPr id="15" name="Диаграмма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7932015"/>
              </p:ext>
            </p:extLst>
          </p:nvPr>
        </p:nvGraphicFramePr>
        <p:xfrm>
          <a:off x="539552" y="899990"/>
          <a:ext cx="813690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Овал 15"/>
          <p:cNvSpPr/>
          <p:nvPr/>
        </p:nvSpPr>
        <p:spPr>
          <a:xfrm>
            <a:off x="8844855" y="6512421"/>
            <a:ext cx="200566" cy="251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31754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-49044" y="-1"/>
            <a:ext cx="9144000" cy="827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9" tIns="45665" rIns="91329" bIns="45665" anchor="ctr">
            <a:noAutofit/>
          </a:bodyPr>
          <a:lstStyle/>
          <a:p>
            <a:pPr algn="ctr" defTabSz="912941" eaLnBrk="0" hangingPunct="0">
              <a:defRPr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пожарах с групповой гибелью несовершеннолетних </a:t>
            </a:r>
          </a:p>
          <a:p>
            <a:pPr algn="ctr" defTabSz="912941" eaLnBrk="0" hangingPunct="0">
              <a:defRPr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 в 2013-2017 гг. и 10 месяцев 2018 года</a:t>
            </a:r>
          </a:p>
        </p:txBody>
      </p:sp>
      <p:sp>
        <p:nvSpPr>
          <p:cNvPr id="16" name="Овал 15"/>
          <p:cNvSpPr/>
          <p:nvPr/>
        </p:nvSpPr>
        <p:spPr>
          <a:xfrm>
            <a:off x="8844855" y="6512421"/>
            <a:ext cx="200566" cy="251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2840321"/>
              </p:ext>
            </p:extLst>
          </p:nvPr>
        </p:nvGraphicFramePr>
        <p:xfrm>
          <a:off x="92265" y="904553"/>
          <a:ext cx="6351943" cy="5252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33"/>
          <p:cNvSpPr>
            <a:spLocks noChangeArrowheads="1"/>
          </p:cNvSpPr>
          <p:nvPr/>
        </p:nvSpPr>
        <p:spPr bwMode="auto">
          <a:xfrm>
            <a:off x="6431280" y="1577340"/>
            <a:ext cx="2671296" cy="1482889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lIns="91329" tIns="45665" rIns="91329" bIns="45665" anchor="t">
            <a:noAutofit/>
          </a:bodyPr>
          <a:lstStyle/>
          <a:p>
            <a:pPr algn="ctr" defTabSz="912941" eaLnBrk="0" hangingPunct="0">
              <a:defRPr/>
            </a:pPr>
            <a:r>
              <a:rPr lang="ru-RU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указанный период зарегистрировано:</a:t>
            </a:r>
          </a:p>
          <a:p>
            <a:pPr algn="ctr" defTabSz="912941" eaLnBrk="0" hangingPunct="0">
              <a:defRPr/>
            </a:pPr>
            <a:endParaRPr lang="ru-RU" sz="1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2941" eaLnBrk="0" hangingPunct="0"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568 пожаров с гибелью 2 и более;</a:t>
            </a:r>
          </a:p>
          <a:p>
            <a:pPr defTabSz="912941" eaLnBrk="0" hangingPunct="0">
              <a:defRPr/>
            </a:pPr>
            <a:r>
              <a:rPr lang="ru-RU" sz="1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165 пожаров с гибелью 3 и более;</a:t>
            </a:r>
          </a:p>
          <a:p>
            <a:pPr defTabSz="912941" eaLnBrk="0" hangingPunct="0">
              <a:defRPr/>
            </a:pPr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пожара </a:t>
            </a:r>
            <a:r>
              <a:rPr lang="ru-RU" sz="1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гибелью </a:t>
            </a:r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более</a:t>
            </a:r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defTabSz="912941" eaLnBrk="0" hangingPunct="0">
              <a:defRPr/>
            </a:pPr>
            <a:r>
              <a:rPr lang="ru-RU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пожаров </a:t>
            </a:r>
            <a:r>
              <a:rPr lang="ru-RU" sz="1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гибелью </a:t>
            </a:r>
            <a:r>
              <a:rPr lang="ru-RU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более;</a:t>
            </a:r>
          </a:p>
          <a:p>
            <a:pPr algn="ctr" defTabSz="912941" eaLnBrk="0" hangingPunct="0">
              <a:defRPr/>
            </a:pPr>
            <a:endParaRPr lang="ru-RU" sz="1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2941" eaLnBrk="0" hangingPunct="0">
              <a:defRPr/>
            </a:pPr>
            <a:endParaRPr lang="ru-RU" sz="1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43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-50954" y="22176"/>
            <a:ext cx="9144000" cy="514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9" tIns="45665" rIns="91329" bIns="45665" anchor="ctr">
            <a:noAutofit/>
          </a:bodyPr>
          <a:lstStyle/>
          <a:p>
            <a:pPr algn="ctr" defTabSz="912941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обстановки с гибелью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пожарах                 в субъектах Российской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в 2013-2017 гг.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месяцев 2018 года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58553" y="752922"/>
          <a:ext cx="2829271" cy="5979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1159"/>
                <a:gridCol w="1008112"/>
              </a:tblGrid>
              <a:tr h="250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Субъект РФ</a:t>
                      </a:r>
                      <a:endParaRPr lang="ru-RU" sz="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Погибло, чел</a:t>
                      </a:r>
                      <a:r>
                        <a:rPr lang="ru-RU" sz="8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.</a:t>
                      </a:r>
                      <a:endParaRPr lang="ru-RU" sz="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ctr"/>
                </a:tc>
              </a:tr>
              <a:tr h="1274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Российская Федерация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2592</a:t>
                      </a:r>
                      <a:endParaRPr lang="ru-RU" sz="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Иркутская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111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Свердловская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109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Красноярский край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Московская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Кемеровская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Республика Башкортостан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Новосибирская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Пермский край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Алтайский край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Омская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Челябинская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Ростовская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Тюменская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Нижегородская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Волгоградская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Оренбургская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Республика Бурятия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Саратовская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Республика Татарстан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Краснодарский край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Республика Саха (Якутия)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Самарская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Забайкальский край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Тверская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Ленинградская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Астраханская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Кировская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Курганская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Вологодская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Томская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Удмуртская Республика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25000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Ханты-Мансийский автономный округ - Югра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Владимирская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Хабаровский край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Приморский край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Республика Дагестан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Ульяновская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Ставропольский край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Костромская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Архангельская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Псковская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Брянская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  <a:tr h="1274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Смоленская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837" marR="4837" marT="4837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066927" y="755973"/>
          <a:ext cx="3017241" cy="5940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3145"/>
                <a:gridCol w="864096"/>
              </a:tblGrid>
              <a:tr h="360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Субъект РФ</a:t>
                      </a:r>
                      <a:endParaRPr lang="ru-RU" sz="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Погибло,</a:t>
                      </a:r>
                      <a:r>
                        <a:rPr lang="ru-RU" sz="800" b="1" u="none" strike="noStrike" baseline="0" dirty="0" smtClean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lang="ru-RU" sz="8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чел</a:t>
                      </a:r>
                      <a:r>
                        <a:rPr lang="ru-RU" sz="8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.</a:t>
                      </a:r>
                      <a:endParaRPr lang="ru-RU" sz="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ctr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Калужская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Ямало-Ненецкий автономный округ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Новгородская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Воронежская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Чувашская  Республика - Чувашия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Пензенская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Республика Коми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Республика Марий Эл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Ярославская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Республика Карелия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Орловская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Тамбовская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Чеченская Республика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Республика Хакасия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Специальные управления ФПС ГПС 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Курская область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Липецкая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Рязанская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Тульская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Республика Мордовия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Белгородская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Ивановская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г. Москва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Республика Крым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Республика Алтай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Республика Тыва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Калининградская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Республика Калмыкия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г. Санкт-Петербург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Ненецкий автономный округ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Мурманская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Магаданская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Сахалинская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Камчатский край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Республика Ингушетия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Еврейская автономная область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Республика Адыгея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Кабардино-Балкарская Республика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г. Севастополь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Карачаево-Черкесская Республика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Чукотский автономный округ</a:t>
                      </a:r>
                      <a:endParaRPr lang="ru-RU" sz="8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  <a:tr h="1328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Республика Северная Осетия - Алания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53" marR="5153" marT="5153" marB="0" anchor="b"/>
                </a:tc>
              </a:tr>
            </a:tbl>
          </a:graphicData>
        </a:graphic>
      </p:graphicFrame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6733842" y="536241"/>
            <a:ext cx="1655368" cy="196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9" tIns="45665" rIns="91329" bIns="45665" anchor="ctr">
            <a:noAutofit/>
          </a:bodyPr>
          <a:lstStyle/>
          <a:p>
            <a:pPr algn="ctr" defTabSz="912941" eaLnBrk="0" hangingPunct="0">
              <a:defRPr/>
            </a:pPr>
            <a:r>
              <a:rPr lang="ru-RU" sz="1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год</a:t>
            </a:r>
            <a:endParaRPr lang="ru-RU" sz="1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6756037" y="1588852"/>
            <a:ext cx="1655368" cy="206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9" tIns="45665" rIns="91329" bIns="45665" anchor="ctr">
            <a:noAutofit/>
          </a:bodyPr>
          <a:lstStyle/>
          <a:p>
            <a:pPr algn="ctr" defTabSz="912941" eaLnBrk="0" hangingPunct="0">
              <a:defRPr/>
            </a:pPr>
            <a:r>
              <a:rPr lang="ru-RU" sz="1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год</a:t>
            </a:r>
            <a:endParaRPr lang="ru-RU" sz="1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6797600" y="2656693"/>
            <a:ext cx="1655368" cy="17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9" tIns="45665" rIns="91329" bIns="45665" anchor="ctr">
            <a:noAutofit/>
          </a:bodyPr>
          <a:lstStyle/>
          <a:p>
            <a:pPr algn="ctr" defTabSz="912941" eaLnBrk="0" hangingPunct="0">
              <a:defRPr/>
            </a:pPr>
            <a:r>
              <a:rPr lang="ru-RU" sz="1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год</a:t>
            </a:r>
            <a:endParaRPr lang="ru-RU" sz="1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6797600" y="3683470"/>
            <a:ext cx="1655368" cy="193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9" tIns="45665" rIns="91329" bIns="45665" anchor="ctr">
            <a:noAutofit/>
          </a:bodyPr>
          <a:lstStyle/>
          <a:p>
            <a:pPr algn="ctr" defTabSz="912941" eaLnBrk="0" hangingPunct="0">
              <a:defRPr/>
            </a:pPr>
            <a:r>
              <a:rPr lang="ru-RU" sz="1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</a:t>
            </a:r>
            <a:endParaRPr lang="ru-RU" sz="1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6797600" y="4736294"/>
            <a:ext cx="165536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9" tIns="45665" rIns="91329" bIns="45665" anchor="ctr">
            <a:noAutofit/>
          </a:bodyPr>
          <a:lstStyle/>
          <a:p>
            <a:pPr algn="ctr" defTabSz="912941" eaLnBrk="0" hangingPunct="0">
              <a:defRPr/>
            </a:pPr>
            <a:r>
              <a:rPr lang="ru-RU" sz="1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</a:t>
            </a:r>
            <a:endParaRPr lang="ru-RU" sz="1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/>
          </p:nvPr>
        </p:nvGraphicFramePr>
        <p:xfrm>
          <a:off x="6439322" y="722586"/>
          <a:ext cx="2288798" cy="865055"/>
        </p:xfrm>
        <a:graphic>
          <a:graphicData uri="http://schemas.openxmlformats.org/drawingml/2006/table">
            <a:tbl>
              <a:tblPr/>
              <a:tblGrid>
                <a:gridCol w="1201619"/>
                <a:gridCol w="1087179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Субъект РФ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Погибло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/>
          </p:nvPr>
        </p:nvGraphicFramePr>
        <p:xfrm>
          <a:off x="6450720" y="1799902"/>
          <a:ext cx="2304101" cy="865055"/>
        </p:xfrm>
        <a:graphic>
          <a:graphicData uri="http://schemas.openxmlformats.org/drawingml/2006/table">
            <a:tbl>
              <a:tblPr/>
              <a:tblGrid>
                <a:gridCol w="1209653"/>
                <a:gridCol w="1094448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Субъект РФ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Погибло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Ростовская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Пермский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/>
          </p:nvPr>
        </p:nvGraphicFramePr>
        <p:xfrm>
          <a:off x="6432386" y="2829706"/>
          <a:ext cx="2302669" cy="865055"/>
        </p:xfrm>
        <a:graphic>
          <a:graphicData uri="http://schemas.openxmlformats.org/drawingml/2006/table">
            <a:tbl>
              <a:tblPr/>
              <a:tblGrid>
                <a:gridCol w="1201182"/>
                <a:gridCol w="1101487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Субъект РФ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Погибло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Пермский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Алтайский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Волгоградская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/>
          </p:nvPr>
        </p:nvGraphicFramePr>
        <p:xfrm>
          <a:off x="6452199" y="3877148"/>
          <a:ext cx="2288798" cy="865055"/>
        </p:xfrm>
        <a:graphic>
          <a:graphicData uri="http://schemas.openxmlformats.org/drawingml/2006/table">
            <a:tbl>
              <a:tblPr/>
              <a:tblGrid>
                <a:gridCol w="1201619"/>
                <a:gridCol w="1087179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Субъект РФ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Погибло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Тверская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/>
          </p:nvPr>
        </p:nvGraphicFramePr>
        <p:xfrm>
          <a:off x="6463438" y="4911392"/>
          <a:ext cx="2288798" cy="865055"/>
        </p:xfrm>
        <a:graphic>
          <a:graphicData uri="http://schemas.openxmlformats.org/drawingml/2006/table">
            <a:tbl>
              <a:tblPr/>
              <a:tblGrid>
                <a:gridCol w="1201619"/>
                <a:gridCol w="1087179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Субъект РФ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Погибло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Новосибирская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6886242" y="5796533"/>
            <a:ext cx="1655368" cy="196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9" tIns="45665" rIns="91329" bIns="45665" anchor="ctr">
            <a:noAutofit/>
          </a:bodyPr>
          <a:lstStyle/>
          <a:p>
            <a:pPr algn="ctr" defTabSz="912941" eaLnBrk="0" hangingPunct="0">
              <a:defRPr/>
            </a:pPr>
            <a:r>
              <a:rPr lang="ru-RU" sz="1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месяцев 2018 года</a:t>
            </a:r>
            <a:endParaRPr lang="ru-RU" sz="1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>
            <p:extLst/>
          </p:nvPr>
        </p:nvGraphicFramePr>
        <p:xfrm>
          <a:off x="6472573" y="5976435"/>
          <a:ext cx="2288798" cy="847890"/>
        </p:xfrm>
        <a:graphic>
          <a:graphicData uri="http://schemas.openxmlformats.org/drawingml/2006/table">
            <a:tbl>
              <a:tblPr/>
              <a:tblGrid>
                <a:gridCol w="1201619"/>
                <a:gridCol w="1087179"/>
              </a:tblGrid>
              <a:tr h="131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Субъект РФ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Погибло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8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8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8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Омская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8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8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Забайкальский край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2" name="Овал 41"/>
          <p:cNvSpPr/>
          <p:nvPr/>
        </p:nvSpPr>
        <p:spPr>
          <a:xfrm>
            <a:off x="8892480" y="6588621"/>
            <a:ext cx="200566" cy="251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43636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-50954" y="22176"/>
            <a:ext cx="9144000" cy="8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9" tIns="45665" rIns="91329" bIns="45665" anchor="ctr">
            <a:noAutofit/>
          </a:bodyPr>
          <a:lstStyle/>
          <a:p>
            <a:pPr algn="ctr" defTabSz="912941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Федерации, в которых отмечается рост количества погибших при пожарах несовершеннолетних в 2018 году </a:t>
            </a:r>
          </a:p>
          <a:p>
            <a:pPr algn="ctr" defTabSz="912941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состоянию  на 29 ноября т. г.)</a:t>
            </a:r>
          </a:p>
        </p:txBody>
      </p:sp>
      <p:sp>
        <p:nvSpPr>
          <p:cNvPr id="42" name="Овал 41"/>
          <p:cNvSpPr/>
          <p:nvPr/>
        </p:nvSpPr>
        <p:spPr>
          <a:xfrm>
            <a:off x="8892480" y="6588621"/>
            <a:ext cx="200566" cy="251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7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800" y="1116013"/>
            <a:ext cx="8532440" cy="474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49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-50954" y="22176"/>
            <a:ext cx="9144000" cy="1165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9" tIns="45665" rIns="91329" bIns="45665" anchor="ctr">
            <a:noAutofit/>
          </a:bodyPr>
          <a:lstStyle/>
          <a:p>
            <a:pPr algn="ctr" defTabSz="912941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письмо Министра МЧС России 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Уполномоченного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Президенте Российской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</a:p>
          <a:p>
            <a:pPr algn="ctr" defTabSz="912941" eaLnBrk="0" hangingPunct="0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правам ребенка </a:t>
            </a:r>
          </a:p>
        </p:txBody>
      </p:sp>
      <p:sp>
        <p:nvSpPr>
          <p:cNvPr id="42" name="Овал 41"/>
          <p:cNvSpPr/>
          <p:nvPr/>
        </p:nvSpPr>
        <p:spPr>
          <a:xfrm>
            <a:off x="8892480" y="6588621"/>
            <a:ext cx="200566" cy="251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8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247568"/>
            <a:ext cx="3414056" cy="476748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1247568"/>
            <a:ext cx="3377477" cy="472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407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Овал 41"/>
          <p:cNvSpPr/>
          <p:nvPr/>
        </p:nvSpPr>
        <p:spPr>
          <a:xfrm>
            <a:off x="8892480" y="6588621"/>
            <a:ext cx="200566" cy="251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9601" y="459652"/>
            <a:ext cx="7578080" cy="477455"/>
          </a:xfrm>
          <a:prstGeom prst="rect">
            <a:avLst/>
          </a:prstGeom>
          <a:noFill/>
          <a:ln>
            <a:noFill/>
          </a:ln>
          <a:extLst/>
        </p:spPr>
        <p:txBody>
          <a:bodyPr lIns="61007" tIns="30504" rIns="61007" bIns="30504" anchor="ctr"/>
          <a:lstStyle>
            <a:lvl1pPr defTabSz="1057275" eaLnBrk="0" hangingPunct="0">
              <a:tabLst>
                <a:tab pos="5384800" algn="l"/>
              </a:tabLst>
              <a:defRPr sz="2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1057275" eaLnBrk="0" hangingPunct="0">
              <a:tabLst>
                <a:tab pos="5384800" algn="l"/>
              </a:tabLst>
              <a:defRPr sz="2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1057275" eaLnBrk="0" hangingPunct="0">
              <a:tabLst>
                <a:tab pos="5384800" algn="l"/>
              </a:tabLst>
              <a:defRPr sz="2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1057275" eaLnBrk="0" hangingPunct="0">
              <a:tabLst>
                <a:tab pos="5384800" algn="l"/>
              </a:tabLst>
              <a:defRPr sz="2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1057275" eaLnBrk="0" hangingPunct="0">
              <a:tabLst>
                <a:tab pos="5384800" algn="l"/>
              </a:tabLst>
              <a:defRPr sz="2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1057275" eaLnBrk="0" fontAlgn="base" hangingPunct="0">
              <a:spcBef>
                <a:spcPct val="0"/>
              </a:spcBef>
              <a:spcAft>
                <a:spcPct val="0"/>
              </a:spcAft>
              <a:tabLst>
                <a:tab pos="5384800" algn="l"/>
              </a:tabLst>
              <a:defRPr sz="2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1057275" eaLnBrk="0" fontAlgn="base" hangingPunct="0">
              <a:spcBef>
                <a:spcPct val="0"/>
              </a:spcBef>
              <a:spcAft>
                <a:spcPct val="0"/>
              </a:spcAft>
              <a:tabLst>
                <a:tab pos="5384800" algn="l"/>
              </a:tabLst>
              <a:defRPr sz="2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1057275" eaLnBrk="0" fontAlgn="base" hangingPunct="0">
              <a:spcBef>
                <a:spcPct val="0"/>
              </a:spcBef>
              <a:spcAft>
                <a:spcPct val="0"/>
              </a:spcAft>
              <a:tabLst>
                <a:tab pos="5384800" algn="l"/>
              </a:tabLst>
              <a:defRPr sz="2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1057275" eaLnBrk="0" fontAlgn="base" hangingPunct="0">
              <a:spcBef>
                <a:spcPct val="0"/>
              </a:spcBef>
              <a:spcAft>
                <a:spcPct val="0"/>
              </a:spcAft>
              <a:tabLst>
                <a:tab pos="5384800" algn="l"/>
              </a:tabLst>
              <a:defRPr sz="2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53208" marR="0" lvl="0" indent="0" algn="ctr" defTabSz="10572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612" algn="l"/>
                <a:tab pos="3111741" algn="l"/>
              </a:tabLst>
              <a:defRPr/>
            </a:pPr>
            <a:r>
              <a:rPr lang="ru-RU" sz="1900" b="1" dirty="0" smtClean="0">
                <a:solidFill>
                  <a:srgbClr val="C00000"/>
                </a:solidFill>
              </a:rPr>
              <a:t>Дополнительные мероприятия, предлагаемые для реализации</a:t>
            </a:r>
            <a:endParaRPr lang="ru-RU" sz="1900" b="1" dirty="0">
              <a:solidFill>
                <a:srgbClr val="C00000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84519" y="971997"/>
            <a:ext cx="8808244" cy="568863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635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23274" tIns="23274" rIns="23274" bIns="23274" anchor="ctr"/>
          <a:lstStyle/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Методическая поддержка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контроль за исполнением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полномочий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органов власти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охват профилактической работы всех многодетных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семей.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Второе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с органами прокуратуры и местной власти.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 При расследовании причин пожаров, связанных </a:t>
            </a:r>
            <a:r>
              <a:rPr lang="ru-RU" sz="16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групповой гибелью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людей, проводить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тщательный подробный анализ обстоятельств и причин, способствующих наступлению тяжких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последствий. Готовить представления в органы власти.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Четвёртое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 Использование возможностей внештатной службы профилактики пожарно-спасательных гарнизонов.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Включение профилактических мероприятий по профилактике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гибели и травматизма несовершеннолетних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планы гарнизонных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мероприятий,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рограммы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профилактики нарушений обязательных требований на 2019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</a:p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Пятое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дополнительных мер социальной поддержки многодетных семей в виде компенсации затрат на проведение газификации жилых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помещений.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30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Шестое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качества преподавания «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безопасности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жизнедеятельности».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65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13146</TotalTime>
  <Words>726</Words>
  <Application>Microsoft Office PowerPoint</Application>
  <PresentationFormat>Произвольный</PresentationFormat>
  <Paragraphs>331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Konstantin</dc:creator>
  <cp:lastModifiedBy>Референт - Нестругин А.Н.</cp:lastModifiedBy>
  <cp:revision>894</cp:revision>
  <cp:lastPrinted>2018-11-28T18:04:02Z</cp:lastPrinted>
  <dcterms:created xsi:type="dcterms:W3CDTF">1601-01-01T00:00:00Z</dcterms:created>
  <dcterms:modified xsi:type="dcterms:W3CDTF">2018-11-29T06:51:16Z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