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6" r:id="rId4"/>
    <p:sldId id="279" r:id="rId5"/>
    <p:sldId id="278" r:id="rId6"/>
    <p:sldId id="273" r:id="rId7"/>
    <p:sldId id="263" r:id="rId8"/>
    <p:sldId id="272" r:id="rId9"/>
    <p:sldId id="271" r:id="rId10"/>
    <p:sldId id="258" r:id="rId11"/>
    <p:sldId id="269" r:id="rId12"/>
    <p:sldId id="274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4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>
      <p:cViewPr>
        <p:scale>
          <a:sx n="70" d="100"/>
          <a:sy n="70" d="100"/>
        </p:scale>
        <p:origin x="-123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035496"/>
            <a:ext cx="7988424" cy="15121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Я свободен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293096"/>
            <a:ext cx="7056784" cy="25649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</a:p>
          <a:p>
            <a:r>
              <a:rPr lang="ru-RU" dirty="0" smtClean="0"/>
              <a:t>                 Презентацию    подготовили</a:t>
            </a:r>
          </a:p>
          <a:p>
            <a:r>
              <a:rPr lang="ru-RU" dirty="0" smtClean="0"/>
              <a:t>      учащиеся школы №10         г.Березовского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Лопухова</a:t>
            </a:r>
            <a:r>
              <a:rPr lang="ru-RU" dirty="0" smtClean="0"/>
              <a:t> Лариса Сергеевна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 Материальный и        моральный </a:t>
            </a:r>
            <a:r>
              <a:rPr lang="ru-RU" sz="4800" smtClean="0"/>
              <a:t>ущерб от курения </a:t>
            </a:r>
            <a:endParaRPr lang="ru-RU" sz="4800" dirty="0" smtClean="0"/>
          </a:p>
          <a:p>
            <a:r>
              <a:rPr lang="ru-RU" sz="4800" dirty="0" smtClean="0"/>
              <a:t>Умей сказать : нет – сигарете!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utoracing1.com/Images/2003Misc/FerrariNY2.jpg"/>
          <p:cNvPicPr>
            <a:picLocks noChangeAspect="1" noChangeArrowheads="1"/>
          </p:cNvPicPr>
          <p:nvPr/>
        </p:nvPicPr>
        <p:blipFill>
          <a:blip r:embed="rId2" cstate="print"/>
          <a:srcRect l="4846" t="20057" r="2109" b="8973"/>
          <a:stretch>
            <a:fillRect/>
          </a:stretch>
        </p:blipFill>
        <p:spPr bwMode="auto">
          <a:xfrm>
            <a:off x="3131840" y="4509120"/>
            <a:ext cx="5832648" cy="2160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Семейные расходы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7715200" cy="36724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Маме Андрея 37 лет, курит с 17 лет.</a:t>
            </a:r>
          </a:p>
          <a:p>
            <a:pPr>
              <a:buNone/>
            </a:pPr>
            <a:r>
              <a:rPr lang="ru-RU" sz="2800" dirty="0" smtClean="0"/>
              <a:t>В день мама выкуривает пачку «</a:t>
            </a:r>
            <a:r>
              <a:rPr lang="ru-RU" sz="2800" dirty="0" err="1" smtClean="0"/>
              <a:t>Гламур</a:t>
            </a:r>
            <a:r>
              <a:rPr lang="ru-RU" sz="2800" dirty="0" smtClean="0"/>
              <a:t>»по цене 38 </a:t>
            </a:r>
            <a:r>
              <a:rPr lang="ru-RU" sz="2800" dirty="0" err="1" smtClean="0"/>
              <a:t>рублей.В</a:t>
            </a:r>
            <a:r>
              <a:rPr lang="ru-RU" sz="2800" dirty="0" smtClean="0"/>
              <a:t> месяц из семейного бюджета уходит 30х38=1140р.</a:t>
            </a:r>
          </a:p>
          <a:p>
            <a:pPr>
              <a:buNone/>
            </a:pPr>
            <a:r>
              <a:rPr lang="ru-RU" sz="2800" dirty="0" smtClean="0"/>
              <a:t> В год 38х365=13 тысяч 780 рублей</a:t>
            </a:r>
          </a:p>
          <a:p>
            <a:pPr>
              <a:buNone/>
            </a:pPr>
            <a:r>
              <a:rPr lang="ru-RU" sz="2800" dirty="0" smtClean="0"/>
              <a:t>За 20 лет потрачено 277 тысяч 400 рублей.</a:t>
            </a:r>
          </a:p>
          <a:p>
            <a:pPr>
              <a:buNone/>
            </a:pPr>
            <a:r>
              <a:rPr lang="ru-RU" b="1" dirty="0" smtClean="0"/>
              <a:t>А можно было бы купить          автомобиль!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Утраченные возможности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Студенту Игорю 17 лет, курит  уже три года по две пачки в день сигареты </a:t>
            </a:r>
            <a:r>
              <a:rPr lang="en-US" dirty="0" smtClean="0"/>
              <a:t>Winston </a:t>
            </a:r>
            <a:r>
              <a:rPr lang="ru-RU" dirty="0" smtClean="0"/>
              <a:t> по цене 54 рубля.</a:t>
            </a:r>
          </a:p>
          <a:p>
            <a:pPr>
              <a:buNone/>
            </a:pPr>
            <a:r>
              <a:rPr lang="ru-RU" dirty="0" smtClean="0"/>
              <a:t>За три года он потратил 54х3х365=59 тысяч.</a:t>
            </a:r>
          </a:p>
          <a:p>
            <a:pPr>
              <a:buNone/>
            </a:pPr>
            <a:r>
              <a:rPr lang="ru-RU" dirty="0" smtClean="0"/>
              <a:t>А мог бы съездить в Европу! Или дважды отдохнуть в Египте!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im8-tub-ru.yandex.net/i?id=324894027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267744" cy="226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hmodrom.ru/upload/70869/projimg/106785/hohmodrom_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44824"/>
            <a:ext cx="4176464" cy="4032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Курение в машине: ущерб многообразен.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28800"/>
            <a:ext cx="5004048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Серьезное последствие – авария. Привычка курить отвлекает водителя от дороги.</a:t>
            </a:r>
          </a:p>
          <a:p>
            <a:r>
              <a:rPr lang="ru-RU" dirty="0" smtClean="0"/>
              <a:t>Страховые компании считают курение во время происшествия поводом для отказа в признании данного случая страховым. </a:t>
            </a:r>
          </a:p>
          <a:p>
            <a:r>
              <a:rPr lang="ru-RU" dirty="0" smtClean="0"/>
              <a:t>Порча салона, дурной запах – машину труднее продать.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Альтернативные траты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3168352" cy="1224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Электронная сигарета              (5 тысяч в год)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760" y="1268760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67944" y="270892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Спорт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256490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Кальян (10 тысяч в год)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30120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Не начинать курить дешевле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16016" y="126876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1268760"/>
            <a:ext cx="187220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3995936" y="3789040"/>
            <a:ext cx="1800200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686800" cy="1589038"/>
          </a:xfrm>
        </p:spPr>
        <p:txBody>
          <a:bodyPr/>
          <a:lstStyle/>
          <a:p>
            <a:r>
              <a:rPr lang="ru-RU" dirty="0" smtClean="0"/>
              <a:t>Встать! Суд идет!</a:t>
            </a:r>
            <a:endParaRPr lang="ru-RU" dirty="0"/>
          </a:p>
        </p:txBody>
      </p:sp>
      <p:pic>
        <p:nvPicPr>
          <p:cNvPr id="4" name="Picture 3" descr="F:\суд  над сигаретой\суд ид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35" b="1877"/>
          <a:stretch>
            <a:fillRect/>
          </a:stretch>
        </p:blipFill>
        <p:spPr bwMode="auto">
          <a:xfrm>
            <a:off x="395536" y="1003368"/>
            <a:ext cx="8280920" cy="569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Обвиняется сигарета!</a:t>
            </a:r>
            <a:endParaRPr lang="ru-RU" dirty="0"/>
          </a:p>
        </p:txBody>
      </p:sp>
      <p:pic>
        <p:nvPicPr>
          <p:cNvPr id="4" name="Picture 2" descr="F:\суд  над сигаретой\си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69232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Прокурор обвиняет – адвокат защищает!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суд  над сигаретой\чтение.jpg"/>
          <p:cNvPicPr>
            <a:picLocks noChangeAspect="1" noChangeArrowheads="1"/>
          </p:cNvPicPr>
          <p:nvPr/>
        </p:nvPicPr>
        <p:blipFill>
          <a:blip r:embed="rId2" cstate="print"/>
          <a:srcRect l="22002" b="977"/>
          <a:stretch>
            <a:fillRect/>
          </a:stretch>
        </p:blipFill>
        <p:spPr bwMode="auto">
          <a:xfrm>
            <a:off x="1115616" y="1124744"/>
            <a:ext cx="6912768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Прокурор  не знает пощады</a:t>
            </a:r>
            <a:endParaRPr lang="ru-RU" dirty="0"/>
          </a:p>
        </p:txBody>
      </p:sp>
      <p:pic>
        <p:nvPicPr>
          <p:cNvPr id="4" name="Picture 5" descr="F:\суд  над сигаретой\а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35"/>
          <a:stretch>
            <a:fillRect/>
          </a:stretch>
        </p:blipFill>
        <p:spPr bwMode="auto">
          <a:xfrm>
            <a:off x="323528" y="1052736"/>
            <a:ext cx="835292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уд  над сигаретой\Саша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74" t="845" r="16416" b="15774"/>
          <a:stretch>
            <a:fillRect/>
          </a:stretch>
        </p:blipFill>
        <p:spPr bwMode="auto">
          <a:xfrm>
            <a:off x="539552" y="1196752"/>
            <a:ext cx="4959551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194920" cy="1628800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Судья выносит приговор!</a:t>
            </a:r>
            <a:endParaRPr lang="ru-RU" sz="4400" i="1" dirty="0"/>
          </a:p>
        </p:txBody>
      </p:sp>
      <p:pic>
        <p:nvPicPr>
          <p:cNvPr id="2052" name="Picture 4" descr="http://versii.com/photos_new/2013/bank_34985_thumb_92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050" y="2348880"/>
            <a:ext cx="3628754" cy="414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Курение – зависимость!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18072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500" b="1" dirty="0" smtClean="0"/>
              <a:t>Свобода – выбор, зависимость – рабств</a:t>
            </a:r>
            <a:r>
              <a:rPr lang="ru-RU" sz="5800" b="1" dirty="0" smtClean="0"/>
              <a:t>о!</a:t>
            </a:r>
          </a:p>
          <a:p>
            <a:pPr>
              <a:buNone/>
            </a:pPr>
            <a:r>
              <a:rPr lang="ru-RU" sz="4800" dirty="0" smtClean="0"/>
              <a:t>     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Не стань рабом вредной    привычки!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Курение - одна из вреднейших привычек.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         </a:t>
            </a:r>
            <a:r>
              <a:rPr lang="ru-RU" sz="2400" b="1" i="1" dirty="0" smtClean="0"/>
              <a:t>В дыме табака содержится более 30 ядовитых веществ:</a:t>
            </a:r>
          </a:p>
          <a:p>
            <a:r>
              <a:rPr lang="ru-RU" sz="2400" i="1" dirty="0" smtClean="0"/>
              <a:t>Никотин,</a:t>
            </a:r>
          </a:p>
          <a:p>
            <a:r>
              <a:rPr lang="ru-RU" sz="2400" i="1" dirty="0" smtClean="0"/>
              <a:t>Углекислый газ </a:t>
            </a:r>
            <a:r>
              <a:rPr lang="ru-RU" sz="2400" dirty="0" smtClean="0"/>
              <a:t>,</a:t>
            </a:r>
          </a:p>
          <a:p>
            <a:r>
              <a:rPr lang="ru-RU" sz="2400" i="1" dirty="0" smtClean="0"/>
              <a:t>Окись углерода,</a:t>
            </a:r>
          </a:p>
          <a:p>
            <a:r>
              <a:rPr lang="ru-RU" sz="2400" i="1" dirty="0" smtClean="0"/>
              <a:t>Синильная кислота,</a:t>
            </a:r>
          </a:p>
          <a:p>
            <a:r>
              <a:rPr lang="ru-RU" sz="2400" i="1" dirty="0" smtClean="0"/>
              <a:t>Аммиак,</a:t>
            </a:r>
          </a:p>
          <a:p>
            <a:r>
              <a:rPr lang="ru-RU" sz="2400" i="1" dirty="0" smtClean="0"/>
              <a:t>Смолистые вещества,</a:t>
            </a:r>
          </a:p>
          <a:p>
            <a:r>
              <a:rPr lang="ru-RU" sz="2400" i="1" dirty="0" smtClean="0"/>
              <a:t>Органические кислоты и другие.</a:t>
            </a:r>
          </a:p>
          <a:p>
            <a:pPr>
              <a:buNone/>
            </a:pPr>
            <a:r>
              <a:rPr lang="ru-RU" sz="2800" dirty="0" smtClean="0"/>
              <a:t>       </a:t>
            </a:r>
            <a:r>
              <a:rPr lang="ru-RU" sz="2400" dirty="0" smtClean="0"/>
              <a:t>Курение наносит непоправимый вред здоровью, а также вполне ощутимый материальный ущерб.</a:t>
            </a:r>
            <a:endParaRPr lang="ru-RU" sz="2400" dirty="0"/>
          </a:p>
        </p:txBody>
      </p:sp>
      <p:pic>
        <p:nvPicPr>
          <p:cNvPr id="3076" name="Picture 4" descr="http://im7-tub-ru.yandex.net/i?id=297677587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3096344" cy="2603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3/75/672/7567289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09536" cy="5544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5112568" cy="5890666"/>
          </a:xfrm>
        </p:spPr>
        <p:txBody>
          <a:bodyPr>
            <a:normAutofit/>
          </a:bodyPr>
          <a:lstStyle/>
          <a:p>
            <a:r>
              <a:rPr lang="ru-RU" dirty="0" smtClean="0"/>
              <a:t>Мы выбрали дорогу к свету.</a:t>
            </a:r>
            <a:br>
              <a:rPr lang="ru-RU" dirty="0" smtClean="0"/>
            </a:br>
            <a:r>
              <a:rPr lang="ru-RU" dirty="0" smtClean="0"/>
              <a:t>Мы презираем сигарету!</a:t>
            </a:r>
            <a:br>
              <a:rPr lang="ru-RU" dirty="0" smtClean="0"/>
            </a:br>
            <a:r>
              <a:rPr lang="ru-RU" dirty="0" smtClean="0"/>
              <a:t>Не станем ни за что курить!</a:t>
            </a:r>
            <a:br>
              <a:rPr lang="ru-RU" dirty="0" smtClean="0"/>
            </a:br>
            <a:r>
              <a:rPr lang="ru-RU" dirty="0" smtClean="0"/>
              <a:t>Разумный выбор – </a:t>
            </a:r>
            <a:r>
              <a:rPr lang="ru-RU" u="sng" dirty="0" smtClean="0"/>
              <a:t>здоровым быть!</a:t>
            </a:r>
            <a:endParaRPr lang="ru-RU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800" dirty="0" smtClean="0"/>
              <a:t>Спасибо за внимание!</a:t>
            </a:r>
            <a:br>
              <a:rPr lang="ru-RU" sz="9800" dirty="0" smtClean="0"/>
            </a:br>
            <a:r>
              <a:rPr lang="ru-RU" sz="6600" dirty="0" smtClean="0"/>
              <a:t>Берегите себя и своих близких!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rituns.com/images/TTimages/Blog_Images/TT_money_mea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573327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«Материальный ущерб» и «моральный вред». Что это?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61656"/>
            <a:ext cx="5904656" cy="3096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Материальным ущербом принято называть вред,</a:t>
            </a:r>
          </a:p>
          <a:p>
            <a:pPr>
              <a:buNone/>
            </a:pPr>
            <a:r>
              <a:rPr lang="ru-RU" sz="2800" dirty="0" smtClean="0"/>
              <a:t> причинённый материальному и/или имущественному положению человека или организации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Моральный вред может быть нанесен нарушением прав, оскорблением чувств, доставлением переживаний человеку.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 – причина пожаров</a:t>
            </a:r>
            <a:endParaRPr lang="ru-RU" dirty="0"/>
          </a:p>
        </p:txBody>
      </p:sp>
      <p:pic>
        <p:nvPicPr>
          <p:cNvPr id="1026" name="Picture 2" descr="http://900igr.net/datai/obg/Vred-kurenija/0007-010-Kurilschik-znaj-Kurenie-vred-dlja-tebja-Kurenie-vred-i-dlja-okruzhajuschikh.jpg"/>
          <p:cNvPicPr>
            <a:picLocks noChangeAspect="1" noChangeArrowheads="1"/>
          </p:cNvPicPr>
          <p:nvPr/>
        </p:nvPicPr>
        <p:blipFill>
          <a:blip r:embed="rId2" cstate="print"/>
          <a:srcRect l="9091"/>
          <a:stretch>
            <a:fillRect/>
          </a:stretch>
        </p:blipFill>
        <p:spPr bwMode="auto">
          <a:xfrm>
            <a:off x="827584" y="2060848"/>
            <a:ext cx="2880320" cy="3168352"/>
          </a:xfrm>
          <a:prstGeom prst="rect">
            <a:avLst/>
          </a:prstGeom>
          <a:noFill/>
        </p:spPr>
      </p:pic>
      <p:pic>
        <p:nvPicPr>
          <p:cNvPr id="1028" name="Picture 4" descr="http://www.poetryclub.com.ua/upload/poem_all/00324436.jpg"/>
          <p:cNvPicPr>
            <a:picLocks noChangeAspect="1" noChangeArrowheads="1"/>
          </p:cNvPicPr>
          <p:nvPr/>
        </p:nvPicPr>
        <p:blipFill>
          <a:blip r:embed="rId3" cstate="print"/>
          <a:srcRect l="-10697"/>
          <a:stretch>
            <a:fillRect/>
          </a:stretch>
        </p:blipFill>
        <p:spPr bwMode="auto">
          <a:xfrm>
            <a:off x="6012160" y="1988840"/>
            <a:ext cx="2523560" cy="3032217"/>
          </a:xfrm>
          <a:prstGeom prst="rect">
            <a:avLst/>
          </a:prstGeom>
          <a:noFill/>
        </p:spPr>
      </p:pic>
      <p:pic>
        <p:nvPicPr>
          <p:cNvPr id="1030" name="Picture 6" descr="http://glebka.35photo.ru/photos/20070622/16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21220"/>
            <a:ext cx="2952328" cy="466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Курение приводит к финансовым потерям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estival.1september.ru/articles/612184/presentation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чего складывается моральный и материальный ущерб от курения на предприятии?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5069159"/>
          </a:xfrm>
        </p:spPr>
        <p:txBody>
          <a:bodyPr>
            <a:normAutofit/>
          </a:bodyPr>
          <a:lstStyle/>
          <a:p>
            <a:r>
              <a:rPr lang="ru-RU" dirty="0" smtClean="0"/>
              <a:t>Преждевременная потеря квалифицированных сотрудников,</a:t>
            </a:r>
          </a:p>
          <a:p>
            <a:pPr>
              <a:buNone/>
            </a:pPr>
            <a:r>
              <a:rPr lang="ru-RU" dirty="0" smtClean="0"/>
              <a:t> курение сокращает жизнь на 10-12 лет.</a:t>
            </a:r>
          </a:p>
          <a:p>
            <a:r>
              <a:rPr lang="ru-RU" dirty="0" smtClean="0"/>
              <a:t>Увеличение длительности отсутствия на работе по болезни. Частота болезней у курильщиков на 9 % выше, чем у некурящих.</a:t>
            </a:r>
          </a:p>
          <a:p>
            <a:r>
              <a:rPr lang="ru-RU" dirty="0" smtClean="0"/>
              <a:t>Отсутствие на работе из-за курения.</a:t>
            </a:r>
            <a:endParaRPr lang="ru-RU" dirty="0"/>
          </a:p>
        </p:txBody>
      </p:sp>
      <p:pic>
        <p:nvPicPr>
          <p:cNvPr id="7170" name="Picture 2" descr="http://shkolazhizni.ru/img/content/i9/94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628800"/>
            <a:ext cx="190500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fi-forex.org/system/news/Vlozhenie_v_akcii_kompanij_SShA_dohodnee_drugih_aktivov_vpervye_za_17_let.jpg"/>
          <p:cNvPicPr>
            <a:picLocks noChangeAspect="1" noChangeArrowheads="1"/>
          </p:cNvPicPr>
          <p:nvPr/>
        </p:nvPicPr>
        <p:blipFill>
          <a:blip r:embed="rId2" cstate="print"/>
          <a:srcRect l="5953" t="6261" r="15472" b="6088"/>
          <a:stretch>
            <a:fillRect/>
          </a:stretch>
        </p:blipFill>
        <p:spPr bwMode="auto">
          <a:xfrm>
            <a:off x="4716016" y="3861048"/>
            <a:ext cx="4104456" cy="27363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Крадущий 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787208" cy="4497363"/>
          </a:xfrm>
        </p:spPr>
        <p:txBody>
          <a:bodyPr/>
          <a:lstStyle/>
          <a:p>
            <a:r>
              <a:rPr lang="ru-RU" dirty="0" smtClean="0"/>
              <a:t>За рабочий день курильщику необходимо 10 сигарет. Один перекур занимает 6-7 минут. Это один час рабочего времени.</a:t>
            </a:r>
          </a:p>
          <a:p>
            <a:r>
              <a:rPr lang="ru-RU" dirty="0" smtClean="0"/>
              <a:t>НЕ СУЩЕСТВУЕТ ЗАКОНОВ,ЗАКРЕПЛЯЮЩИХ ПРАВО НА КУРЕНИЕ В РАБОЧЕЕ ВРЕМЯ!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600" b="1" dirty="0" smtClean="0"/>
              <a:t>Компания несет                              убытки!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Юридические вопросы</a:t>
            </a:r>
            <a:endParaRPr lang="ru-RU" sz="4800" b="1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11560" y="1052736"/>
            <a:ext cx="8064896" cy="1800200"/>
          </a:xfrm>
          <a:prstGeom prst="wedgeRectCallout">
            <a:avLst>
              <a:gd name="adj1" fmla="val -49263"/>
              <a:gd name="adj2" fmla="val 86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Может ли руководитель лишить премии за </a:t>
            </a:r>
            <a:r>
              <a:rPr lang="ru-RU" sz="3200" b="1" dirty="0" smtClean="0"/>
              <a:t>курение на рабочем месте?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55576" y="3645024"/>
            <a:ext cx="7416824" cy="1872208"/>
          </a:xfrm>
          <a:prstGeom prst="wedgeRectCallout">
            <a:avLst>
              <a:gd name="adj1" fmla="val 51588"/>
              <a:gd name="adj2" fmla="val 10627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Если локальными нормативными актами предусмотрено лишать за это премии и имеется запрет на курение, а он сейчас везде имеется, то   может ...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Юридические вопросы</a:t>
            </a:r>
            <a:endParaRPr lang="ru-RU" sz="4800" b="1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67544" y="1412776"/>
            <a:ext cx="7920880" cy="1584176"/>
          </a:xfrm>
          <a:prstGeom prst="wedgeRectCallout">
            <a:avLst>
              <a:gd name="adj1" fmla="val -52364"/>
              <a:gd name="adj2" fmla="val 96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Можно ли подать иск в суд за причинение вреда здоровью и моральный ущерб за курение при исполнении служебных обязанностей?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259632" y="3789040"/>
            <a:ext cx="6840760" cy="1800200"/>
          </a:xfrm>
          <a:prstGeom prst="wedgeRectCallout">
            <a:avLst>
              <a:gd name="adj1" fmla="val 53184"/>
              <a:gd name="adj2" fmla="val 975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Можно. В соответствии со статьей 130 УК РФ и статьей 151  «Компенсация морального вреда»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552</TotalTime>
  <Words>477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Я свободен</vt:lpstr>
      <vt:lpstr>Курение - одна из вреднейших привычек.</vt:lpstr>
      <vt:lpstr>«Материальный ущерб» и «моральный вред». Что это? </vt:lpstr>
      <vt:lpstr>Курение – причина пожаров</vt:lpstr>
      <vt:lpstr>Курение приводит к финансовым потерям</vt:lpstr>
      <vt:lpstr>Из чего складывается моральный и материальный ущерб от курения на предприятии?</vt:lpstr>
      <vt:lpstr>Крадущий время</vt:lpstr>
      <vt:lpstr>Юридические вопросы</vt:lpstr>
      <vt:lpstr>Юридические вопросы</vt:lpstr>
      <vt:lpstr>Семейные расходы </vt:lpstr>
      <vt:lpstr>Утраченные возможности</vt:lpstr>
      <vt:lpstr>Курение в машине: ущерб многообразен.</vt:lpstr>
      <vt:lpstr>Альтернативные траты</vt:lpstr>
      <vt:lpstr>Встать! Суд идет!</vt:lpstr>
      <vt:lpstr>Обвиняется сигарета!</vt:lpstr>
      <vt:lpstr>Прокурор обвиняет – адвокат защищает!</vt:lpstr>
      <vt:lpstr>Прокурор  не знает пощады</vt:lpstr>
      <vt:lpstr>Судья выносит приговор!</vt:lpstr>
      <vt:lpstr>Курение – зависимость!</vt:lpstr>
      <vt:lpstr>Мы выбрали дорогу к свету. Мы презираем сигарету! Не станем ни за что курить! Разумный выбор – здоровым быть!</vt:lpstr>
      <vt:lpstr>Спасибо за внимание! Берегите себя и своих близких!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свободен</dc:title>
  <dc:creator>Miss</dc:creator>
  <cp:lastModifiedBy>user</cp:lastModifiedBy>
  <cp:revision>60</cp:revision>
  <dcterms:created xsi:type="dcterms:W3CDTF">2013-11-01T01:27:50Z</dcterms:created>
  <dcterms:modified xsi:type="dcterms:W3CDTF">2018-03-29T04:52:47Z</dcterms:modified>
</cp:coreProperties>
</file>