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70" r:id="rId13"/>
    <p:sldId id="271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3BA5C57-C86F-475D-ABAD-F52EE23D2D16}" type="datetimeFigureOut">
              <a:rPr lang="ru-RU" smtClean="0"/>
              <a:pPr/>
              <a:t>15.02.2024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25A635F2-C97B-4A18-8FD8-B8F75C4453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BA5C57-C86F-475D-ABAD-F52EE23D2D16}" type="datetimeFigureOut">
              <a:rPr lang="ru-RU" smtClean="0"/>
              <a:pPr/>
              <a:t>15.02.2024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A635F2-C97B-4A18-8FD8-B8F75C4453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03BA5C57-C86F-475D-ABAD-F52EE23D2D16}" type="datetimeFigureOut">
              <a:rPr lang="ru-RU" smtClean="0"/>
              <a:pPr/>
              <a:t>15.02.2024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5A635F2-C97B-4A18-8FD8-B8F75C4453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BA5C57-C86F-475D-ABAD-F52EE23D2D16}" type="datetimeFigureOut">
              <a:rPr lang="ru-RU" smtClean="0"/>
              <a:pPr/>
              <a:t>15.02.2024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A635F2-C97B-4A18-8FD8-B8F75C4453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3BA5C57-C86F-475D-ABAD-F52EE23D2D16}" type="datetimeFigureOut">
              <a:rPr lang="ru-RU" smtClean="0"/>
              <a:pPr/>
              <a:t>15.02.2024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25A635F2-C97B-4A18-8FD8-B8F75C4453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BA5C57-C86F-475D-ABAD-F52EE23D2D16}" type="datetimeFigureOut">
              <a:rPr lang="ru-RU" smtClean="0"/>
              <a:pPr/>
              <a:t>15.02.2024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A635F2-C97B-4A18-8FD8-B8F75C4453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BA5C57-C86F-475D-ABAD-F52EE23D2D16}" type="datetimeFigureOut">
              <a:rPr lang="ru-RU" smtClean="0"/>
              <a:pPr/>
              <a:t>15.02.2024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A635F2-C97B-4A18-8FD8-B8F75C4453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BA5C57-C86F-475D-ABAD-F52EE23D2D16}" type="datetimeFigureOut">
              <a:rPr lang="ru-RU" smtClean="0"/>
              <a:pPr/>
              <a:t>15.02.2024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A635F2-C97B-4A18-8FD8-B8F75C4453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3BA5C57-C86F-475D-ABAD-F52EE23D2D16}" type="datetimeFigureOut">
              <a:rPr lang="ru-RU" smtClean="0"/>
              <a:pPr/>
              <a:t>15.02.2024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A635F2-C97B-4A18-8FD8-B8F75C4453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BA5C57-C86F-475D-ABAD-F52EE23D2D16}" type="datetimeFigureOut">
              <a:rPr lang="ru-RU" smtClean="0"/>
              <a:pPr/>
              <a:t>15.02.2024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A635F2-C97B-4A18-8FD8-B8F75C4453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BA5C57-C86F-475D-ABAD-F52EE23D2D16}" type="datetimeFigureOut">
              <a:rPr lang="ru-RU" smtClean="0"/>
              <a:pPr/>
              <a:t>15.02.2024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A635F2-C97B-4A18-8FD8-B8F75C44537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03BA5C57-C86F-475D-ABAD-F52EE23D2D16}" type="datetimeFigureOut">
              <a:rPr lang="ru-RU" smtClean="0"/>
              <a:pPr/>
              <a:t>15.02.2024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25A635F2-C97B-4A18-8FD8-B8F75C44537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948720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chemeClr val="bg2">
                    <a:lumMod val="10000"/>
                  </a:schemeClr>
                </a:solidFill>
              </a:rPr>
              <a:t>День профилак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тики 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7" name="Содержимое 6" descr="1578991136_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628774"/>
            <a:ext cx="7143989" cy="496857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04664"/>
            <a:ext cx="7300664" cy="6051072"/>
          </a:xfrm>
        </p:spPr>
        <p:txBody>
          <a:bodyPr/>
          <a:lstStyle/>
          <a:p>
            <a:pPr>
              <a:buNone/>
            </a:pPr>
            <a:r>
              <a:rPr lang="ru-RU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Чем может помочь звонок на детский телефон доверия :</a:t>
            </a:r>
          </a:p>
          <a:p>
            <a:pPr>
              <a:buNone/>
            </a:pPr>
            <a:endParaRPr lang="ru-RU" sz="3600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ru-RU" sz="2800" dirty="0" smtClean="0"/>
              <a:t>    получить помощь в нужный момент</a:t>
            </a:r>
          </a:p>
          <a:p>
            <a:r>
              <a:rPr lang="ru-RU" sz="2800" dirty="0" smtClean="0"/>
              <a:t>    возможность действовать, а не страдать</a:t>
            </a:r>
          </a:p>
          <a:p>
            <a:r>
              <a:rPr lang="ru-RU" sz="2800" dirty="0" smtClean="0"/>
              <a:t>    получить рекомендации опытных психологов</a:t>
            </a:r>
          </a:p>
          <a:p>
            <a:r>
              <a:rPr lang="ru-RU" sz="2800" dirty="0" smtClean="0"/>
              <a:t>    разобраться в причинах ситуации</a:t>
            </a:r>
          </a:p>
          <a:p>
            <a:r>
              <a:rPr lang="ru-RU" sz="2800" dirty="0" smtClean="0"/>
              <a:t>    выговориться</a:t>
            </a:r>
          </a:p>
          <a:p>
            <a:r>
              <a:rPr lang="ru-RU" sz="2800" dirty="0" smtClean="0"/>
              <a:t>    свободно обсудить все, что беспокоит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TD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14101" y="549275"/>
            <a:ext cx="6525198" cy="59070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.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42068" y="476250"/>
            <a:ext cx="5069263" cy="59801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м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9" y="908721"/>
            <a:ext cx="6840759" cy="496855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60688"/>
          </a:xfrm>
          <a:solidFill>
            <a:schemeClr val="accent2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ru-RU" dirty="0" err="1" smtClean="0"/>
              <a:t>Буллинг</a:t>
            </a:r>
            <a:r>
              <a:rPr lang="ru-RU" dirty="0" smtClean="0"/>
              <a:t> в школе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</a:t>
            </a:r>
            <a:r>
              <a:rPr lang="ru-RU" sz="2400" b="1" dirty="0" smtClean="0"/>
              <a:t>физический школьный </a:t>
            </a:r>
            <a:r>
              <a:rPr lang="ru-RU" sz="2400" b="1" dirty="0" err="1" smtClean="0"/>
              <a:t>буллинг</a:t>
            </a:r>
            <a:r>
              <a:rPr lang="ru-RU" sz="2400" b="1" dirty="0" smtClean="0"/>
              <a:t> </a:t>
            </a:r>
            <a:r>
              <a:rPr lang="ru-RU" sz="2400" dirty="0" smtClean="0"/>
              <a:t>-умышленные толчки, удары, пинки, побои, нанесение иных телесных повреждений и др.</a:t>
            </a:r>
          </a:p>
          <a:p>
            <a:pPr>
              <a:buNone/>
            </a:pPr>
            <a:r>
              <a:rPr lang="ru-RU" sz="2400" dirty="0" smtClean="0"/>
              <a:t>        </a:t>
            </a:r>
            <a:r>
              <a:rPr lang="ru-RU" sz="2400" b="1" dirty="0" smtClean="0"/>
              <a:t>психологический школьный </a:t>
            </a:r>
            <a:r>
              <a:rPr lang="ru-RU" sz="2400" b="1" dirty="0" err="1" smtClean="0"/>
              <a:t>буллинг</a:t>
            </a:r>
            <a:r>
              <a:rPr lang="ru-RU" sz="2400" dirty="0" err="1" smtClean="0"/>
              <a:t>-насилие</a:t>
            </a:r>
            <a:r>
              <a:rPr lang="ru-RU" sz="2400" dirty="0" smtClean="0"/>
              <a:t>, связанное с действием на психику, наносящее психологическую травму путем словесных оскорблений, угроз, преследования,  запугивания, вымогательства, повреждения имущества  и др.</a:t>
            </a:r>
          </a:p>
          <a:p>
            <a:pPr>
              <a:buNone/>
            </a:pPr>
            <a:r>
              <a:rPr lang="ru-RU" sz="2400" dirty="0" smtClean="0"/>
              <a:t>         </a:t>
            </a:r>
            <a:r>
              <a:rPr lang="ru-RU" sz="2400" b="1" dirty="0" err="1" smtClean="0"/>
              <a:t>кибер-буллин</a:t>
            </a:r>
            <a:r>
              <a:rPr lang="ru-RU" sz="2400" dirty="0" err="1" smtClean="0"/>
              <a:t>г</a:t>
            </a:r>
            <a:r>
              <a:rPr lang="ru-RU" sz="2400" dirty="0" smtClean="0"/>
              <a:t>- подростковый виртуальный террор, насилие, которое проявляется в сети Интернет </a:t>
            </a:r>
            <a:endParaRPr lang="ru-RU" sz="2400" dirty="0"/>
          </a:p>
        </p:txBody>
      </p:sp>
      <p:sp>
        <p:nvSpPr>
          <p:cNvPr id="4" name="5-конечная звезда 3"/>
          <p:cNvSpPr/>
          <p:nvPr/>
        </p:nvSpPr>
        <p:spPr>
          <a:xfrm>
            <a:off x="683568" y="1700808"/>
            <a:ext cx="432048" cy="43204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755576" y="2924944"/>
            <a:ext cx="432048" cy="360040"/>
          </a:xfrm>
          <a:prstGeom prst="star5">
            <a:avLst>
              <a:gd name="adj" fmla="val 24988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755576" y="5085184"/>
            <a:ext cx="504056" cy="43204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5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/>
          <a:lstStyle/>
          <a:p>
            <a:r>
              <a:rPr lang="ru-RU" dirty="0" smtClean="0"/>
              <a:t>Виды </a:t>
            </a:r>
            <a:r>
              <a:rPr lang="ru-RU" dirty="0" err="1" smtClean="0"/>
              <a:t>буллинга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2400" dirty="0" smtClean="0"/>
          </a:p>
          <a:p>
            <a:r>
              <a:rPr lang="ru-RU" sz="2400" dirty="0" smtClean="0"/>
              <a:t>Физический (щипки, пинки, побои)</a:t>
            </a:r>
          </a:p>
          <a:p>
            <a:r>
              <a:rPr lang="ru-RU" sz="2400" dirty="0" smtClean="0"/>
              <a:t>Эмоциональный (оскорбления, порча вещей, обидные жесты, запугивание, вымогательство)</a:t>
            </a:r>
          </a:p>
          <a:p>
            <a:endParaRPr lang="ru-RU" sz="2400" dirty="0" smtClean="0"/>
          </a:p>
          <a:p>
            <a:pPr>
              <a:buNone/>
            </a:pPr>
            <a:endParaRPr lang="ru-RU" dirty="0" smtClean="0"/>
          </a:p>
          <a:p>
            <a:r>
              <a:rPr lang="ru-RU" sz="2400" dirty="0" smtClean="0"/>
              <a:t>Игнорирование</a:t>
            </a:r>
          </a:p>
          <a:p>
            <a:r>
              <a:rPr lang="ru-RU" sz="2400" dirty="0" smtClean="0"/>
              <a:t>Бойкот</a:t>
            </a:r>
          </a:p>
          <a:p>
            <a:r>
              <a:rPr lang="ru-RU" sz="2400" dirty="0" smtClean="0"/>
              <a:t>Исключение из отношений</a:t>
            </a:r>
          </a:p>
          <a:p>
            <a:r>
              <a:rPr lang="ru-RU" sz="2400" dirty="0" smtClean="0"/>
              <a:t>манипуляции</a:t>
            </a:r>
          </a:p>
          <a:p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95536" y="1556792"/>
            <a:ext cx="3168352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Прямой </a:t>
            </a:r>
            <a:r>
              <a:rPr lang="ru-RU" sz="2400" dirty="0" err="1" smtClean="0"/>
              <a:t>буллинг</a:t>
            </a:r>
            <a:endParaRPr lang="ru-RU" sz="24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95536" y="3645024"/>
            <a:ext cx="3600400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Скрытый </a:t>
            </a:r>
            <a:r>
              <a:rPr lang="ru-RU" sz="2400" dirty="0" err="1" smtClean="0"/>
              <a:t>буллинг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88680"/>
          </a:xfrm>
          <a:ln>
            <a:solidFill>
              <a:schemeClr val="bg2">
                <a:lumMod val="10000"/>
              </a:schemeClr>
            </a:solidFill>
          </a:ln>
        </p:spPr>
        <p:txBody>
          <a:bodyPr/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Жертвы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буллинга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908720"/>
            <a:ext cx="7239000" cy="5062344"/>
          </a:xfrm>
        </p:spPr>
        <p:txBody>
          <a:bodyPr/>
          <a:lstStyle/>
          <a:p>
            <a:r>
              <a:rPr lang="ru-RU" dirty="0" smtClean="0"/>
              <a:t>    </a:t>
            </a:r>
            <a:r>
              <a:rPr lang="ru-RU" sz="3200" dirty="0" smtClean="0"/>
              <a:t>чувствительные и не способные постоять за себя дети</a:t>
            </a:r>
          </a:p>
          <a:p>
            <a:r>
              <a:rPr lang="ru-RU" sz="3200" dirty="0" smtClean="0"/>
              <a:t>   обучающиеся, которые стараются сделать вид, что их не задевает оскорбление или жестокая шутка</a:t>
            </a:r>
          </a:p>
          <a:p>
            <a:r>
              <a:rPr lang="ru-RU" sz="3200" dirty="0" smtClean="0"/>
              <a:t>    дети, которые не могут спрятать своей незащищенности</a:t>
            </a:r>
          </a:p>
        </p:txBody>
      </p:sp>
      <p:sp>
        <p:nvSpPr>
          <p:cNvPr id="4" name="Улыбающееся лицо 3"/>
          <p:cNvSpPr/>
          <p:nvPr/>
        </p:nvSpPr>
        <p:spPr>
          <a:xfrm>
            <a:off x="395536" y="1052736"/>
            <a:ext cx="432048" cy="432048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лыбающееся лицо 4"/>
          <p:cNvSpPr/>
          <p:nvPr/>
        </p:nvSpPr>
        <p:spPr>
          <a:xfrm>
            <a:off x="323528" y="2060848"/>
            <a:ext cx="432048" cy="432048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лыбающееся лицо 5"/>
          <p:cNvSpPr/>
          <p:nvPr/>
        </p:nvSpPr>
        <p:spPr>
          <a:xfrm>
            <a:off x="395536" y="4077072"/>
            <a:ext cx="432048" cy="432048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преследователи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  Физически сильные подростки</a:t>
            </a:r>
          </a:p>
          <a:p>
            <a:r>
              <a:rPr lang="ru-RU" dirty="0" smtClean="0"/>
              <a:t>  Дети из психологически и социально       неблагополучных семей</a:t>
            </a:r>
          </a:p>
          <a:p>
            <a:r>
              <a:rPr lang="ru-RU" dirty="0" smtClean="0"/>
              <a:t>  Обучающиеся </a:t>
            </a:r>
            <a:r>
              <a:rPr lang="ru-RU" dirty="0" smtClean="0"/>
              <a:t>с </a:t>
            </a:r>
            <a:r>
              <a:rPr lang="ru-RU" dirty="0" smtClean="0"/>
              <a:t>выраженной потребностью власти, не умеющие идти на компромисс</a:t>
            </a:r>
          </a:p>
          <a:p>
            <a:r>
              <a:rPr lang="ru-RU" dirty="0" smtClean="0"/>
              <a:t>  Демонстративны, нуждаются в зрителях и группе поддержки</a:t>
            </a:r>
          </a:p>
          <a:p>
            <a:r>
              <a:rPr lang="ru-RU" dirty="0" smtClean="0"/>
              <a:t>  Подростки, которые стремятся самоутвердится за счет других, окружающих делят на «своих» и «чужих»</a:t>
            </a:r>
          </a:p>
          <a:p>
            <a:r>
              <a:rPr lang="ru-RU" dirty="0" smtClean="0"/>
              <a:t>  Дети, претендующие на роль лидера в классе</a:t>
            </a:r>
            <a:endParaRPr lang="ru-RU" dirty="0"/>
          </a:p>
        </p:txBody>
      </p:sp>
      <p:sp>
        <p:nvSpPr>
          <p:cNvPr id="4" name="Умножение 3"/>
          <p:cNvSpPr/>
          <p:nvPr/>
        </p:nvSpPr>
        <p:spPr>
          <a:xfrm>
            <a:off x="323528" y="1484784"/>
            <a:ext cx="504056" cy="576064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множение 4"/>
          <p:cNvSpPr/>
          <p:nvPr/>
        </p:nvSpPr>
        <p:spPr>
          <a:xfrm>
            <a:off x="323528" y="2060848"/>
            <a:ext cx="504056" cy="576064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множение 5"/>
          <p:cNvSpPr/>
          <p:nvPr/>
        </p:nvSpPr>
        <p:spPr>
          <a:xfrm>
            <a:off x="395536" y="2780928"/>
            <a:ext cx="504056" cy="576064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множение 6"/>
          <p:cNvSpPr/>
          <p:nvPr/>
        </p:nvSpPr>
        <p:spPr>
          <a:xfrm>
            <a:off x="395536" y="3573016"/>
            <a:ext cx="504056" cy="576064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множение 7"/>
          <p:cNvSpPr/>
          <p:nvPr/>
        </p:nvSpPr>
        <p:spPr>
          <a:xfrm>
            <a:off x="395536" y="4437112"/>
            <a:ext cx="504056" cy="576064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множение 8"/>
          <p:cNvSpPr/>
          <p:nvPr/>
        </p:nvSpPr>
        <p:spPr>
          <a:xfrm>
            <a:off x="395536" y="5589240"/>
            <a:ext cx="504056" cy="576064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НАБЛЮДАТЕЛИ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ПАССИВНЫЕ, ВНУШАЕМЫЕ ДЕТИ И ПОДРОСТКИ</a:t>
            </a:r>
          </a:p>
          <a:p>
            <a:r>
              <a:rPr lang="ru-RU" dirty="0" smtClean="0"/>
              <a:t>ТРЕВОЖНЫЕ ОБУЧАЮЩИЕСЯ</a:t>
            </a:r>
          </a:p>
          <a:p>
            <a:r>
              <a:rPr lang="ru-RU" dirty="0" smtClean="0"/>
              <a:t>ДЕТИ С НЕУСТОЙЧИВОЙ СОЦИАЛЬНОЙ ПОЗИЦИЕЙ В ГРУППЕ</a:t>
            </a:r>
          </a:p>
          <a:p>
            <a:r>
              <a:rPr lang="ru-RU" dirty="0" smtClean="0"/>
              <a:t>ПОДРОСТКИ, </a:t>
            </a:r>
            <a:r>
              <a:rPr lang="ru-RU" dirty="0" smtClean="0"/>
              <a:t>ИЗБЕГАЮЩИЕ </a:t>
            </a:r>
            <a:r>
              <a:rPr lang="ru-RU" dirty="0" smtClean="0"/>
              <a:t>ОТВЕТСТВЕННОСТИ ЗА ПРИНЯТИЕ РЕШЕНИЯ И ОТСТАИВАНИЕ СВОЕЙ ПОЗИЦИИ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ПОСЛЕДСТВИЯ БУЛЛИНГА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dirty="0" smtClean="0"/>
              <a:t>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УСИЛЕНИЕ ДЕПРЕССИВНЫХ ТЕНДЕНЦИЙ В ПОВЕДЕНИИ</a:t>
            </a:r>
          </a:p>
          <a:p>
            <a:r>
              <a:rPr lang="ru-RU" sz="1800" dirty="0" smtClean="0">
                <a:latin typeface="Calibri" pitchFamily="34" charset="0"/>
                <a:cs typeface="Calibri" pitchFamily="34" charset="0"/>
              </a:rPr>
              <a:t>ЗАМКНУТОСТЬ, ОДИНОЧЕСТВО</a:t>
            </a:r>
          </a:p>
          <a:p>
            <a:r>
              <a:rPr lang="ru-RU" sz="1800" dirty="0" smtClean="0"/>
              <a:t>СНИЖЕНИЕ УСПЕВАЕМОСТИ В ШКОЛЕ</a:t>
            </a:r>
          </a:p>
          <a:p>
            <a:endParaRPr lang="ru-RU" sz="1800" dirty="0" smtClean="0">
              <a:latin typeface="Calibri" pitchFamily="34" charset="0"/>
              <a:cs typeface="Calibri" pitchFamily="34" charset="0"/>
            </a:endParaRPr>
          </a:p>
          <a:p>
            <a:endParaRPr lang="ru-RU" sz="1800" dirty="0" smtClean="0">
              <a:latin typeface="Calibri" pitchFamily="34" charset="0"/>
              <a:cs typeface="Calibri" pitchFamily="34" charset="0"/>
            </a:endParaRPr>
          </a:p>
          <a:p>
            <a:r>
              <a:rPr lang="ru-RU" sz="1800" dirty="0" smtClean="0">
                <a:latin typeface="Calibri" pitchFamily="34" charset="0"/>
                <a:cs typeface="Calibri" pitchFamily="34" charset="0"/>
              </a:rPr>
              <a:t>ОЩУЩЕНИЕ ВСЕДОЗВОЛЕННОСТИ</a:t>
            </a:r>
          </a:p>
          <a:p>
            <a:r>
              <a:rPr lang="ru-RU" sz="1800" dirty="0" smtClean="0">
                <a:latin typeface="Calibri" pitchFamily="34" charset="0"/>
                <a:cs typeface="Calibri" pitchFamily="34" charset="0"/>
              </a:rPr>
              <a:t>ОЩУЩЕНИЕ ВЛАСТИ И СОБСТВЕННОГО ПРЕВОСХОДСТВА</a:t>
            </a:r>
          </a:p>
          <a:p>
            <a:r>
              <a:rPr lang="ru-RU" sz="1800" dirty="0" smtClean="0">
                <a:latin typeface="Calibri" pitchFamily="34" charset="0"/>
                <a:cs typeface="Calibri" pitchFamily="34" charset="0"/>
              </a:rPr>
              <a:t>АГРЕССИВОНОЕ ПОВЕДЕНИЕ</a:t>
            </a:r>
          </a:p>
          <a:p>
            <a:pPr>
              <a:buNone/>
            </a:pPr>
            <a:endParaRPr lang="ru-RU" sz="18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ru-RU" sz="1800" dirty="0" smtClean="0">
              <a:latin typeface="Calibri" pitchFamily="34" charset="0"/>
              <a:cs typeface="Calibri" pitchFamily="34" charset="0"/>
            </a:endParaRPr>
          </a:p>
          <a:p>
            <a:r>
              <a:rPr lang="ru-RU" sz="1800" dirty="0" smtClean="0">
                <a:latin typeface="Calibri" pitchFamily="34" charset="0"/>
                <a:cs typeface="Calibri" pitchFamily="34" charset="0"/>
              </a:rPr>
              <a:t>ЧУВСТВО ВИНЫ ЗА НЕУЧАСТИЕ ПЕРЕРАСТАЕТ В БЕЗРАЗЛИЧИЕ К СТРАДАНИЯМ ЖЕРТВЫ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11560" y="1628800"/>
            <a:ext cx="3384376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ДЛЯ ЖЕРТВЫ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11560" y="3356992"/>
            <a:ext cx="324036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ДЛЯ ПРЕСЛЕДОВАТЕЛЕЙ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9552" y="5157192"/>
            <a:ext cx="3024336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ДЛЯ НАБЛЮДАТЕЛЕЙ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7239000" cy="1143000"/>
          </a:xfrm>
        </p:spPr>
        <p:txBody>
          <a:bodyPr/>
          <a:lstStyle/>
          <a:p>
            <a:r>
              <a:rPr lang="ru-RU" dirty="0" smtClean="0">
                <a:solidFill>
                  <a:srgbClr val="00B050"/>
                </a:solidFill>
              </a:rPr>
              <a:t>Как не стать жертвой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Найти себе друзей среди одноклассников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Учувствовать в школьных мероприятиях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Стремиться находить с одноклассниками общий язык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Научиться принимать мнение других, проигрывать и уступать , признавать свою неправоту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Научиться уважать других и не показывать свое превосходство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Что делать если ты стал жертвой: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484784"/>
            <a:ext cx="7527032" cy="5062344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Рассказать о случаях </a:t>
            </a:r>
            <a:r>
              <a:rPr lang="ru-RU" dirty="0" err="1" smtClean="0"/>
              <a:t>буллинга</a:t>
            </a:r>
            <a:r>
              <a:rPr lang="ru-RU" dirty="0" smtClean="0"/>
              <a:t> взрослым (родителям, учителям) , попросить у них совета</a:t>
            </a:r>
          </a:p>
          <a:p>
            <a:pPr>
              <a:buNone/>
            </a:pPr>
            <a:r>
              <a:rPr lang="ru-RU" dirty="0" smtClean="0"/>
              <a:t>      обсудить с другими одноклассниками и найти тех, кому так же невыносимо это наблюдать (если все будут против агрессора, ему ничего не останется, как сдаться)</a:t>
            </a:r>
          </a:p>
          <a:p>
            <a:pPr>
              <a:buNone/>
            </a:pPr>
            <a:r>
              <a:rPr lang="ru-RU" dirty="0" smtClean="0"/>
              <a:t>      обратиться в службу школьной медиации</a:t>
            </a:r>
          </a:p>
          <a:p>
            <a:pPr>
              <a:buNone/>
            </a:pPr>
            <a:r>
              <a:rPr lang="ru-RU" dirty="0" smtClean="0"/>
              <a:t>      позвонить по анонимному телефону доверия </a:t>
            </a:r>
          </a:p>
          <a:p>
            <a:pPr>
              <a:buNone/>
            </a:pPr>
            <a:r>
              <a:rPr lang="ru-RU" dirty="0" smtClean="0"/>
              <a:t>     </a:t>
            </a:r>
            <a:endParaRPr lang="ru-RU" dirty="0"/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611560" y="1556792"/>
            <a:ext cx="288032" cy="36004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611560" y="2780928"/>
            <a:ext cx="288032" cy="36004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611560" y="4437112"/>
            <a:ext cx="288032" cy="36004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611560" y="4869160"/>
            <a:ext cx="288032" cy="36004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521</TotalTime>
  <Words>416</Words>
  <Application>Microsoft Office PowerPoint</Application>
  <PresentationFormat>Экран (4:3)</PresentationFormat>
  <Paragraphs>69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Изящная</vt:lpstr>
      <vt:lpstr>День профилактики </vt:lpstr>
      <vt:lpstr>Буллинг в школе</vt:lpstr>
      <vt:lpstr>Виды буллинга</vt:lpstr>
      <vt:lpstr>Жертвы буллинга</vt:lpstr>
      <vt:lpstr>преследователи</vt:lpstr>
      <vt:lpstr>НАБЛЮДАТЕЛИ</vt:lpstr>
      <vt:lpstr>ПОСЛЕДСТВИЯ БУЛЛИНГА</vt:lpstr>
      <vt:lpstr>Как не стать жертвой</vt:lpstr>
      <vt:lpstr>Что делать если ты стал жертвой: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профилактики </dc:title>
  <dc:creator>Учитель</dc:creator>
  <cp:lastModifiedBy>Учитель</cp:lastModifiedBy>
  <cp:revision>4</cp:revision>
  <dcterms:created xsi:type="dcterms:W3CDTF">2024-02-12T04:44:45Z</dcterms:created>
  <dcterms:modified xsi:type="dcterms:W3CDTF">2024-02-15T07:18:19Z</dcterms:modified>
</cp:coreProperties>
</file>