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3" r:id="rId1"/>
  </p:sldMasterIdLst>
  <p:notesMasterIdLst>
    <p:notesMasterId r:id="rId31"/>
  </p:notesMasterIdLst>
  <p:handoutMasterIdLst>
    <p:handoutMasterId r:id="rId32"/>
  </p:handoutMasterIdLst>
  <p:sldIdLst>
    <p:sldId id="308" r:id="rId2"/>
    <p:sldId id="313" r:id="rId3"/>
    <p:sldId id="314" r:id="rId4"/>
    <p:sldId id="315" r:id="rId5"/>
    <p:sldId id="316" r:id="rId6"/>
    <p:sldId id="260" r:id="rId7"/>
    <p:sldId id="292" r:id="rId8"/>
    <p:sldId id="320" r:id="rId9"/>
    <p:sldId id="295" r:id="rId10"/>
    <p:sldId id="318" r:id="rId11"/>
    <p:sldId id="321" r:id="rId12"/>
    <p:sldId id="319" r:id="rId13"/>
    <p:sldId id="322" r:id="rId14"/>
    <p:sldId id="296" r:id="rId15"/>
    <p:sldId id="297" r:id="rId16"/>
    <p:sldId id="317" r:id="rId17"/>
    <p:sldId id="298" r:id="rId18"/>
    <p:sldId id="299" r:id="rId19"/>
    <p:sldId id="301" r:id="rId20"/>
    <p:sldId id="302" r:id="rId21"/>
    <p:sldId id="303" r:id="rId22"/>
    <p:sldId id="306" r:id="rId23"/>
    <p:sldId id="310" r:id="rId24"/>
    <p:sldId id="311" r:id="rId25"/>
    <p:sldId id="312" r:id="rId26"/>
    <p:sldId id="307" r:id="rId27"/>
    <p:sldId id="304" r:id="rId28"/>
    <p:sldId id="300" r:id="rId29"/>
    <p:sldId id="309" r:id="rId30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35"/>
    <p:restoredTop sz="88580" autoAdjust="0"/>
  </p:normalViewPr>
  <p:slideViewPr>
    <p:cSldViewPr>
      <p:cViewPr>
        <p:scale>
          <a:sx n="100" d="100"/>
          <a:sy n="100" d="100"/>
        </p:scale>
        <p:origin x="-210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57610166-4533-4ACD-81E0-702EE5FD04A2}" type="datetimeFigureOut">
              <a:rPr lang="ru-RU"/>
              <a:pPr>
                <a:defRPr/>
              </a:pPr>
              <a:t>17.05.2017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F3B657A7-9FB4-4803-84D1-048454CE99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B1E3D51D-9A3A-43BF-A83D-2E446943570C}" type="datetimeFigureOut">
              <a:rPr lang="ru-RU"/>
              <a:pPr>
                <a:defRPr/>
              </a:pPr>
              <a:t>17.05.2017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EB5A965A-01D9-4133-9440-984E1B3049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4"/>
          <p:cNvCxnSpPr/>
          <p:nvPr/>
        </p:nvCxnSpPr>
        <p:spPr>
          <a:xfrm>
            <a:off x="2395538" y="3529013"/>
            <a:ext cx="561975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/>
          <a:lstStyle>
            <a:lvl1pPr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5538" y="328613"/>
            <a:ext cx="3087687" cy="309562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5100" y="798513"/>
            <a:ext cx="801688" cy="5048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1F9250A-8B4C-43AE-8808-F6644D3196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2"/>
          <p:cNvCxnSpPr/>
          <p:nvPr/>
        </p:nvCxnSpPr>
        <p:spPr>
          <a:xfrm>
            <a:off x="1443038" y="1847850"/>
            <a:ext cx="657225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CC3C3B1-E819-4F7D-A2B7-C49D96C412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4"/>
          <p:cNvCxnSpPr/>
          <p:nvPr/>
        </p:nvCxnSpPr>
        <p:spPr>
          <a:xfrm>
            <a:off x="6918325" y="798513"/>
            <a:ext cx="0" cy="466090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991B9BA-C51D-4192-9D0E-998240AC15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914400" y="6251575"/>
            <a:ext cx="19812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352800" y="6248400"/>
            <a:ext cx="29718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0C96720-FE7E-40D2-9CCD-C202DE1196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914400" y="1600200"/>
            <a:ext cx="7772400" cy="4530725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914400" y="6251575"/>
            <a:ext cx="19812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352800" y="6248400"/>
            <a:ext cx="29718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84A1AD4-BCCF-4C54-8316-A1B8FA6422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2"/>
          <p:cNvCxnSpPr/>
          <p:nvPr/>
        </p:nvCxnSpPr>
        <p:spPr>
          <a:xfrm>
            <a:off x="1443038" y="1847850"/>
            <a:ext cx="657225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AD5E874-00B0-4EC7-A30E-C989DC724E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4"/>
          <p:cNvCxnSpPr/>
          <p:nvPr/>
        </p:nvCxnSpPr>
        <p:spPr>
          <a:xfrm>
            <a:off x="1443038" y="3805238"/>
            <a:ext cx="561816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135E187-4B8E-462D-A9A1-B8825BD454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32"/>
          <p:cNvCxnSpPr/>
          <p:nvPr/>
        </p:nvCxnSpPr>
        <p:spPr>
          <a:xfrm>
            <a:off x="1443038" y="1847850"/>
            <a:ext cx="657225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A7C69C4-23EB-48C9-A994-02EDBDD994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35"/>
          <p:cNvCxnSpPr/>
          <p:nvPr/>
        </p:nvCxnSpPr>
        <p:spPr>
          <a:xfrm>
            <a:off x="1443038" y="1847850"/>
            <a:ext cx="657225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3D28E41-F723-4384-BC9D-E5BE5B0DE80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31"/>
          <p:cNvCxnSpPr/>
          <p:nvPr/>
        </p:nvCxnSpPr>
        <p:spPr>
          <a:xfrm>
            <a:off x="1443038" y="1847850"/>
            <a:ext cx="657225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F53F973-1CAD-4703-977A-057C9B3917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F911B5-2129-4402-8576-6749D2A93B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16"/>
          <p:cNvCxnSpPr/>
          <p:nvPr/>
        </p:nvCxnSpPr>
        <p:spPr>
          <a:xfrm>
            <a:off x="1441450" y="3205163"/>
            <a:ext cx="242411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/>
          <a:lstStyle>
            <a:lvl1pPr algn="l"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2E87C5D-7313-4EF4-A0A0-8BD00711079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2"/>
          <p:cNvGrpSpPr>
            <a:grpSpLocks/>
          </p:cNvGrpSpPr>
          <p:nvPr/>
        </p:nvGrpSpPr>
        <p:grpSpPr bwMode="auto">
          <a:xfrm>
            <a:off x="4995863" y="482600"/>
            <a:ext cx="3511550" cy="5148263"/>
            <a:chOff x="6852919" y="583365"/>
            <a:chExt cx="4681849" cy="5181928"/>
          </a:xfrm>
        </p:grpSpPr>
        <p:sp>
          <p:nvSpPr>
            <p:cNvPr id="6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cxnSp>
        <p:nvCxnSpPr>
          <p:cNvPr id="8" name="Straight Connector 30"/>
          <p:cNvCxnSpPr/>
          <p:nvPr/>
        </p:nvCxnSpPr>
        <p:spPr>
          <a:xfrm>
            <a:off x="1441450" y="3143250"/>
            <a:ext cx="324167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rtlCol="0">
            <a:normAutofit/>
          </a:bodyPr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ru-RU" noProof="0" smtClean="0"/>
              <a:t>Чтобы добавить рисунок, перетащите его в заполнитель или щелкните значок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88" y="5470525"/>
            <a:ext cx="3252787" cy="319088"/>
          </a:xfrm>
        </p:spPr>
        <p:txBody>
          <a:bodyPr/>
          <a:lstStyle>
            <a:lvl1pPr algn="l"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8275" y="319088"/>
            <a:ext cx="3251200" cy="32067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41D97FD-7698-4C61-A6CA-F0EBD15272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6125"/>
            <a:ext cx="9144000" cy="4079875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27" name="Picture 11"/>
          <p:cNvPicPr>
            <a:picLocks noChangeAspect="1"/>
          </p:cNvPicPr>
          <p:nvPr/>
        </p:nvPicPr>
        <p:blipFill>
          <a:blip r:embed="rId15"/>
          <a:srcRect l="12500" t="1538" r="12500" b="-1538"/>
          <a:stretch>
            <a:fillRect/>
          </a:stretch>
        </p:blipFill>
        <p:spPr bwMode="auto">
          <a:xfrm>
            <a:off x="0" y="6096000"/>
            <a:ext cx="9144000" cy="77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3" name="Straight Connector 12"/>
          <p:cNvCxnSpPr/>
          <p:nvPr/>
        </p:nvCxnSpPr>
        <p:spPr>
          <a:xfrm>
            <a:off x="0" y="6100763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038" y="804863"/>
            <a:ext cx="6572250" cy="10493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3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443038" y="2016125"/>
            <a:ext cx="6572250" cy="3449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738" y="330200"/>
            <a:ext cx="2368550" cy="30956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038" y="328613"/>
            <a:ext cx="4033837" cy="30956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0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363" y="798513"/>
            <a:ext cx="795337" cy="5048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800" smtClean="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14463389-2A77-4E45-BD2E-87A0BE8540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66" r:id="rId1"/>
    <p:sldLayoutId id="2147484067" r:id="rId2"/>
    <p:sldLayoutId id="2147484068" r:id="rId3"/>
    <p:sldLayoutId id="2147484069" r:id="rId4"/>
    <p:sldLayoutId id="2147484070" r:id="rId5"/>
    <p:sldLayoutId id="2147484071" r:id="rId6"/>
    <p:sldLayoutId id="2147484065" r:id="rId7"/>
    <p:sldLayoutId id="2147484072" r:id="rId8"/>
    <p:sldLayoutId id="2147484073" r:id="rId9"/>
    <p:sldLayoutId id="2147484074" r:id="rId10"/>
    <p:sldLayoutId id="2147484075" r:id="rId11"/>
    <p:sldLayoutId id="2147484076" r:id="rId12"/>
    <p:sldLayoutId id="2147484077" r:id="rId13"/>
  </p:sldLayoutIdLst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kern="1200" cap="all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Gill Sans MT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Gill Sans MT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Gill Sans MT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Gill Sans MT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Gill Sans MT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Gill Sans MT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Gill Sans MT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Gill Sans MT" charset="0"/>
        </a:defRPr>
      </a:lvl9pPr>
    </p:titleStyle>
    <p:bodyStyle>
      <a:lvl1pPr marL="228600" indent="-228600" algn="l" defTabSz="685800" rtl="0" eaLnBrk="0" fontAlgn="base" hangingPunct="0">
        <a:lnSpc>
          <a:spcPct val="120000"/>
        </a:lnSpc>
        <a:spcBef>
          <a:spcPts val="1000"/>
        </a:spcBef>
        <a:spcAft>
          <a:spcPct val="0"/>
        </a:spcAft>
        <a:buClr>
          <a:schemeClr val="accent1"/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685800" rtl="0" eaLnBrk="0" fontAlgn="base" hangingPunct="0">
        <a:lnSpc>
          <a:spcPct val="120000"/>
        </a:lnSpc>
        <a:spcBef>
          <a:spcPts val="500"/>
        </a:spcBef>
        <a:spcAft>
          <a:spcPct val="0"/>
        </a:spcAft>
        <a:buClr>
          <a:schemeClr val="accent1"/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685800" rtl="0" eaLnBrk="0" fontAlgn="base" hangingPunct="0">
        <a:lnSpc>
          <a:spcPct val="120000"/>
        </a:lnSpc>
        <a:spcBef>
          <a:spcPts val="500"/>
        </a:spcBef>
        <a:spcAft>
          <a:spcPct val="0"/>
        </a:spcAft>
        <a:buClr>
          <a:schemeClr val="accent1"/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685800" rtl="0" eaLnBrk="0" fontAlgn="base" hangingPunct="0">
        <a:lnSpc>
          <a:spcPct val="120000"/>
        </a:lnSpc>
        <a:spcBef>
          <a:spcPts val="500"/>
        </a:spcBef>
        <a:spcAft>
          <a:spcPct val="0"/>
        </a:spcAft>
        <a:buClr>
          <a:schemeClr val="accent1"/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685800" rtl="0" eaLnBrk="0" fontAlgn="base" hangingPunct="0">
        <a:lnSpc>
          <a:spcPct val="120000"/>
        </a:lnSpc>
        <a:spcBef>
          <a:spcPts val="500"/>
        </a:spcBef>
        <a:spcAft>
          <a:spcPct val="0"/>
        </a:spcAft>
        <a:buClr>
          <a:schemeClr val="accent1"/>
        </a:buClr>
        <a:buSzPct val="100000"/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school.hse.ru/docum" TargetMode="External"/><Relationship Id="rId2" Type="http://schemas.openxmlformats.org/officeDocument/2006/relationships/hyperlink" Target="https://globallab.org/ru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gly.ru/gli/info/highschool.html" TargetMode="External"/><Relationship Id="rId4" Type="http://schemas.openxmlformats.org/officeDocument/2006/relationships/hyperlink" Target="http://www.eurekatomsk.ru/obraz_programmi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3"/>
          <p:cNvSpPr>
            <a:spLocks noGrp="1"/>
          </p:cNvSpPr>
          <p:nvPr>
            <p:ph type="ctrTitle"/>
          </p:nvPr>
        </p:nvSpPr>
        <p:spPr bwMode="auto">
          <a:xfrm>
            <a:off x="2395538" y="801688"/>
            <a:ext cx="5619750" cy="2541587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3200" cap="none" dirty="0" smtClean="0">
                <a:solidFill>
                  <a:srgbClr val="7B9899"/>
                </a:solidFill>
              </a:rPr>
              <a:t>Индивидуальный проект как новый курс учебного плана в соответствии с требованиями ФГОС среднего общего образования</a:t>
            </a:r>
          </a:p>
        </p:txBody>
      </p:sp>
      <p:sp>
        <p:nvSpPr>
          <p:cNvPr id="14339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395538" y="3530600"/>
            <a:ext cx="5619750" cy="977900"/>
          </a:xfrm>
        </p:spPr>
        <p:txBody>
          <a:bodyPr/>
          <a:lstStyle/>
          <a:p>
            <a:pPr eaLnBrk="1" hangingPunct="1"/>
            <a:r>
              <a:rPr lang="ru-RU" b="1" cap="none" smtClean="0">
                <a:latin typeface="Helvetica"/>
                <a:ea typeface="Helvetica"/>
                <a:cs typeface="Helvetica"/>
              </a:rPr>
              <a:t>Кафедра управления развитием образования ГАУ ДПО «СОИРО»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r>
              <a:rPr lang="ru-RU" cap="none" smtClean="0"/>
              <a:t>Учебный проект</a:t>
            </a:r>
          </a:p>
        </p:txBody>
      </p:sp>
      <p:sp>
        <p:nvSpPr>
          <p:cNvPr id="23555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Учебный проект – метод обучения, основанный на постановке социально или личностно значимой цели и её практическом достижении; самостоятельная продуктивная или исследовательская деятельность ученика, которая имеет не только учебную, но и научно-практическую или социальную значимость.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 marL="342900" indent="-342900"/>
            <a:r>
              <a:rPr lang="ru-RU" b="1" cap="none" smtClean="0"/>
              <a:t>Типы ученических проектов</a:t>
            </a:r>
            <a:r>
              <a:rPr lang="ru-RU" sz="1400" cap="none" smtClean="0"/>
              <a:t/>
            </a:r>
            <a:br>
              <a:rPr lang="ru-RU" sz="1400" cap="none" smtClean="0"/>
            </a:br>
            <a:endParaRPr lang="ru-RU" cap="none" smtClean="0"/>
          </a:p>
        </p:txBody>
      </p:sp>
      <p:sp>
        <p:nvSpPr>
          <p:cNvPr id="24579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smtClean="0"/>
              <a:t>Исследовательские проекты </a:t>
            </a:r>
          </a:p>
          <a:p>
            <a:r>
              <a:rPr lang="ru-RU" b="1" smtClean="0"/>
              <a:t>Информационные проекты </a:t>
            </a:r>
          </a:p>
          <a:p>
            <a:r>
              <a:rPr lang="ru-RU" b="1" smtClean="0"/>
              <a:t>Творческие проекты</a:t>
            </a:r>
            <a:r>
              <a:rPr lang="ru-RU" smtClean="0"/>
              <a:t> (литературные вечера, спектакли, экскурсии).</a:t>
            </a:r>
            <a:r>
              <a:rPr lang="ru-RU" b="1" smtClean="0"/>
              <a:t> </a:t>
            </a:r>
          </a:p>
          <a:p>
            <a:r>
              <a:rPr lang="ru-RU" b="1" smtClean="0"/>
              <a:t>Ролевые, игровые, приключенческие проекты. </a:t>
            </a:r>
            <a:endParaRPr lang="ru-RU" sz="1800" smtClean="0"/>
          </a:p>
          <a:p>
            <a:r>
              <a:rPr lang="ru-RU" b="1" smtClean="0"/>
              <a:t>Социальные проекты. </a:t>
            </a:r>
            <a:endParaRPr lang="ru-RU" sz="1800" smtClean="0"/>
          </a:p>
          <a:p>
            <a:endParaRPr lang="ru-RU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r>
              <a:rPr lang="ru-RU" cap="none" smtClean="0"/>
              <a:t>Учебное исследование</a:t>
            </a:r>
          </a:p>
        </p:txBody>
      </p:sp>
      <p:sp>
        <p:nvSpPr>
          <p:cNvPr id="2560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Главная особенность исследовательской деятельности  –  это созданный интеллектуальный продукт, устанавливающий конкретную (научную) истину в ходе реализации определённых исследований и представленный в стандартном, заранее согласованном виде.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342900" indent="-342900">
              <a:defRPr/>
            </a:pPr>
            <a:r>
              <a:rPr lang="ru-RU" sz="2900" b="1" cap="none" smtClean="0"/>
              <a:t>Типы учебных исследовательских работ</a:t>
            </a:r>
            <a:r>
              <a:rPr lang="ru-RU" sz="1300" cap="none" smtClean="0"/>
              <a:t/>
            </a:r>
            <a:br>
              <a:rPr lang="ru-RU" sz="1300" cap="none" smtClean="0"/>
            </a:br>
            <a:endParaRPr lang="ru-RU" sz="2900" cap="none" smtClean="0"/>
          </a:p>
        </p:txBody>
      </p:sp>
      <p:sp>
        <p:nvSpPr>
          <p:cNvPr id="26627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smtClean="0"/>
              <a:t>Информационно-реферативная работа</a:t>
            </a:r>
          </a:p>
          <a:p>
            <a:r>
              <a:rPr lang="ru-RU" b="1" smtClean="0"/>
              <a:t>Проблемно-реферативная творческая работа</a:t>
            </a:r>
          </a:p>
          <a:p>
            <a:r>
              <a:rPr lang="ru-RU" b="1" smtClean="0"/>
              <a:t>Исследовательская  творческая работа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 bwMode="auto"/>
        <p:txBody>
          <a:bodyPr/>
          <a:lstStyle/>
          <a:p>
            <a:pPr eaLnBrk="1" hangingPunct="1"/>
            <a:r>
              <a:rPr lang="ru-RU" cap="none" smtClean="0">
                <a:solidFill>
                  <a:srgbClr val="7B9899"/>
                </a:solidFill>
              </a:rPr>
              <a:t>Содержание работы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301625" y="1214438"/>
            <a:ext cx="8842375" cy="4884737"/>
          </a:xfrm>
        </p:spPr>
        <p:txBody>
          <a:bodyPr/>
          <a:lstStyle/>
          <a:p>
            <a:pPr eaLnBrk="1" hangingPunct="1">
              <a:buFont typeface="Wingdings 2" pitchFamily="18" charset="2"/>
              <a:buChar char=""/>
            </a:pPr>
            <a:endParaRPr lang="ru-RU" sz="2400" smtClean="0"/>
          </a:p>
          <a:p>
            <a:pPr eaLnBrk="1" hangingPunct="1">
              <a:buFont typeface="Wingdings 2" pitchFamily="18" charset="2"/>
              <a:buChar char=""/>
            </a:pPr>
            <a:endParaRPr lang="ru-RU" sz="2400" smtClean="0"/>
          </a:p>
          <a:p>
            <a:pPr eaLnBrk="1" hangingPunct="1">
              <a:buFont typeface="Wingdings 2" pitchFamily="18" charset="2"/>
              <a:buChar char=""/>
            </a:pPr>
            <a:r>
              <a:rPr lang="ru-RU" sz="2400" smtClean="0"/>
              <a:t>Выбор темы</a:t>
            </a:r>
          </a:p>
          <a:p>
            <a:pPr eaLnBrk="1" hangingPunct="1">
              <a:buFont typeface="Wingdings 2" pitchFamily="18" charset="2"/>
              <a:buChar char=""/>
            </a:pPr>
            <a:r>
              <a:rPr lang="ru-RU" sz="2400" smtClean="0"/>
              <a:t>Направление проекта, тип, вид, продукт</a:t>
            </a:r>
          </a:p>
          <a:p>
            <a:pPr eaLnBrk="1" hangingPunct="1">
              <a:buFont typeface="Wingdings 2" pitchFamily="18" charset="2"/>
              <a:buChar char=""/>
            </a:pPr>
            <a:r>
              <a:rPr lang="ru-RU" sz="2400" smtClean="0"/>
              <a:t>Структура проекта</a:t>
            </a:r>
          </a:p>
          <a:p>
            <a:pPr eaLnBrk="1" hangingPunct="1">
              <a:buFont typeface="Wingdings 2" pitchFamily="18" charset="2"/>
              <a:buChar char=""/>
            </a:pPr>
            <a:r>
              <a:rPr lang="ru-RU" sz="2400" smtClean="0"/>
              <a:t>Этапы и сроки выполнения</a:t>
            </a:r>
          </a:p>
          <a:p>
            <a:pPr eaLnBrk="1" hangingPunct="1">
              <a:buFont typeface="Wingdings 2" pitchFamily="18" charset="2"/>
              <a:buChar char=""/>
            </a:pPr>
            <a:r>
              <a:rPr lang="ru-RU" sz="2400" smtClean="0"/>
              <a:t>Документация</a:t>
            </a:r>
          </a:p>
          <a:p>
            <a:pPr eaLnBrk="1" hangingPunct="1">
              <a:buFont typeface="Wingdings 2" pitchFamily="18" charset="2"/>
              <a:buChar char=""/>
            </a:pPr>
            <a:r>
              <a:rPr lang="ru-RU" sz="2400" smtClean="0"/>
              <a:t>Итоговая аттестация</a:t>
            </a:r>
          </a:p>
          <a:p>
            <a:pPr eaLnBrk="1" hangingPunct="1">
              <a:buFont typeface="Wingdings 2" pitchFamily="18" charset="2"/>
              <a:buChar char=""/>
            </a:pPr>
            <a:endParaRPr lang="ru-RU" sz="2400" smtClean="0"/>
          </a:p>
          <a:p>
            <a:pPr eaLnBrk="1" hangingPunct="1">
              <a:buFont typeface="Wingdings 2" pitchFamily="18" charset="2"/>
              <a:buNone/>
            </a:pPr>
            <a:endParaRPr lang="ru-RU" sz="2400" smtClean="0"/>
          </a:p>
          <a:p>
            <a:pPr eaLnBrk="1" hangingPunct="1">
              <a:buFont typeface="Wingdings 2" pitchFamily="18" charset="2"/>
              <a:buChar char=""/>
            </a:pPr>
            <a:endParaRPr lang="ru-RU" sz="2400" smtClean="0"/>
          </a:p>
          <a:p>
            <a:pPr eaLnBrk="1" hangingPunct="1">
              <a:buFont typeface="Wingdings 2" pitchFamily="18" charset="2"/>
              <a:buNone/>
            </a:pPr>
            <a:endParaRPr lang="ru-RU" sz="240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 bwMode="auto"/>
        <p:txBody>
          <a:bodyPr/>
          <a:lstStyle/>
          <a:p>
            <a:pPr eaLnBrk="1" hangingPunct="1"/>
            <a:r>
              <a:rPr lang="ru-RU" cap="none" smtClean="0">
                <a:solidFill>
                  <a:srgbClr val="7B9899"/>
                </a:solidFill>
              </a:rPr>
              <a:t>Взаимодействие с руководителем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301625" y="1214438"/>
            <a:ext cx="8842375" cy="4884737"/>
          </a:xfrm>
        </p:spPr>
        <p:txBody>
          <a:bodyPr/>
          <a:lstStyle/>
          <a:p>
            <a:pPr eaLnBrk="1" hangingPunct="1">
              <a:buFont typeface="Wingdings 2" pitchFamily="18" charset="2"/>
              <a:buChar char=""/>
            </a:pPr>
            <a:endParaRPr lang="ru-RU" sz="2400" smtClean="0"/>
          </a:p>
          <a:p>
            <a:pPr eaLnBrk="1" hangingPunct="1">
              <a:buFont typeface="Wingdings 2" pitchFamily="18" charset="2"/>
              <a:buChar char=""/>
            </a:pPr>
            <a:endParaRPr lang="ru-RU" sz="2400" smtClean="0"/>
          </a:p>
          <a:p>
            <a:pPr eaLnBrk="1" hangingPunct="1">
              <a:buFont typeface="Wingdings 2" pitchFamily="18" charset="2"/>
              <a:buChar char=""/>
            </a:pPr>
            <a:r>
              <a:rPr lang="ru-RU" sz="2400" smtClean="0"/>
              <a:t>Порядок назначения руководителя</a:t>
            </a:r>
          </a:p>
          <a:p>
            <a:pPr eaLnBrk="1" hangingPunct="1">
              <a:buFont typeface="Wingdings 2" pitchFamily="18" charset="2"/>
              <a:buChar char=""/>
            </a:pPr>
            <a:r>
              <a:rPr lang="ru-RU" sz="2400" smtClean="0"/>
              <a:t>Порядок взаимодействия с учащимися и родителями</a:t>
            </a:r>
          </a:p>
          <a:p>
            <a:pPr eaLnBrk="1" hangingPunct="1">
              <a:buFont typeface="Wingdings 2" pitchFamily="18" charset="2"/>
              <a:buChar char=""/>
            </a:pPr>
            <a:r>
              <a:rPr lang="ru-RU" sz="2400" smtClean="0"/>
              <a:t>Документация руководителя (текущая и итоговая)</a:t>
            </a:r>
          </a:p>
          <a:p>
            <a:pPr eaLnBrk="1" hangingPunct="1">
              <a:buFont typeface="Wingdings 2" pitchFamily="18" charset="2"/>
              <a:buChar char=""/>
            </a:pPr>
            <a:r>
              <a:rPr lang="ru-RU" sz="2400" smtClean="0"/>
              <a:t>Права и ответственность (руководителя и учащегося)</a:t>
            </a:r>
          </a:p>
          <a:p>
            <a:pPr eaLnBrk="1" hangingPunct="1">
              <a:buFont typeface="Wingdings 2" pitchFamily="18" charset="2"/>
              <a:buChar char=""/>
            </a:pPr>
            <a:endParaRPr lang="ru-RU" sz="2400" smtClean="0"/>
          </a:p>
          <a:p>
            <a:pPr eaLnBrk="1" hangingPunct="1">
              <a:buFont typeface="Wingdings 2" pitchFamily="18" charset="2"/>
              <a:buNone/>
            </a:pPr>
            <a:endParaRPr lang="ru-RU" sz="2400" smtClean="0"/>
          </a:p>
          <a:p>
            <a:pPr eaLnBrk="1" hangingPunct="1">
              <a:buFont typeface="Wingdings 2" pitchFamily="18" charset="2"/>
              <a:buChar char=""/>
            </a:pPr>
            <a:endParaRPr lang="ru-RU" sz="2400" smtClean="0"/>
          </a:p>
          <a:p>
            <a:pPr eaLnBrk="1" hangingPunct="1">
              <a:buFont typeface="Wingdings 2" pitchFamily="18" charset="2"/>
              <a:buNone/>
            </a:pPr>
            <a:endParaRPr lang="ru-RU" sz="240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r>
              <a:rPr lang="ru-RU" cap="none" smtClean="0"/>
              <a:t>Полезные ссылки</a:t>
            </a:r>
          </a:p>
        </p:txBody>
      </p:sp>
      <p:sp>
        <p:nvSpPr>
          <p:cNvPr id="29699" name="Объект 2"/>
          <p:cNvSpPr>
            <a:spLocks noGrp="1"/>
          </p:cNvSpPr>
          <p:nvPr>
            <p:ph idx="1"/>
          </p:nvPr>
        </p:nvSpPr>
        <p:spPr>
          <a:xfrm>
            <a:off x="1258888" y="1854200"/>
            <a:ext cx="7561262" cy="3611563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ru-RU" b="1" smtClean="0"/>
              <a:t>Глобальная школьная лаборатория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Arial" pitchFamily="34" charset="0"/>
              <a:buNone/>
            </a:pPr>
            <a:r>
              <a:rPr lang="en-US" smtClean="0">
                <a:hlinkClick r:id="rId2"/>
              </a:rPr>
              <a:t>https://globallab.org/ru/#.WQANQhheOu4</a:t>
            </a:r>
            <a:endParaRPr lang="ru-RU" smtClean="0"/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ru-RU" b="1" smtClean="0"/>
              <a:t>Лицей НИУ ВШЭ 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Arial" pitchFamily="34" charset="0"/>
              <a:buNone/>
            </a:pPr>
            <a:r>
              <a:rPr lang="en-US" smtClean="0">
                <a:hlinkClick r:id="rId3"/>
              </a:rPr>
              <a:t>https://school.hse.ru/docum</a:t>
            </a:r>
            <a:endParaRPr lang="ru-RU" smtClean="0"/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ru-RU" b="1" smtClean="0"/>
              <a:t>Средняя Общеобразовательная Школа</a:t>
            </a:r>
            <a:r>
              <a:rPr lang="ru-RU" smtClean="0"/>
              <a:t> </a:t>
            </a:r>
            <a:r>
              <a:rPr lang="ru-RU" b="1" smtClean="0"/>
              <a:t>"Эврика-Развитие" г. Томска</a:t>
            </a:r>
            <a:endParaRPr lang="ru-RU" smtClean="0"/>
          </a:p>
          <a:p>
            <a:pPr>
              <a:lnSpc>
                <a:spcPct val="100000"/>
              </a:lnSpc>
              <a:spcBef>
                <a:spcPct val="0"/>
              </a:spcBef>
              <a:buFont typeface="Arial" pitchFamily="34" charset="0"/>
              <a:buNone/>
            </a:pPr>
            <a:r>
              <a:rPr lang="en-US" smtClean="0">
                <a:hlinkClick r:id="rId4"/>
              </a:rPr>
              <a:t>http://www.eurekatomsk.ru/obraz_programmi</a:t>
            </a:r>
            <a:endParaRPr lang="ru-RU" smtClean="0"/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ru-RU" b="1" smtClean="0"/>
              <a:t>Проект «Современная старшая школа» (Гуманитарный лицей Ижевска)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Arial" pitchFamily="34" charset="0"/>
              <a:buNone/>
            </a:pPr>
            <a:r>
              <a:rPr lang="en-US" smtClean="0">
                <a:hlinkClick r:id="rId5"/>
              </a:rPr>
              <a:t>http://www.gly.ru/gli/info/highschool.html</a:t>
            </a:r>
            <a:endParaRPr lang="ru-RU" smtClean="0"/>
          </a:p>
          <a:p>
            <a:endParaRPr lang="ru-RU" smtClean="0"/>
          </a:p>
          <a:p>
            <a:pPr>
              <a:buFont typeface="Arial" pitchFamily="34" charset="0"/>
              <a:buNone/>
            </a:pPr>
            <a:endParaRPr lang="ru-RU" smtClean="0"/>
          </a:p>
          <a:p>
            <a:pPr>
              <a:buFont typeface="Arial" pitchFamily="34" charset="0"/>
              <a:buNone/>
            </a:pPr>
            <a:endParaRPr lang="ru-RU" smtClean="0"/>
          </a:p>
          <a:p>
            <a:endParaRPr lang="ru-RU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1625" y="228600"/>
            <a:ext cx="8534400" cy="1057275"/>
          </a:xfrm>
        </p:spPr>
        <p:txBody>
          <a:bodyPr/>
          <a:lstStyle/>
          <a:p>
            <a:pPr eaLnBrk="1" hangingPunct="1"/>
            <a:r>
              <a:rPr lang="ru-RU" cap="none" smtClean="0">
                <a:solidFill>
                  <a:srgbClr val="7B9899"/>
                </a:solidFill>
              </a:rPr>
              <a:t>Контрольные точки</a:t>
            </a:r>
            <a:br>
              <a:rPr lang="ru-RU" cap="none" smtClean="0">
                <a:solidFill>
                  <a:srgbClr val="7B9899"/>
                </a:solidFill>
              </a:rPr>
            </a:br>
            <a:r>
              <a:rPr lang="ru-RU" cap="none" smtClean="0">
                <a:solidFill>
                  <a:srgbClr val="7B9899"/>
                </a:solidFill>
              </a:rPr>
              <a:t>(этапы и сроки выполнения)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301625" y="1214438"/>
            <a:ext cx="8842375" cy="4884737"/>
          </a:xfrm>
        </p:spPr>
        <p:txBody>
          <a:bodyPr/>
          <a:lstStyle/>
          <a:p>
            <a:pPr eaLnBrk="1" hangingPunct="1">
              <a:buFont typeface="Wingdings 2" pitchFamily="18" charset="2"/>
              <a:buChar char=""/>
            </a:pPr>
            <a:endParaRPr lang="ru-RU" sz="2400" smtClean="0"/>
          </a:p>
          <a:p>
            <a:pPr eaLnBrk="1" hangingPunct="1">
              <a:buFont typeface="Wingdings 2" pitchFamily="18" charset="2"/>
              <a:buChar char=""/>
            </a:pPr>
            <a:endParaRPr lang="ru-RU" sz="2400" smtClean="0"/>
          </a:p>
          <a:p>
            <a:pPr eaLnBrk="1" hangingPunct="1">
              <a:buFont typeface="Wingdings 2" pitchFamily="18" charset="2"/>
              <a:buNone/>
            </a:pPr>
            <a:endParaRPr lang="ru-RU" sz="2400" smtClean="0"/>
          </a:p>
          <a:p>
            <a:pPr eaLnBrk="1" hangingPunct="1">
              <a:buFont typeface="Wingdings 2" pitchFamily="18" charset="2"/>
              <a:buNone/>
            </a:pPr>
            <a:endParaRPr lang="ru-RU" sz="2400" smtClean="0"/>
          </a:p>
          <a:p>
            <a:pPr eaLnBrk="1" hangingPunct="1">
              <a:buFont typeface="Wingdings 2" pitchFamily="18" charset="2"/>
              <a:buChar char=""/>
            </a:pPr>
            <a:endParaRPr lang="ru-RU" sz="2400" smtClean="0"/>
          </a:p>
          <a:p>
            <a:pPr eaLnBrk="1" hangingPunct="1">
              <a:buFont typeface="Wingdings 2" pitchFamily="18" charset="2"/>
              <a:buNone/>
            </a:pPr>
            <a:endParaRPr lang="ru-RU" sz="2400" smtClean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14313" y="1428750"/>
          <a:ext cx="8715375" cy="5356225"/>
        </p:xfrm>
        <a:graphic>
          <a:graphicData uri="http://schemas.openxmlformats.org/drawingml/2006/table">
            <a:tbl>
              <a:tblPr/>
              <a:tblGrid>
                <a:gridCol w="642911"/>
                <a:gridCol w="2928958"/>
                <a:gridCol w="1357322"/>
                <a:gridCol w="1785950"/>
                <a:gridCol w="2000234"/>
              </a:tblGrid>
              <a:tr h="639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18" charset="0"/>
                        </a:rPr>
                        <a:t>№  п\п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18" charset="0"/>
                        </a:rPr>
                        <a:t>Название  (содержание)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18" charset="0"/>
                        </a:rPr>
                        <a:t>Срок 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18" charset="0"/>
                        </a:rPr>
                        <a:t>Где фиксируется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18" charset="0"/>
                        </a:rPr>
                        <a:t>Ответственный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628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1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Выбор и закрепление руководителя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До 1 октября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Приказ директора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Тьютор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</a:tr>
              <a:tr h="628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2.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Утверждение тем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До 15 октября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AE9"/>
                    </a:solidFill>
                  </a:tcPr>
                </a:tc>
              </a:tr>
              <a:tr h="628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</a:tr>
              <a:tr h="944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…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Промежуточная  аттестация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15 января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Протокол, педсовета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запись в журнале консультаций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Руководитель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AE9"/>
                    </a:solidFill>
                  </a:tcPr>
                </a:tc>
              </a:tr>
              <a:tr h="628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</a:tr>
              <a:tr h="628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Предзащита, допуск к итоговой аттестации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До 1 апреля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AE9"/>
                    </a:solidFill>
                  </a:tcPr>
                </a:tc>
              </a:tr>
              <a:tr h="628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…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Публичная защита проектов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10-15 апреля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Решение конференции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Председатель АК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1625" y="228600"/>
            <a:ext cx="8534400" cy="557213"/>
          </a:xfrm>
        </p:spPr>
        <p:txBody>
          <a:bodyPr/>
          <a:lstStyle/>
          <a:p>
            <a:pPr eaLnBrk="1" hangingPunct="1"/>
            <a:r>
              <a:rPr lang="ru-RU" sz="2800" cap="none" smtClean="0">
                <a:solidFill>
                  <a:srgbClr val="7B9899"/>
                </a:solidFill>
              </a:rPr>
              <a:t>Контрольные точки</a:t>
            </a:r>
            <a:r>
              <a:rPr lang="ru-RU" sz="1800" cap="none" smtClean="0">
                <a:solidFill>
                  <a:srgbClr val="7B9899"/>
                </a:solidFill>
              </a:rPr>
              <a:t> </a:t>
            </a:r>
            <a:r>
              <a:rPr lang="ru-RU" sz="2800" cap="none" smtClean="0">
                <a:solidFill>
                  <a:srgbClr val="7B9899"/>
                </a:solidFill>
              </a:rPr>
              <a:t>(дневник проекта)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301625" y="1214438"/>
            <a:ext cx="8842375" cy="4884737"/>
          </a:xfrm>
        </p:spPr>
        <p:txBody>
          <a:bodyPr/>
          <a:lstStyle/>
          <a:p>
            <a:pPr eaLnBrk="1" hangingPunct="1">
              <a:buFont typeface="Wingdings 2" pitchFamily="18" charset="2"/>
              <a:buChar char=""/>
            </a:pPr>
            <a:endParaRPr lang="ru-RU" sz="2400" smtClean="0"/>
          </a:p>
          <a:p>
            <a:pPr eaLnBrk="1" hangingPunct="1">
              <a:buFont typeface="Wingdings 2" pitchFamily="18" charset="2"/>
              <a:buChar char=""/>
            </a:pPr>
            <a:endParaRPr lang="ru-RU" sz="2400" smtClean="0"/>
          </a:p>
          <a:p>
            <a:pPr eaLnBrk="1" hangingPunct="1">
              <a:buFont typeface="Wingdings 2" pitchFamily="18" charset="2"/>
              <a:buNone/>
            </a:pPr>
            <a:endParaRPr lang="ru-RU" sz="2400" smtClean="0"/>
          </a:p>
          <a:p>
            <a:pPr eaLnBrk="1" hangingPunct="1">
              <a:buFont typeface="Wingdings 2" pitchFamily="18" charset="2"/>
              <a:buNone/>
            </a:pPr>
            <a:endParaRPr lang="ru-RU" sz="2400" smtClean="0"/>
          </a:p>
          <a:p>
            <a:pPr eaLnBrk="1" hangingPunct="1">
              <a:buFont typeface="Wingdings 2" pitchFamily="18" charset="2"/>
              <a:buChar char=""/>
            </a:pPr>
            <a:endParaRPr lang="ru-RU" sz="2400" smtClean="0"/>
          </a:p>
          <a:p>
            <a:pPr eaLnBrk="1" hangingPunct="1">
              <a:buFont typeface="Wingdings 2" pitchFamily="18" charset="2"/>
              <a:buNone/>
            </a:pPr>
            <a:endParaRPr lang="ru-RU" sz="2400" smtClean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42875" y="857250"/>
          <a:ext cx="8858250" cy="6161088"/>
        </p:xfrm>
        <a:graphic>
          <a:graphicData uri="http://schemas.openxmlformats.org/drawingml/2006/table">
            <a:tbl>
              <a:tblPr/>
              <a:tblGrid>
                <a:gridCol w="1219200"/>
                <a:gridCol w="2873375"/>
                <a:gridCol w="2408238"/>
                <a:gridCol w="2357437"/>
              </a:tblGrid>
              <a:tr h="639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18" charset="0"/>
                        </a:rPr>
                        <a:t>№  п\п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18" charset="0"/>
                        </a:rPr>
                        <a:t>Название  (содержание)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18" charset="0"/>
                        </a:rPr>
                        <a:t>Срок 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18" charset="0"/>
                        </a:rPr>
                        <a:t>Где фиксируется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1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Выбор руководителя, согласование темы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До 1 октября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Дневник проекта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2.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Постановка проблемы, цель и задачи, тип, продукт проекта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До 1 ноября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Дневник проекта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AE9"/>
                    </a:solidFill>
                  </a:tcPr>
                </a:tc>
              </a:tr>
              <a:tr h="1158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3.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Сбор и систематизация материалов, работа в библиотеке, архиве, встречи со специалистами, консультации с руководителем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Ноябрь-декабрь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Дневник проекта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(портфолио проекта)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4.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Промежуточная аттестация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(предъявление материалов)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15 января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AE9"/>
                    </a:solidFill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5.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Изготовление  продукта, оформление итоговой работы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Февраль-март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Дневник проекта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(портфолио проекта)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</a:tr>
              <a:tr h="731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6.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Предзащита, допуск к итоговой аттестации, получение рецензий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До 1 апреля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AE9"/>
                    </a:solidFill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7.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Доработка проекта, подготовка к защите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До 10 апреля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</a:tr>
              <a:tr h="307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8.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Публичная защита проектов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10-15 апреля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AE9"/>
                    </a:solidFill>
                  </a:tcPr>
                </a:tc>
              </a:tr>
              <a:tr h="731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9.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Оценка, самооценка , выступление на конференциях, сдача материалов в архив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 bwMode="auto"/>
        <p:txBody>
          <a:bodyPr/>
          <a:lstStyle/>
          <a:p>
            <a:pPr eaLnBrk="1" hangingPunct="1"/>
            <a:r>
              <a:rPr lang="ru-RU" cap="none" smtClean="0">
                <a:solidFill>
                  <a:srgbClr val="7B9899"/>
                </a:solidFill>
              </a:rPr>
              <a:t>Требования к оформлению работы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301625" y="1214438"/>
            <a:ext cx="8842375" cy="4884737"/>
          </a:xfrm>
        </p:spPr>
        <p:txBody>
          <a:bodyPr/>
          <a:lstStyle/>
          <a:p>
            <a:pPr eaLnBrk="1" hangingPunct="1">
              <a:lnSpc>
                <a:spcPct val="110000"/>
              </a:lnSpc>
              <a:buFont typeface="Wingdings 2" pitchFamily="18" charset="2"/>
              <a:buChar char=""/>
            </a:pPr>
            <a:endParaRPr lang="ru-RU" sz="2200" smtClean="0"/>
          </a:p>
          <a:p>
            <a:pPr eaLnBrk="1" hangingPunct="1">
              <a:lnSpc>
                <a:spcPct val="110000"/>
              </a:lnSpc>
              <a:buFont typeface="Wingdings 2" pitchFamily="18" charset="2"/>
              <a:buChar char=""/>
            </a:pPr>
            <a:r>
              <a:rPr lang="ru-RU" sz="2600" smtClean="0"/>
              <a:t>Технические</a:t>
            </a:r>
          </a:p>
          <a:p>
            <a:pPr eaLnBrk="1" hangingPunct="1">
              <a:lnSpc>
                <a:spcPct val="110000"/>
              </a:lnSpc>
              <a:buFont typeface="Wingdings" pitchFamily="2" charset="2"/>
              <a:buChar char="v"/>
            </a:pPr>
            <a:r>
              <a:rPr lang="ru-RU" sz="1900" smtClean="0"/>
              <a:t>Шрифт, кегль, интервал, количество страниц, нумерация</a:t>
            </a:r>
          </a:p>
          <a:p>
            <a:pPr eaLnBrk="1" hangingPunct="1">
              <a:lnSpc>
                <a:spcPct val="110000"/>
              </a:lnSpc>
              <a:buFont typeface="Wingdings" pitchFamily="2" charset="2"/>
              <a:buChar char="v"/>
            </a:pPr>
            <a:r>
              <a:rPr lang="ru-RU" sz="1900" smtClean="0"/>
              <a:t>Оформление сносок, таблиц, рисунков, формул</a:t>
            </a:r>
          </a:p>
          <a:p>
            <a:pPr eaLnBrk="1" hangingPunct="1">
              <a:lnSpc>
                <a:spcPct val="110000"/>
              </a:lnSpc>
              <a:buFont typeface="Wingdings" pitchFamily="2" charset="2"/>
              <a:buChar char="v"/>
            </a:pPr>
            <a:r>
              <a:rPr lang="ru-RU" sz="1900" smtClean="0"/>
              <a:t>Оформление списка литературы, электронных ресурсов</a:t>
            </a:r>
          </a:p>
          <a:p>
            <a:pPr eaLnBrk="1" hangingPunct="1">
              <a:lnSpc>
                <a:spcPct val="110000"/>
              </a:lnSpc>
              <a:buFont typeface="Wingdings 2" pitchFamily="18" charset="2"/>
              <a:buChar char=""/>
            </a:pPr>
            <a:endParaRPr lang="ru-RU" sz="2200" smtClean="0"/>
          </a:p>
          <a:p>
            <a:pPr eaLnBrk="1" hangingPunct="1">
              <a:lnSpc>
                <a:spcPct val="110000"/>
              </a:lnSpc>
              <a:buFont typeface="Wingdings 2" pitchFamily="18" charset="2"/>
              <a:buChar char=""/>
            </a:pPr>
            <a:r>
              <a:rPr lang="ru-RU" sz="2200" smtClean="0"/>
              <a:t>Содержательные</a:t>
            </a:r>
          </a:p>
          <a:p>
            <a:pPr eaLnBrk="1" hangingPunct="1">
              <a:lnSpc>
                <a:spcPct val="110000"/>
              </a:lnSpc>
              <a:buFont typeface="Wingdings" pitchFamily="2" charset="2"/>
              <a:buChar char="v"/>
            </a:pPr>
            <a:r>
              <a:rPr lang="ru-RU" sz="1900" smtClean="0"/>
              <a:t>Общие (введение, главы, заключение, приложения/паспорт проекта)</a:t>
            </a:r>
          </a:p>
          <a:p>
            <a:pPr eaLnBrk="1" hangingPunct="1">
              <a:lnSpc>
                <a:spcPct val="110000"/>
              </a:lnSpc>
              <a:buFont typeface="Wingdings" pitchFamily="2" charset="2"/>
              <a:buChar char="v"/>
            </a:pPr>
            <a:r>
              <a:rPr lang="ru-RU" sz="1900" smtClean="0"/>
              <a:t>Структура в зависимости от типа проекта </a:t>
            </a:r>
          </a:p>
          <a:p>
            <a:pPr eaLnBrk="1" hangingPunct="1">
              <a:lnSpc>
                <a:spcPct val="110000"/>
              </a:lnSpc>
              <a:buFont typeface="Wingdings" pitchFamily="2" charset="2"/>
              <a:buChar char="v"/>
            </a:pPr>
            <a:r>
              <a:rPr lang="ru-RU" sz="1900" smtClean="0"/>
              <a:t>Требования, которым работа должна удовлетворять</a:t>
            </a:r>
          </a:p>
          <a:p>
            <a:pPr eaLnBrk="1" hangingPunct="1">
              <a:lnSpc>
                <a:spcPct val="110000"/>
              </a:lnSpc>
              <a:buFont typeface="Wingdings" pitchFamily="2" charset="2"/>
              <a:buChar char="v"/>
            </a:pPr>
            <a:endParaRPr lang="ru-RU" sz="1900" smtClean="0"/>
          </a:p>
          <a:p>
            <a:pPr eaLnBrk="1" hangingPunct="1">
              <a:lnSpc>
                <a:spcPct val="110000"/>
              </a:lnSpc>
              <a:buFont typeface="Wingdings 2" pitchFamily="18" charset="2"/>
              <a:buChar char=""/>
            </a:pPr>
            <a:endParaRPr lang="ru-RU" sz="2200" smtClean="0"/>
          </a:p>
          <a:p>
            <a:pPr eaLnBrk="1" hangingPunct="1">
              <a:lnSpc>
                <a:spcPct val="110000"/>
              </a:lnSpc>
              <a:buFont typeface="Wingdings 2" pitchFamily="18" charset="2"/>
              <a:buChar char=""/>
            </a:pPr>
            <a:endParaRPr lang="ru-RU" sz="2200" smtClean="0"/>
          </a:p>
          <a:p>
            <a:pPr eaLnBrk="1" hangingPunct="1">
              <a:lnSpc>
                <a:spcPct val="110000"/>
              </a:lnSpc>
              <a:buFont typeface="Wingdings 2" pitchFamily="18" charset="2"/>
              <a:buNone/>
            </a:pPr>
            <a:endParaRPr lang="ru-RU" sz="2200" smtClean="0"/>
          </a:p>
          <a:p>
            <a:pPr eaLnBrk="1" hangingPunct="1">
              <a:lnSpc>
                <a:spcPct val="110000"/>
              </a:lnSpc>
              <a:buFont typeface="Wingdings 2" pitchFamily="18" charset="2"/>
              <a:buChar char=""/>
            </a:pPr>
            <a:endParaRPr lang="ru-RU" sz="2200" smtClean="0"/>
          </a:p>
          <a:p>
            <a:pPr eaLnBrk="1" hangingPunct="1">
              <a:lnSpc>
                <a:spcPct val="110000"/>
              </a:lnSpc>
              <a:buFont typeface="Wingdings 2" pitchFamily="18" charset="2"/>
              <a:buNone/>
            </a:pPr>
            <a:endParaRPr lang="ru-RU" sz="220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 eaLnBrk="1" hangingPunct="1"/>
            <a:endParaRPr lang="ru-RU" cap="none" smtClean="0"/>
          </a:p>
        </p:txBody>
      </p:sp>
      <p:sp>
        <p:nvSpPr>
          <p:cNvPr id="1536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smtClean="0">
                <a:solidFill>
                  <a:srgbClr val="2C3753"/>
                </a:solidFill>
                <a:latin typeface="Helvetica"/>
                <a:ea typeface="Helvetica"/>
                <a:cs typeface="Helvetica"/>
              </a:rPr>
              <a:t>Индивидуальный проект представляет собой особую </a:t>
            </a:r>
            <a:r>
              <a:rPr lang="ru-RU" b="1" i="1" smtClean="0">
                <a:solidFill>
                  <a:srgbClr val="2C3753"/>
                </a:solidFill>
                <a:latin typeface="Helvetica"/>
                <a:ea typeface="Helvetica"/>
                <a:cs typeface="Helvetica"/>
              </a:rPr>
              <a:t>форму организации деятельности обучающихся </a:t>
            </a:r>
            <a:r>
              <a:rPr lang="ru-RU" smtClean="0">
                <a:solidFill>
                  <a:srgbClr val="2C3753"/>
                </a:solidFill>
                <a:latin typeface="Helvetica"/>
                <a:ea typeface="Helvetica"/>
                <a:cs typeface="Helvetica"/>
              </a:rPr>
              <a:t>(учебное исследование или учебный проект).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 bwMode="auto"/>
        <p:txBody>
          <a:bodyPr/>
          <a:lstStyle/>
          <a:p>
            <a:pPr eaLnBrk="1" hangingPunct="1"/>
            <a:r>
              <a:rPr lang="ru-RU" cap="none" smtClean="0">
                <a:solidFill>
                  <a:srgbClr val="7B9899"/>
                </a:solidFill>
              </a:rPr>
              <a:t>Итоговая аттестация (защита)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301625" y="1214438"/>
            <a:ext cx="8842375" cy="4884737"/>
          </a:xfrm>
        </p:spPr>
        <p:txBody>
          <a:bodyPr/>
          <a:lstStyle/>
          <a:p>
            <a:pPr eaLnBrk="1" hangingPunct="1">
              <a:buFont typeface="Wingdings 2" pitchFamily="18" charset="2"/>
              <a:buChar char=""/>
            </a:pPr>
            <a:endParaRPr lang="ru-RU" sz="2400" smtClean="0"/>
          </a:p>
          <a:p>
            <a:pPr eaLnBrk="1" hangingPunct="1">
              <a:buFont typeface="Wingdings 2" pitchFamily="18" charset="2"/>
              <a:buChar char=""/>
            </a:pPr>
            <a:endParaRPr lang="ru-RU" sz="2400" smtClean="0"/>
          </a:p>
          <a:p>
            <a:pPr eaLnBrk="1" hangingPunct="1">
              <a:buFont typeface="Wingdings 2" pitchFamily="18" charset="2"/>
              <a:buChar char=""/>
            </a:pPr>
            <a:r>
              <a:rPr lang="ru-RU" sz="2400" smtClean="0"/>
              <a:t>Аттестационная комиссия</a:t>
            </a:r>
          </a:p>
          <a:p>
            <a:pPr eaLnBrk="1" hangingPunct="1">
              <a:buFont typeface="Wingdings 2" pitchFamily="18" charset="2"/>
              <a:buChar char=""/>
            </a:pPr>
            <a:r>
              <a:rPr lang="ru-RU" sz="2400" smtClean="0"/>
              <a:t>Процедура защиты</a:t>
            </a:r>
          </a:p>
          <a:p>
            <a:pPr eaLnBrk="1" hangingPunct="1">
              <a:buFont typeface="Wingdings 2" pitchFamily="18" charset="2"/>
              <a:buChar char=""/>
            </a:pPr>
            <a:r>
              <a:rPr lang="ru-RU" sz="2400" smtClean="0"/>
              <a:t>Оценка (шкала, кто  участвует, документы)</a:t>
            </a:r>
          </a:p>
          <a:p>
            <a:pPr eaLnBrk="1" hangingPunct="1">
              <a:buFont typeface="Wingdings 2" pitchFamily="18" charset="2"/>
              <a:buChar char=""/>
            </a:pPr>
            <a:endParaRPr lang="ru-RU" sz="2400" smtClean="0"/>
          </a:p>
          <a:p>
            <a:pPr eaLnBrk="1" hangingPunct="1">
              <a:buFont typeface="Wingdings 2" pitchFamily="18" charset="2"/>
              <a:buNone/>
            </a:pPr>
            <a:endParaRPr lang="ru-RU" sz="2400" smtClean="0"/>
          </a:p>
          <a:p>
            <a:pPr eaLnBrk="1" hangingPunct="1">
              <a:buFont typeface="Wingdings 2" pitchFamily="18" charset="2"/>
              <a:buChar char=""/>
            </a:pPr>
            <a:endParaRPr lang="ru-RU" sz="2400" smtClean="0"/>
          </a:p>
          <a:p>
            <a:pPr eaLnBrk="1" hangingPunct="1">
              <a:buFont typeface="Wingdings 2" pitchFamily="18" charset="2"/>
              <a:buNone/>
            </a:pPr>
            <a:endParaRPr lang="ru-RU" sz="240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 bwMode="auto"/>
        <p:txBody>
          <a:bodyPr/>
          <a:lstStyle/>
          <a:p>
            <a:pPr eaLnBrk="1" hangingPunct="1"/>
            <a:r>
              <a:rPr lang="ru-RU" cap="none" smtClean="0">
                <a:solidFill>
                  <a:srgbClr val="7B9899"/>
                </a:solidFill>
              </a:rPr>
              <a:t>Оценка индивидуального проекта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301625" y="1214438"/>
            <a:ext cx="8842375" cy="4884737"/>
          </a:xfrm>
        </p:spPr>
        <p:txBody>
          <a:bodyPr/>
          <a:lstStyle/>
          <a:p>
            <a:pPr eaLnBrk="1" hangingPunct="1">
              <a:buFont typeface="Wingdings 2" pitchFamily="18" charset="2"/>
              <a:buChar char=""/>
            </a:pPr>
            <a:endParaRPr lang="ru-RU" sz="2400" smtClean="0"/>
          </a:p>
          <a:p>
            <a:pPr eaLnBrk="1" hangingPunct="1">
              <a:buFont typeface="Wingdings 2" pitchFamily="18" charset="2"/>
              <a:buChar char=""/>
            </a:pPr>
            <a:endParaRPr lang="ru-RU" sz="2400" smtClean="0"/>
          </a:p>
          <a:p>
            <a:pPr eaLnBrk="1" hangingPunct="1">
              <a:buFont typeface="Wingdings 2" pitchFamily="18" charset="2"/>
              <a:buChar char=""/>
            </a:pPr>
            <a:r>
              <a:rPr lang="ru-RU" sz="2400" smtClean="0"/>
              <a:t>Составляющие: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2400" smtClean="0"/>
              <a:t>Оценка навыков проектной деятельности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2400" smtClean="0"/>
              <a:t>Оценка продукта проектной деятельности</a:t>
            </a:r>
          </a:p>
          <a:p>
            <a:pPr eaLnBrk="1" hangingPunct="1">
              <a:buFont typeface="Wingdings 2" pitchFamily="18" charset="2"/>
              <a:buChar char=""/>
            </a:pPr>
            <a:r>
              <a:rPr lang="ru-RU" sz="2400" smtClean="0"/>
              <a:t>Критерии оценки</a:t>
            </a:r>
          </a:p>
          <a:p>
            <a:pPr eaLnBrk="1" hangingPunct="1">
              <a:buFont typeface="Wingdings 2" pitchFamily="18" charset="2"/>
              <a:buChar char=""/>
            </a:pPr>
            <a:endParaRPr lang="ru-RU" sz="2400" smtClean="0"/>
          </a:p>
          <a:p>
            <a:pPr eaLnBrk="1" hangingPunct="1">
              <a:buFont typeface="Wingdings 2" pitchFamily="18" charset="2"/>
              <a:buNone/>
            </a:pPr>
            <a:endParaRPr lang="ru-RU" sz="2400" smtClean="0"/>
          </a:p>
          <a:p>
            <a:pPr eaLnBrk="1" hangingPunct="1">
              <a:buFont typeface="Wingdings 2" pitchFamily="18" charset="2"/>
              <a:buChar char=""/>
            </a:pPr>
            <a:endParaRPr lang="ru-RU" sz="2400" smtClean="0"/>
          </a:p>
          <a:p>
            <a:pPr eaLnBrk="1" hangingPunct="1">
              <a:buFont typeface="Wingdings 2" pitchFamily="18" charset="2"/>
              <a:buNone/>
            </a:pPr>
            <a:endParaRPr lang="ru-RU" sz="2400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642938" y="357188"/>
          <a:ext cx="8143875" cy="5522912"/>
        </p:xfrm>
        <a:graphic>
          <a:graphicData uri="http://schemas.openxmlformats.org/drawingml/2006/table">
            <a:tbl>
              <a:tblPr/>
              <a:tblGrid>
                <a:gridCol w="1238250"/>
                <a:gridCol w="4548187"/>
                <a:gridCol w="2357438"/>
              </a:tblGrid>
              <a:tr h="1366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99060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Narrow" pitchFamily="34" charset="0"/>
                          <a:cs typeface="Times New Roman" pitchFamily="18" charset="0"/>
                        </a:rPr>
                        <a:t>Критерии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Arial Narrow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8900" marR="0" lvl="0" indent="-8890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Narrow" pitchFamily="34" charset="0"/>
                          <a:cs typeface="Times New Roman" pitchFamily="18" charset="0"/>
                        </a:rPr>
                        <a:t>Максимальный уровень (в баллах):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Arial Narrow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4213">
                <a:tc>
                  <a:txBody>
                    <a:bodyPr/>
                    <a:lstStyle/>
                    <a:p>
                      <a:pPr marL="7620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Narrow" pitchFamily="34" charset="0"/>
                          <a:cs typeface="Times New Roman" pitchFamily="18" charset="0"/>
                        </a:rPr>
                        <a:t>Критерий A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Arial Narrow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080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Narrow" pitchFamily="34" charset="0"/>
                          <a:cs typeface="Times New Roman" pitchFamily="18" charset="0"/>
                        </a:rPr>
                        <a:t>Планирование работы и разработка проекта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Arial Narrow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Narrow" pitchFamily="34" charset="0"/>
                          <a:cs typeface="Times New Roman" pitchFamily="18" charset="0"/>
                        </a:rPr>
                        <a:t>4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Arial Narrow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4213">
                <a:tc>
                  <a:txBody>
                    <a:bodyPr/>
                    <a:lstStyle/>
                    <a:p>
                      <a:pPr marL="7620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Narrow" pitchFamily="34" charset="0"/>
                          <a:cs typeface="Times New Roman" pitchFamily="18" charset="0"/>
                        </a:rPr>
                        <a:t>Критерий B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Arial Narrow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080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Narrow" pitchFamily="34" charset="0"/>
                          <a:cs typeface="Times New Roman" pitchFamily="18" charset="0"/>
                        </a:rPr>
                        <a:t>Сбор информации /использование ресурсов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Arial Narrow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Narrow" pitchFamily="34" charset="0"/>
                          <a:cs typeface="Times New Roman" pitchFamily="18" charset="0"/>
                        </a:rPr>
                        <a:t>4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Arial Narrow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4213">
                <a:tc>
                  <a:txBody>
                    <a:bodyPr/>
                    <a:lstStyle/>
                    <a:p>
                      <a:pPr marL="7620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Narrow" pitchFamily="34" charset="0"/>
                          <a:cs typeface="Times New Roman" pitchFamily="18" charset="0"/>
                        </a:rPr>
                        <a:t>Критерий C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Arial Narrow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080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Narrow" pitchFamily="34" charset="0"/>
                          <a:cs typeface="Times New Roman" pitchFamily="18" charset="0"/>
                        </a:rPr>
                        <a:t>Выбор и применение технологий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Arial Narrow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Narrow" pitchFamily="34" charset="0"/>
                          <a:cs typeface="Times New Roman" pitchFamily="18" charset="0"/>
                        </a:rPr>
                        <a:t>4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Arial Narrow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4213">
                <a:tc>
                  <a:txBody>
                    <a:bodyPr/>
                    <a:lstStyle/>
                    <a:p>
                      <a:pPr marL="7620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Narrow" pitchFamily="34" charset="0"/>
                          <a:cs typeface="Times New Roman" pitchFamily="18" charset="0"/>
                        </a:rPr>
                        <a:t>Критерий D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Arial Narrow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080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Narrow" pitchFamily="34" charset="0"/>
                          <a:cs typeface="Times New Roman" pitchFamily="18" charset="0"/>
                        </a:rPr>
                        <a:t>Анализ информации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Arial Narrow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Narrow" pitchFamily="34" charset="0"/>
                          <a:cs typeface="Times New Roman" pitchFamily="18" charset="0"/>
                        </a:rPr>
                        <a:t>4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Arial Narrow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5775">
                <a:tc>
                  <a:txBody>
                    <a:bodyPr/>
                    <a:lstStyle/>
                    <a:p>
                      <a:pPr marL="7620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Narrow" pitchFamily="34" charset="0"/>
                          <a:cs typeface="Times New Roman" pitchFamily="18" charset="0"/>
                        </a:rPr>
                        <a:t>Критерий E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Arial Narrow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080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Narrow" pitchFamily="34" charset="0"/>
                          <a:cs typeface="Times New Roman" pitchFamily="18" charset="0"/>
                        </a:rPr>
                        <a:t>Оформление письменной работы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Arial Narrow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Narrow" pitchFamily="34" charset="0"/>
                          <a:cs typeface="Times New Roman" pitchFamily="18" charset="0"/>
                        </a:rPr>
                        <a:t>4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Arial Narrow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8638">
                <a:tc>
                  <a:txBody>
                    <a:bodyPr/>
                    <a:lstStyle/>
                    <a:p>
                      <a:pPr marL="7620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Narrow" pitchFamily="34" charset="0"/>
                          <a:cs typeface="Times New Roman" pitchFamily="18" charset="0"/>
                        </a:rPr>
                        <a:t>Критерий F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Arial Narrow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080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Narrow" pitchFamily="34" charset="0"/>
                          <a:cs typeface="Times New Roman" pitchFamily="18" charset="0"/>
                        </a:rPr>
                        <a:t>Анализ процесса и результата работы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Arial Narrow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Narrow" pitchFamily="34" charset="0"/>
                          <a:cs typeface="Times New Roman" pitchFamily="18" charset="0"/>
                        </a:rPr>
                        <a:t>4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Arial Narrow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7620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Narrow" pitchFamily="34" charset="0"/>
                          <a:cs typeface="Times New Roman" pitchFamily="18" charset="0"/>
                        </a:rPr>
                        <a:t>Критерий G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Arial Narrow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080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Narrow" pitchFamily="34" charset="0"/>
                          <a:cs typeface="Times New Roman" pitchFamily="18" charset="0"/>
                        </a:rPr>
                        <a:t>Вовлечение в процесс работы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Arial Narrow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Narrow" pitchFamily="34" charset="0"/>
                          <a:cs typeface="Times New Roman" pitchFamily="18" charset="0"/>
                        </a:rPr>
                        <a:t>4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Arial Narrow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 bwMode="auto"/>
        <p:txBody>
          <a:bodyPr/>
          <a:lstStyle/>
          <a:p>
            <a:pPr eaLnBrk="1" hangingPunct="1"/>
            <a:r>
              <a:rPr lang="ru-RU" sz="3800" cap="none" smtClean="0"/>
              <a:t>МЕТОДЫ И ИНСТРУМЕНТЫ ОЦЕНКИ</a:t>
            </a:r>
          </a:p>
        </p:txBody>
      </p:sp>
      <p:graphicFrame>
        <p:nvGraphicFramePr>
          <p:cNvPr id="98320" name="Group 16"/>
          <p:cNvGraphicFramePr>
            <a:graphicFrameLocks noGrp="1"/>
          </p:cNvGraphicFramePr>
          <p:nvPr>
            <p:ph sz="half" idx="2"/>
          </p:nvPr>
        </p:nvGraphicFramePr>
        <p:xfrm>
          <a:off x="827088" y="1268413"/>
          <a:ext cx="7921625" cy="4608512"/>
        </p:xfrm>
        <a:graphic>
          <a:graphicData uri="http://schemas.openxmlformats.org/drawingml/2006/table">
            <a:tbl>
              <a:tblPr/>
              <a:tblGrid>
                <a:gridCol w="7921625"/>
              </a:tblGrid>
              <a:tr h="1149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Ведение учебных дневников, дневников ежедневных достижений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1713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Ведение контрольного листа прогресса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16025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Отчеты о достижениях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41425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Проведение встреч и конференций в рамках проекта 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3FA30A3-9426-4B5C-9338-261806402D1A}" type="slidenum">
              <a:rPr lang="ru-RU"/>
              <a:pPr/>
              <a:t>24</a:t>
            </a:fld>
            <a:endParaRPr lang="ru-RU"/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 bwMode="auto"/>
        <p:txBody>
          <a:bodyPr/>
          <a:lstStyle/>
          <a:p>
            <a:pPr eaLnBrk="1" hangingPunct="1"/>
            <a:r>
              <a:rPr lang="ru-RU" sz="3800" cap="none" smtClean="0"/>
              <a:t>МЕТОДЫ И ИНСТРУМЕНТЫ ОЦЕНКИ</a:t>
            </a:r>
          </a:p>
        </p:txBody>
      </p:sp>
      <p:graphicFrame>
        <p:nvGraphicFramePr>
          <p:cNvPr id="99344" name="Group 16"/>
          <p:cNvGraphicFramePr>
            <a:graphicFrameLocks noGrp="1"/>
          </p:cNvGraphicFramePr>
          <p:nvPr>
            <p:ph idx="1"/>
          </p:nvPr>
        </p:nvGraphicFramePr>
        <p:xfrm>
          <a:off x="914400" y="1557338"/>
          <a:ext cx="7772400" cy="4105275"/>
        </p:xfrm>
        <a:graphic>
          <a:graphicData uri="http://schemas.openxmlformats.org/drawingml/2006/table">
            <a:tbl>
              <a:tblPr/>
              <a:tblGrid>
                <a:gridCol w="7772400"/>
              </a:tblGrid>
              <a:tr h="1001713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Ведение письменных журналов или дневников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93788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Ведение видео и фото журналов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47750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Интервью и наблюдения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2025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Письменные и устные тесты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209CAAB-00AF-4E85-A379-A1E04F41FD0B}" type="slidenum">
              <a:rPr lang="ru-RU"/>
              <a:pPr/>
              <a:t>25</a:t>
            </a:fld>
            <a:endParaRPr lang="ru-RU"/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 bwMode="auto"/>
        <p:txBody>
          <a:bodyPr/>
          <a:lstStyle/>
          <a:p>
            <a:pPr eaLnBrk="1" hangingPunct="1"/>
            <a:r>
              <a:rPr lang="ru-RU" sz="3800" cap="none" smtClean="0"/>
              <a:t>МЕТОДЫ И ИНСТРУМЕНТЫ ОЦЕНКИ</a:t>
            </a:r>
          </a:p>
        </p:txBody>
      </p:sp>
      <p:graphicFrame>
        <p:nvGraphicFramePr>
          <p:cNvPr id="100387" name="Group 35"/>
          <p:cNvGraphicFramePr>
            <a:graphicFrameLocks noGrp="1"/>
          </p:cNvGraphicFramePr>
          <p:nvPr>
            <p:ph idx="1"/>
          </p:nvPr>
        </p:nvGraphicFramePr>
        <p:xfrm>
          <a:off x="696913" y="1268413"/>
          <a:ext cx="8207375" cy="4349750"/>
        </p:xfrm>
        <a:graphic>
          <a:graphicData uri="http://schemas.openxmlformats.org/drawingml/2006/table">
            <a:tbl>
              <a:tblPr/>
              <a:tblGrid>
                <a:gridCol w="1365250"/>
                <a:gridCol w="6842125"/>
              </a:tblGrid>
              <a:tr h="360363">
                <a:tc rowSpan="7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Продукты исследо-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вания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Доклады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55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Разработка дизайна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32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Конструкции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70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Эссе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01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Художественные произведения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005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Печатные издания: книги, памфлеты, брошюры 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81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Мультимедиа: информационные киоски, видео, фото журналы, слайдшоу, цифровые книги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1613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Представ-ления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Презентации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Демонстрации умений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Артистические/творческие представления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32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Постановки 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14313" y="214313"/>
          <a:ext cx="8715375" cy="6643687"/>
        </p:xfrm>
        <a:graphic>
          <a:graphicData uri="http://schemas.openxmlformats.org/drawingml/2006/table">
            <a:tbl>
              <a:tblPr/>
              <a:tblGrid>
                <a:gridCol w="7839075"/>
                <a:gridCol w="876300"/>
              </a:tblGrid>
              <a:tr h="190500">
                <a:tc gridSpan="2">
                  <a:txBody>
                    <a:bodyPr/>
                    <a:lstStyle/>
                    <a:p>
                      <a:pPr marL="6350" marR="0" lvl="0" indent="-635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Выполнение ПРОЕКТА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5418" marR="0" marT="15704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90513">
                <a:tc>
                  <a:txBody>
                    <a:bodyPr/>
                    <a:lstStyle/>
                    <a:p>
                      <a:pPr marL="6350" marR="0" lvl="0" indent="-635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Титульный лист </a:t>
                      </a:r>
                    </a:p>
                  </a:txBody>
                  <a:tcPr marL="35418" marR="0" marT="15704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48114" marR="48114" marT="24057" marB="2405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0513">
                <a:tc>
                  <a:txBody>
                    <a:bodyPr/>
                    <a:lstStyle/>
                    <a:p>
                      <a:pPr marL="6350" marR="0" lvl="0" indent="-635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Постановка проблемы, актуальность и востребованность </a:t>
                      </a:r>
                    </a:p>
                  </a:txBody>
                  <a:tcPr marL="35418" marR="0" marT="15704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48114" marR="48114" marT="24057" marB="2405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0513">
                <a:tc>
                  <a:txBody>
                    <a:bodyPr/>
                    <a:lstStyle/>
                    <a:p>
                      <a:pPr marL="6350" marR="0" lvl="0" indent="-635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Определение критериев результативности </a:t>
                      </a:r>
                    </a:p>
                  </a:txBody>
                  <a:tcPr marL="35418" marR="0" marT="15704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48114" marR="48114" marT="24057" marB="2405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0513">
                <a:tc>
                  <a:txBody>
                    <a:bodyPr/>
                    <a:lstStyle/>
                    <a:p>
                      <a:pPr marL="6350" marR="0" lvl="0" indent="-635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Постановка цели и задач  </a:t>
                      </a:r>
                    </a:p>
                  </a:txBody>
                  <a:tcPr marL="35418" marR="0" marT="15704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48114" marR="48114" marT="24057" marB="2405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0513">
                <a:tc>
                  <a:txBody>
                    <a:bodyPr/>
                    <a:lstStyle/>
                    <a:p>
                      <a:pPr marL="6350" marR="0" lvl="0" indent="-635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Создание концепции проекта </a:t>
                      </a:r>
                    </a:p>
                  </a:txBody>
                  <a:tcPr marL="35418" marR="0" marT="15704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48114" marR="48114" marT="24057" marB="2405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0513">
                <a:tc>
                  <a:txBody>
                    <a:bodyPr/>
                    <a:lstStyle/>
                    <a:p>
                      <a:pPr marL="6350" marR="0" lvl="0" indent="-635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Определение доступных ресурсов </a:t>
                      </a:r>
                    </a:p>
                  </a:txBody>
                  <a:tcPr marL="35418" marR="0" marT="15704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48114" marR="48114" marT="24057" marB="2405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0513">
                <a:tc>
                  <a:txBody>
                    <a:bodyPr/>
                    <a:lstStyle/>
                    <a:p>
                      <a:pPr marL="6350" marR="0" lvl="0" indent="-635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План выполнения проекта </a:t>
                      </a:r>
                    </a:p>
                  </a:txBody>
                  <a:tcPr marL="35418" marR="0" marT="15704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48114" marR="48114" marT="24057" marB="2405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6350" marR="0" lvl="0" indent="-635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Результаты выполнения проекта: оригинальность, новизна, практическая значимость, самостоятельность выполнения, форма представления, корректировка </a:t>
                      </a:r>
                    </a:p>
                  </a:txBody>
                  <a:tcPr marL="35418" marR="0" marT="15704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48114" marR="48114" marT="24057" marB="2405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0513">
                <a:tc>
                  <a:txBody>
                    <a:bodyPr/>
                    <a:lstStyle/>
                    <a:p>
                      <a:pPr marL="6350" marR="0" lvl="0" indent="-635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Оценка эффективности и результативности </a:t>
                      </a:r>
                    </a:p>
                  </a:txBody>
                  <a:tcPr marL="35418" marR="0" marT="15704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48114" marR="48114" marT="24057" marB="2405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0513">
                <a:tc>
                  <a:txBody>
                    <a:bodyPr/>
                    <a:lstStyle/>
                    <a:p>
                      <a:pPr marL="6350" marR="0" lvl="0" indent="-635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Список использованных источников информации </a:t>
                      </a:r>
                    </a:p>
                  </a:txBody>
                  <a:tcPr marL="35418" marR="0" marT="15704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48114" marR="48114" marT="24057" marB="2405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0513">
                <a:tc>
                  <a:txBody>
                    <a:bodyPr/>
                    <a:lstStyle/>
                    <a:p>
                      <a:pPr marL="6350" marR="0" lvl="0" indent="-635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Наличие иллюстративного материала </a:t>
                      </a:r>
                    </a:p>
                  </a:txBody>
                  <a:tcPr marL="35418" marR="0" marT="15704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48114" marR="48114" marT="24057" marB="2405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0513">
                <a:tc>
                  <a:txBody>
                    <a:bodyPr/>
                    <a:lstStyle/>
                    <a:p>
                      <a:pPr marL="6350" marR="0" lvl="0" indent="-635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Наличие электронной версии работы  </a:t>
                      </a:r>
                    </a:p>
                  </a:txBody>
                  <a:tcPr marL="35418" marR="0" marT="15704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48114" marR="48114" marT="24057" marB="2405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6350" marR="0" lvl="0" indent="-635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Особое мнение </a:t>
                      </a:r>
                    </a:p>
                  </a:txBody>
                  <a:tcPr marL="35418" marR="0" marT="15704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35418" marR="0" marT="15704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 gridSpan="2">
                  <a:txBody>
                    <a:bodyPr/>
                    <a:lstStyle/>
                    <a:p>
                      <a:pPr marL="6350" marR="0" lvl="0" indent="-635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Презентация и защита ПРОЕКТА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5418" marR="0" marT="15704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17550">
                <a:tc>
                  <a:txBody>
                    <a:bodyPr/>
                    <a:lstStyle/>
                    <a:p>
                      <a:pPr marL="6350" marR="0" lvl="0" indent="-635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Логика изложения (указаны: тема; актуальность и практическая значимость, новизна и востребованность проекта; цель, задачи; обзор литературы, анализ аналогов проектного решения; критерии оценки результативности; методика выполнения; результаты выполнения задач, выводы) </a:t>
                      </a:r>
                    </a:p>
                  </a:txBody>
                  <a:tcPr marL="35418" marR="0" marT="15704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48114" marR="48114" marT="24057" marB="2405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8775">
                <a:tc>
                  <a:txBody>
                    <a:bodyPr/>
                    <a:lstStyle/>
                    <a:p>
                      <a:pPr marL="6350" marR="0" lvl="0" indent="-635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Владение материалом (понимание излагаемого, аргументированность, логичность; умение ответить на вопросы) </a:t>
                      </a:r>
                    </a:p>
                  </a:txBody>
                  <a:tcPr marL="35418" marR="0" marT="15704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48114" marR="48114" marT="24057" marB="2405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0513">
                <a:tc>
                  <a:txBody>
                    <a:bodyPr/>
                    <a:lstStyle/>
                    <a:p>
                      <a:pPr marL="6350" marR="0" lvl="0" indent="-635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Наличие иллюстративного материала </a:t>
                      </a:r>
                    </a:p>
                  </a:txBody>
                  <a:tcPr marL="35418" marR="0" marT="15704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48114" marR="48114" marT="24057" marB="2405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0513">
                <a:tc>
                  <a:txBody>
                    <a:bodyPr/>
                    <a:lstStyle/>
                    <a:p>
                      <a:pPr marL="6350" marR="0" lvl="0" indent="-635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Речь (чёткость, грамотность, построение фраз и др.) </a:t>
                      </a:r>
                    </a:p>
                  </a:txBody>
                  <a:tcPr marL="35418" marR="0" marT="15704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48114" marR="48114" marT="24057" marB="2405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0513">
                <a:tc>
                  <a:txBody>
                    <a:bodyPr/>
                    <a:lstStyle/>
                    <a:p>
                      <a:pPr marL="6350" marR="0" lvl="0" indent="-635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Соблюдение регламента (до 7 мин.) </a:t>
                      </a:r>
                    </a:p>
                  </a:txBody>
                  <a:tcPr marL="35418" marR="0" marT="15704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48114" marR="48114" marT="24057" marB="2405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714375" y="428625"/>
          <a:ext cx="8072438" cy="6481763"/>
        </p:xfrm>
        <a:graphic>
          <a:graphicData uri="http://schemas.openxmlformats.org/drawingml/2006/table">
            <a:tbl>
              <a:tblPr/>
              <a:tblGrid>
                <a:gridCol w="2000250"/>
                <a:gridCol w="6072188"/>
              </a:tblGrid>
              <a:tr h="315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Критерии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3688" marR="4368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Показатели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3688" marR="4368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5913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Тема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3688" marR="4368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Обоснование выбора темы проекта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3688" marR="4368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973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Социальная, практическая значимость проекта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3688" marR="4368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973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Мотивация, заинтересованность автора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3688" marR="4368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5913">
                <a:tc rowSpan="6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Методология 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(технология проектирования)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3688" marR="4368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Сформулирована проблема 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3688" marR="4368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591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Сформулированы цели и задачи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3688" marR="4368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881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Грамотно проведена работа по сбору, анализу и интерпретации  информации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3688" marR="4368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973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План реализации проекта позволяет достигнуть цели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3688" marR="4368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973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Проект реализован полностью, в указанные сроки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3688" marR="4368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973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Проведена самооценка достигнутых результатов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3688" marR="4368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0238">
                <a:tc row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Презентация 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продукта проекта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3688" marR="4368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Оригинальность, нестандартность представляемого продукта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3688" marR="4368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591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Ясность, доступность изложения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3688" marR="4368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591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Логичность представления  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3688" marR="4368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973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Грамотность, эмоциональность, выразительность речи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3688" marR="4368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881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Оптимальность использования презентации, раздаточных материалов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3688" marR="4368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 eaLnBrk="1" hangingPunct="1"/>
            <a:r>
              <a:rPr lang="ru-RU" cap="none" smtClean="0"/>
              <a:t>Самооценка, оценка, рефлексия</a:t>
            </a:r>
          </a:p>
        </p:txBody>
      </p:sp>
      <p:sp>
        <p:nvSpPr>
          <p:cNvPr id="41987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Оценка</a:t>
            </a:r>
          </a:p>
          <a:p>
            <a:pPr lvl="2" eaLnBrk="1" hangingPunct="1"/>
            <a:r>
              <a:rPr lang="ru-RU" smtClean="0"/>
              <a:t>Самооценка</a:t>
            </a:r>
          </a:p>
          <a:p>
            <a:pPr lvl="2" eaLnBrk="1" hangingPunct="1"/>
            <a:r>
              <a:rPr lang="ru-RU" smtClean="0"/>
              <a:t>Взаимооценка</a:t>
            </a:r>
          </a:p>
          <a:p>
            <a:pPr lvl="2" eaLnBrk="1" hangingPunct="1"/>
            <a:r>
              <a:rPr lang="ru-RU" smtClean="0"/>
              <a:t>Экспертная оценка</a:t>
            </a:r>
          </a:p>
          <a:p>
            <a:pPr eaLnBrk="1" hangingPunct="1"/>
            <a:r>
              <a:rPr lang="ru-RU" smtClean="0"/>
              <a:t>Самооценка </a:t>
            </a:r>
          </a:p>
          <a:p>
            <a:pPr lvl="2" eaLnBrk="1" hangingPunct="1"/>
            <a:r>
              <a:rPr lang="ru-RU" smtClean="0"/>
              <a:t>Эмоциональная</a:t>
            </a:r>
          </a:p>
          <a:p>
            <a:pPr lvl="2" eaLnBrk="1" hangingPunct="1"/>
            <a:r>
              <a:rPr lang="ru-RU" smtClean="0"/>
              <a:t>Содержательная</a:t>
            </a:r>
          </a:p>
          <a:p>
            <a:pPr lvl="2" eaLnBrk="1" hangingPunct="1"/>
            <a:r>
              <a:rPr lang="ru-RU" smtClean="0"/>
              <a:t>Рефлексия способа (овладение технологией)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Заголовок 3"/>
          <p:cNvSpPr>
            <a:spLocks noGrp="1"/>
          </p:cNvSpPr>
          <p:nvPr>
            <p:ph type="ctrTitle"/>
          </p:nvPr>
        </p:nvSpPr>
        <p:spPr bwMode="auto">
          <a:xfrm>
            <a:off x="2395538" y="801688"/>
            <a:ext cx="5619750" cy="2541587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3200" cap="none" smtClean="0">
                <a:solidFill>
                  <a:srgbClr val="7B9899"/>
                </a:solidFill>
              </a:rPr>
              <a:t>Индивидуальный проект как новый курс учебного плана в соответствии с требованиями ФГОС среднего общего образования</a:t>
            </a:r>
          </a:p>
        </p:txBody>
      </p:sp>
      <p:sp>
        <p:nvSpPr>
          <p:cNvPr id="43011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395538" y="3530600"/>
            <a:ext cx="5619750" cy="977900"/>
          </a:xfrm>
        </p:spPr>
        <p:txBody>
          <a:bodyPr/>
          <a:lstStyle/>
          <a:p>
            <a:pPr eaLnBrk="1" hangingPunct="1"/>
            <a:r>
              <a:rPr lang="ru-RU" b="1" cap="none" smtClean="0">
                <a:latin typeface="Helvetica"/>
                <a:ea typeface="Helvetica"/>
                <a:cs typeface="Helvetica"/>
              </a:rPr>
              <a:t>Кафедра управления развитием образования ГАУ ДПО «СОИРО»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 eaLnBrk="1" hangingPunct="1"/>
            <a:r>
              <a:rPr lang="ru-RU" cap="none" smtClean="0">
                <a:solidFill>
                  <a:srgbClr val="2C3753"/>
                </a:solidFill>
                <a:latin typeface="Helvetica"/>
                <a:ea typeface="Helvetica"/>
                <a:cs typeface="Helvetica"/>
              </a:rPr>
              <a:t/>
            </a:r>
            <a:br>
              <a:rPr lang="ru-RU" cap="none" smtClean="0">
                <a:solidFill>
                  <a:srgbClr val="2C3753"/>
                </a:solidFill>
                <a:latin typeface="Helvetica"/>
                <a:ea typeface="Helvetica"/>
                <a:cs typeface="Helvetica"/>
              </a:rPr>
            </a:br>
            <a:r>
              <a:rPr lang="ru-RU" cap="none" smtClean="0">
                <a:solidFill>
                  <a:srgbClr val="2C3753"/>
                </a:solidFill>
                <a:latin typeface="Helvetica"/>
                <a:ea typeface="Helvetica"/>
                <a:cs typeface="Helvetica"/>
              </a:rPr>
              <a:t>ИНДИВИДУАЛЬНЫЙ ПРОЕКТ</a:t>
            </a:r>
            <a:endParaRPr lang="ru-RU" cap="none" smtClean="0"/>
          </a:p>
        </p:txBody>
      </p:sp>
      <p:sp>
        <p:nvSpPr>
          <p:cNvPr id="16387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smtClean="0">
                <a:solidFill>
                  <a:srgbClr val="2C3753"/>
                </a:solidFill>
                <a:latin typeface="Helvetica"/>
                <a:ea typeface="Helvetica"/>
                <a:cs typeface="Helvetica"/>
              </a:rPr>
              <a:t>выполняется обучающимся самостоятельно</a:t>
            </a:r>
          </a:p>
          <a:p>
            <a:pPr eaLnBrk="1" hangingPunct="1"/>
            <a:r>
              <a:rPr lang="ru-RU" smtClean="0">
                <a:solidFill>
                  <a:srgbClr val="2C3753"/>
                </a:solidFill>
                <a:latin typeface="Helvetica"/>
                <a:ea typeface="Helvetica"/>
                <a:cs typeface="Helvetica"/>
              </a:rPr>
              <a:t> под руководством учителя (тьютора) </a:t>
            </a:r>
          </a:p>
          <a:p>
            <a:pPr eaLnBrk="1" hangingPunct="1"/>
            <a:r>
              <a:rPr lang="ru-RU" smtClean="0">
                <a:solidFill>
                  <a:srgbClr val="2C3753"/>
                </a:solidFill>
                <a:latin typeface="Helvetica"/>
                <a:ea typeface="Helvetica"/>
                <a:cs typeface="Helvetica"/>
              </a:rPr>
              <a:t>по выбранной теме </a:t>
            </a:r>
          </a:p>
          <a:p>
            <a:pPr eaLnBrk="1" hangingPunct="1"/>
            <a:r>
              <a:rPr lang="ru-RU" smtClean="0">
                <a:solidFill>
                  <a:srgbClr val="2C3753"/>
                </a:solidFill>
                <a:latin typeface="Helvetica"/>
                <a:ea typeface="Helvetica"/>
                <a:cs typeface="Helvetica"/>
              </a:rPr>
              <a:t>в рамках одного или нескольких изучаемых учебных предметов, курсов </a:t>
            </a:r>
          </a:p>
          <a:p>
            <a:pPr eaLnBrk="1" hangingPunct="1"/>
            <a:r>
              <a:rPr lang="ru-RU" smtClean="0">
                <a:solidFill>
                  <a:srgbClr val="2C3753"/>
                </a:solidFill>
                <a:latin typeface="Helvetica"/>
                <a:ea typeface="Helvetica"/>
                <a:cs typeface="Helvetica"/>
              </a:rPr>
              <a:t>в любой избранной области деятельности (познавательной, практической, учебно-исследовательской, социальной, художественно-творческой, иной).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 eaLnBrk="1" hangingPunct="1"/>
            <a:r>
              <a:rPr lang="ru-RU" sz="2000" b="1" cap="none" smtClean="0"/>
              <a:t/>
            </a:r>
            <a:br>
              <a:rPr lang="ru-RU" sz="2000" b="1" cap="none" smtClean="0"/>
            </a:br>
            <a:r>
              <a:rPr lang="ru-RU" sz="2000" cap="none" smtClean="0"/>
              <a:t> </a:t>
            </a:r>
            <a:r>
              <a:rPr lang="ru-RU" sz="2000" b="1" cap="none" smtClean="0"/>
              <a:t>18.3. Организационный раздел основной образовательной программы</a:t>
            </a:r>
            <a:r>
              <a:rPr lang="ru-RU" sz="2000" cap="none" smtClean="0"/>
              <a:t/>
            </a:r>
            <a:br>
              <a:rPr lang="ru-RU" sz="2000" cap="none" smtClean="0"/>
            </a:br>
            <a:endParaRPr lang="ru-RU" sz="2000" cap="none" smtClean="0"/>
          </a:p>
        </p:txBody>
      </p:sp>
      <p:sp>
        <p:nvSpPr>
          <p:cNvPr id="17411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В учебном плане должно быть предусмотрено выполнение обучающимися индивидуального(ых) проекта(ов).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1800" cap="none" smtClean="0"/>
              <a:t>Письмо Министерства образования и науки РФ от 18 марта 2016 г. N НТ-393/08</a:t>
            </a:r>
            <a:br>
              <a:rPr lang="ru-RU" sz="1800" cap="none" smtClean="0"/>
            </a:br>
            <a:r>
              <a:rPr lang="ru-RU" sz="1800" cap="none" smtClean="0"/>
              <a:t>"Об обеспечении учебными изданиями (учебниками и учебными пособиями)"</a:t>
            </a:r>
            <a:r>
              <a:rPr lang="ru-RU" sz="2900" cap="none" smtClean="0"/>
              <a:t/>
            </a:r>
            <a:br>
              <a:rPr lang="ru-RU" sz="2900" cap="none" smtClean="0"/>
            </a:br>
            <a:endParaRPr lang="ru-RU" sz="2900" cap="none" smtClean="0"/>
          </a:p>
        </p:txBody>
      </p:sp>
      <p:sp>
        <p:nvSpPr>
          <p:cNvPr id="18435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- не менее одного учебника в печатной и (или) электронной форме или учебного пособия, достаточного для освоения программы учебного предмета на каждого обучающегося по каждому </a:t>
            </a:r>
            <a:r>
              <a:rPr lang="ru-RU" b="1" i="1" u="sng" smtClean="0">
                <a:solidFill>
                  <a:srgbClr val="BA2169"/>
                </a:solidFill>
              </a:rPr>
              <a:t>учебному предмету</a:t>
            </a:r>
            <a:r>
              <a:rPr lang="ru-RU" smtClean="0"/>
              <a:t>, входящему в часть, формируемую участниками образовательных отношений, учебного плана основной образовательной программы.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 bwMode="auto"/>
        <p:txBody>
          <a:bodyPr/>
          <a:lstStyle/>
          <a:p>
            <a:pPr eaLnBrk="1" hangingPunct="1"/>
            <a:r>
              <a:rPr lang="ru-RU" cap="none" smtClean="0">
                <a:solidFill>
                  <a:srgbClr val="7B9899"/>
                </a:solidFill>
              </a:rPr>
              <a:t>Положение об индивидуальном проекте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301625" y="1214438"/>
            <a:ext cx="8842375" cy="4884737"/>
          </a:xfrm>
        </p:spPr>
        <p:txBody>
          <a:bodyPr/>
          <a:lstStyle/>
          <a:p>
            <a:pPr eaLnBrk="1" hangingPunct="1">
              <a:buFont typeface="Wingdings 2" pitchFamily="18" charset="2"/>
              <a:buChar char=""/>
            </a:pPr>
            <a:endParaRPr lang="ru-RU" sz="2400" smtClean="0"/>
          </a:p>
          <a:p>
            <a:pPr eaLnBrk="1" hangingPunct="1">
              <a:buFont typeface="Wingdings 2" pitchFamily="18" charset="2"/>
              <a:buChar char=""/>
            </a:pPr>
            <a:endParaRPr lang="ru-RU" sz="2400" smtClean="0"/>
          </a:p>
          <a:p>
            <a:pPr eaLnBrk="1" hangingPunct="1">
              <a:buFont typeface="Wingdings 2" pitchFamily="18" charset="2"/>
              <a:buNone/>
            </a:pPr>
            <a:r>
              <a:rPr lang="ru-RU" sz="2400" smtClean="0"/>
              <a:t>Школьный нормативный документ (локальный акт), регламентирующий порядок разработки, методического сопровождения и аттестации индивидуального проекта учащегося.</a:t>
            </a:r>
          </a:p>
          <a:p>
            <a:pPr eaLnBrk="1" hangingPunct="1">
              <a:buFont typeface="Wingdings 2" pitchFamily="18" charset="2"/>
              <a:buChar char=""/>
            </a:pPr>
            <a:r>
              <a:rPr lang="ru-RU" sz="2400" smtClean="0"/>
              <a:t>Положение</a:t>
            </a:r>
          </a:p>
          <a:p>
            <a:pPr eaLnBrk="1" hangingPunct="1">
              <a:buFont typeface="Wingdings 2" pitchFamily="18" charset="2"/>
              <a:buChar char=""/>
            </a:pPr>
            <a:r>
              <a:rPr lang="ru-RU" sz="2400" smtClean="0"/>
              <a:t>Порядок</a:t>
            </a:r>
          </a:p>
          <a:p>
            <a:pPr eaLnBrk="1" hangingPunct="1">
              <a:buFont typeface="Wingdings 2" pitchFamily="18" charset="2"/>
              <a:buChar char=""/>
            </a:pPr>
            <a:r>
              <a:rPr lang="ru-RU" sz="2400" smtClean="0"/>
              <a:t>Регламент</a:t>
            </a:r>
          </a:p>
          <a:p>
            <a:pPr eaLnBrk="1" hangingPunct="1">
              <a:buFont typeface="Wingdings 2" pitchFamily="18" charset="2"/>
              <a:buNone/>
            </a:pPr>
            <a:endParaRPr lang="ru-RU" sz="2400" smtClean="0"/>
          </a:p>
          <a:p>
            <a:pPr eaLnBrk="1" hangingPunct="1">
              <a:buFont typeface="Wingdings 2" pitchFamily="18" charset="2"/>
              <a:buChar char=""/>
            </a:pPr>
            <a:endParaRPr lang="ru-RU" sz="2400" smtClean="0"/>
          </a:p>
          <a:p>
            <a:pPr eaLnBrk="1" hangingPunct="1">
              <a:buFont typeface="Wingdings 2" pitchFamily="18" charset="2"/>
              <a:buNone/>
            </a:pPr>
            <a:endParaRPr lang="ru-RU" sz="240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1625" y="0"/>
            <a:ext cx="8534400" cy="1143000"/>
          </a:xfrm>
        </p:spPr>
        <p:txBody>
          <a:bodyPr/>
          <a:lstStyle/>
          <a:p>
            <a:pPr eaLnBrk="1" hangingPunct="1"/>
            <a:r>
              <a:rPr lang="ru-RU" sz="3400" cap="none" smtClean="0"/>
              <a:t>Общие положения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566738" y="1752600"/>
            <a:ext cx="8326437" cy="4267200"/>
          </a:xfrm>
        </p:spPr>
        <p:txBody>
          <a:bodyPr/>
          <a:lstStyle/>
          <a:p>
            <a:pPr eaLnBrk="1" hangingPunct="1"/>
            <a:r>
              <a:rPr lang="ru-RU" sz="2800" smtClean="0"/>
              <a:t>На основе чего разработано</a:t>
            </a:r>
          </a:p>
          <a:p>
            <a:pPr eaLnBrk="1" hangingPunct="1"/>
            <a:r>
              <a:rPr lang="ru-RU" sz="2800" smtClean="0"/>
              <a:t>Что регламентирует</a:t>
            </a:r>
          </a:p>
          <a:p>
            <a:pPr eaLnBrk="1" hangingPunct="1"/>
            <a:r>
              <a:rPr lang="ru-RU" sz="2800" smtClean="0"/>
              <a:t>Основной результат (цель и задачи)</a:t>
            </a:r>
          </a:p>
          <a:p>
            <a:pPr eaLnBrk="1" hangingPunct="1"/>
            <a:r>
              <a:rPr lang="ru-RU" sz="2800" smtClean="0"/>
              <a:t>Необходимые условия (по стандарту)</a:t>
            </a:r>
          </a:p>
          <a:p>
            <a:pPr eaLnBrk="1" hangingPunct="1"/>
            <a:r>
              <a:rPr lang="ru-RU" sz="2800" smtClean="0"/>
              <a:t>Где рассмотрено, как вносятся изменения</a:t>
            </a:r>
          </a:p>
          <a:p>
            <a:pPr eaLnBrk="1" hangingPunct="1">
              <a:buFont typeface="Wingdings 2" pitchFamily="18" charset="2"/>
              <a:buNone/>
            </a:pPr>
            <a:endParaRPr lang="ru-RU" sz="7200" smtClean="0"/>
          </a:p>
          <a:p>
            <a:pPr eaLnBrk="1" hangingPunct="1">
              <a:lnSpc>
                <a:spcPct val="90000"/>
              </a:lnSpc>
            </a:pPr>
            <a:endParaRPr lang="ru-RU" sz="2100" smtClean="0"/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endParaRPr lang="ru-RU" sz="21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endParaRPr lang="ru-RU" cap="none" smtClean="0"/>
          </a:p>
        </p:txBody>
      </p:sp>
      <p:sp>
        <p:nvSpPr>
          <p:cNvPr id="21507" name="Объект 2"/>
          <p:cNvSpPr>
            <a:spLocks noGrp="1"/>
          </p:cNvSpPr>
          <p:nvPr>
            <p:ph idx="1"/>
          </p:nvPr>
        </p:nvSpPr>
        <p:spPr>
          <a:xfrm>
            <a:off x="1443038" y="2016125"/>
            <a:ext cx="7089775" cy="3449638"/>
          </a:xfrm>
        </p:spPr>
        <p:txBody>
          <a:bodyPr/>
          <a:lstStyle/>
          <a:p>
            <a:pPr lvl="1"/>
            <a:r>
              <a:rPr lang="ru-RU" sz="2400" smtClean="0"/>
              <a:t>ФЗ РФ от 29 декабря 2012 г. N 273-ФЗ "Об образовании в Российской Федерации»</a:t>
            </a:r>
          </a:p>
          <a:p>
            <a:pPr lvl="1"/>
            <a:r>
              <a:rPr lang="ru-RU" sz="2400" smtClean="0"/>
              <a:t>ФГОС СОО </a:t>
            </a:r>
          </a:p>
          <a:p>
            <a:pPr lvl="1"/>
            <a:r>
              <a:rPr lang="ru-RU" sz="2400" smtClean="0"/>
              <a:t>Положение разъясняет использование технологии учебных проектов и  технологии учебного исследования в системе общего образования при реализации учебного плана в ОО</a:t>
            </a:r>
            <a:endParaRPr lang="ru-RU" sz="2000" smtClean="0"/>
          </a:p>
          <a:p>
            <a:endParaRPr lang="ru-RU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 bwMode="auto"/>
        <p:txBody>
          <a:bodyPr/>
          <a:lstStyle/>
          <a:p>
            <a:pPr eaLnBrk="1" hangingPunct="1"/>
            <a:r>
              <a:rPr lang="ru-RU" cap="none" smtClean="0">
                <a:solidFill>
                  <a:srgbClr val="7B9899"/>
                </a:solidFill>
              </a:rPr>
              <a:t>Основные понятия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301625" y="1214438"/>
            <a:ext cx="8842375" cy="4884737"/>
          </a:xfrm>
        </p:spPr>
        <p:txBody>
          <a:bodyPr/>
          <a:lstStyle/>
          <a:p>
            <a:pPr eaLnBrk="1" hangingPunct="1">
              <a:buFont typeface="Wingdings 2" pitchFamily="18" charset="2"/>
              <a:buChar char=""/>
            </a:pPr>
            <a:endParaRPr lang="ru-RU" sz="2400" smtClean="0"/>
          </a:p>
          <a:p>
            <a:pPr eaLnBrk="1" hangingPunct="1">
              <a:buFont typeface="Wingdings 2" pitchFamily="18" charset="2"/>
              <a:buChar char=""/>
            </a:pPr>
            <a:endParaRPr lang="ru-RU" sz="2400" smtClean="0"/>
          </a:p>
          <a:p>
            <a:pPr eaLnBrk="1" hangingPunct="1">
              <a:buFont typeface="Wingdings 2" pitchFamily="18" charset="2"/>
              <a:buChar char=""/>
            </a:pPr>
            <a:r>
              <a:rPr lang="ru-RU" sz="2400" smtClean="0"/>
              <a:t>Учебный проект (тип, вид, продукт)</a:t>
            </a:r>
          </a:p>
          <a:p>
            <a:pPr eaLnBrk="1" hangingPunct="1">
              <a:buFont typeface="Wingdings 2" pitchFamily="18" charset="2"/>
              <a:buChar char=""/>
            </a:pPr>
            <a:r>
              <a:rPr lang="ru-RU" sz="2400" smtClean="0"/>
              <a:t>Учебное исследование (вид, результат)</a:t>
            </a:r>
          </a:p>
          <a:p>
            <a:pPr eaLnBrk="1" hangingPunct="1">
              <a:buFont typeface="Wingdings 2" pitchFamily="18" charset="2"/>
              <a:buChar char=""/>
            </a:pPr>
            <a:r>
              <a:rPr lang="ru-RU" sz="2400" smtClean="0"/>
              <a:t>Защита, аттестация, конференция</a:t>
            </a:r>
          </a:p>
          <a:p>
            <a:pPr eaLnBrk="1" hangingPunct="1">
              <a:buFont typeface="Wingdings 2" pitchFamily="18" charset="2"/>
              <a:buChar char=""/>
            </a:pPr>
            <a:r>
              <a:rPr lang="ru-RU" sz="2400" smtClean="0"/>
              <a:t>Оценка, критерии оценки</a:t>
            </a:r>
          </a:p>
          <a:p>
            <a:pPr eaLnBrk="1" hangingPunct="1">
              <a:buFont typeface="Wingdings 2" pitchFamily="18" charset="2"/>
              <a:buNone/>
            </a:pPr>
            <a:endParaRPr lang="ru-RU" sz="2400" smtClean="0"/>
          </a:p>
          <a:p>
            <a:pPr eaLnBrk="1" hangingPunct="1">
              <a:buFont typeface="Wingdings 2" pitchFamily="18" charset="2"/>
              <a:buChar char=""/>
            </a:pPr>
            <a:endParaRPr lang="ru-RU" sz="2400" smtClean="0"/>
          </a:p>
          <a:p>
            <a:pPr eaLnBrk="1" hangingPunct="1">
              <a:buFont typeface="Wingdings 2" pitchFamily="18" charset="2"/>
              <a:buNone/>
            </a:pPr>
            <a:endParaRPr lang="ru-RU" sz="240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Галерея">
  <a:themeElements>
    <a:clrScheme name="Галерея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Галерея">
      <a:majorFont>
        <a:latin typeface="Gill Sans M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алерея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1322</TotalTime>
  <Words>1160</Words>
  <Application>Microsoft Macintosh PowerPoint</Application>
  <PresentationFormat>Экран (4:3)</PresentationFormat>
  <Paragraphs>291</Paragraphs>
  <Slides>29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40" baseType="lpstr">
      <vt:lpstr>Verdana</vt:lpstr>
      <vt:lpstr>Arial</vt:lpstr>
      <vt:lpstr>Gill Sans MT</vt:lpstr>
      <vt:lpstr>Calibri</vt:lpstr>
      <vt:lpstr>Helvetica</vt:lpstr>
      <vt:lpstr>Wingdings 2</vt:lpstr>
      <vt:lpstr>Georgia</vt:lpstr>
      <vt:lpstr>Wingdings</vt:lpstr>
      <vt:lpstr>Times New Roman</vt:lpstr>
      <vt:lpstr>Arial Narrow</vt:lpstr>
      <vt:lpstr>Галерея</vt:lpstr>
      <vt:lpstr>Индивидуальный проект как новый курс учебного плана в соответствии с требованиями ФГОС среднего общего образования</vt:lpstr>
      <vt:lpstr>Слайд 2</vt:lpstr>
      <vt:lpstr> ИНДИВИДУАЛЬНЫЙ ПРОЕКТ</vt:lpstr>
      <vt:lpstr>  18.3. Организационный раздел основной образовательной программы </vt:lpstr>
      <vt:lpstr>Письмо Министерства образования и науки РФ от 18 марта 2016 г. N НТ-393/08 "Об обеспечении учебными изданиями (учебниками и учебными пособиями)" </vt:lpstr>
      <vt:lpstr>Положение об индивидуальном проекте</vt:lpstr>
      <vt:lpstr>Общие положения</vt:lpstr>
      <vt:lpstr>Слайд 8</vt:lpstr>
      <vt:lpstr>Основные понятия</vt:lpstr>
      <vt:lpstr>Учебный проект</vt:lpstr>
      <vt:lpstr>Типы ученических проектов </vt:lpstr>
      <vt:lpstr>Учебное исследование</vt:lpstr>
      <vt:lpstr>Типы учебных исследовательских работ </vt:lpstr>
      <vt:lpstr>Содержание работы</vt:lpstr>
      <vt:lpstr>Взаимодействие с руководителем</vt:lpstr>
      <vt:lpstr>Полезные ссылки</vt:lpstr>
      <vt:lpstr>Контрольные точки (этапы и сроки выполнения)</vt:lpstr>
      <vt:lpstr>Контрольные точки (дневник проекта)</vt:lpstr>
      <vt:lpstr>Требования к оформлению работы</vt:lpstr>
      <vt:lpstr>Итоговая аттестация (защита)</vt:lpstr>
      <vt:lpstr>Оценка индивидуального проекта</vt:lpstr>
      <vt:lpstr>Слайд 22</vt:lpstr>
      <vt:lpstr>МЕТОДЫ И ИНСТРУМЕНТЫ ОЦЕНКИ</vt:lpstr>
      <vt:lpstr>МЕТОДЫ И ИНСТРУМЕНТЫ ОЦЕНКИ</vt:lpstr>
      <vt:lpstr>МЕТОДЫ И ИНСТРУМЕНТЫ ОЦЕНКИ</vt:lpstr>
      <vt:lpstr>Слайд 26</vt:lpstr>
      <vt:lpstr>Слайд 27</vt:lpstr>
      <vt:lpstr>Самооценка, оценка, рефлексия</vt:lpstr>
      <vt:lpstr>Индивидуальный проект как новый курс учебного плана в соответствии с требованиями ФГОС среднего общего образования</vt:lpstr>
    </vt:vector>
  </TitlesOfParts>
  <Company>At 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Station</dc:creator>
  <cp:lastModifiedBy>zarubina</cp:lastModifiedBy>
  <cp:revision>98</cp:revision>
  <dcterms:created xsi:type="dcterms:W3CDTF">2011-04-08T06:16:26Z</dcterms:created>
  <dcterms:modified xsi:type="dcterms:W3CDTF">2017-05-17T06:42:40Z</dcterms:modified>
</cp:coreProperties>
</file>