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3" r:id="rId1"/>
  </p:sldMasterIdLst>
  <p:notesMasterIdLst>
    <p:notesMasterId r:id="rId31"/>
  </p:notesMasterIdLst>
  <p:handoutMasterIdLst>
    <p:handoutMasterId r:id="rId32"/>
  </p:handoutMasterIdLst>
  <p:sldIdLst>
    <p:sldId id="308" r:id="rId2"/>
    <p:sldId id="313" r:id="rId3"/>
    <p:sldId id="314" r:id="rId4"/>
    <p:sldId id="315" r:id="rId5"/>
    <p:sldId id="316" r:id="rId6"/>
    <p:sldId id="260" r:id="rId7"/>
    <p:sldId id="292" r:id="rId8"/>
    <p:sldId id="320" r:id="rId9"/>
    <p:sldId id="295" r:id="rId10"/>
    <p:sldId id="318" r:id="rId11"/>
    <p:sldId id="321" r:id="rId12"/>
    <p:sldId id="319" r:id="rId13"/>
    <p:sldId id="322" r:id="rId14"/>
    <p:sldId id="296" r:id="rId15"/>
    <p:sldId id="297" r:id="rId16"/>
    <p:sldId id="317" r:id="rId17"/>
    <p:sldId id="298" r:id="rId18"/>
    <p:sldId id="299" r:id="rId19"/>
    <p:sldId id="301" r:id="rId20"/>
    <p:sldId id="302" r:id="rId21"/>
    <p:sldId id="303" r:id="rId22"/>
    <p:sldId id="306" r:id="rId23"/>
    <p:sldId id="310" r:id="rId24"/>
    <p:sldId id="311" r:id="rId25"/>
    <p:sldId id="312" r:id="rId26"/>
    <p:sldId id="307" r:id="rId27"/>
    <p:sldId id="304" r:id="rId28"/>
    <p:sldId id="300" r:id="rId29"/>
    <p:sldId id="309" r:id="rId3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5"/>
    <p:restoredTop sz="88580" autoAdjust="0"/>
  </p:normalViewPr>
  <p:slideViewPr>
    <p:cSldViewPr>
      <p:cViewPr>
        <p:scale>
          <a:sx n="100" d="100"/>
          <a:sy n="100" d="100"/>
        </p:scale>
        <p:origin x="-21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7610166-4533-4ACD-81E0-702EE5FD04A2}" type="datetimeFigureOut">
              <a:rPr lang="ru-RU"/>
              <a:pPr>
                <a:defRPr/>
              </a:pPr>
              <a:t>17.05.2017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3B657A7-9FB4-4803-84D1-048454CE9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1E3D51D-9A3A-43BF-A83D-2E446943570C}" type="datetimeFigureOut">
              <a:rPr lang="ru-RU"/>
              <a:pPr>
                <a:defRPr/>
              </a:pPr>
              <a:t>17.05.2017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B5A965A-01D9-4133-9440-984E1B304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2395538" y="3529013"/>
            <a:ext cx="56197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/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5538" y="328613"/>
            <a:ext cx="3087687" cy="309562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5100" y="798513"/>
            <a:ext cx="801688" cy="5048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F9250A-8B4C-43AE-8808-F6644D3196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2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C3C3B1-E819-4F7D-A2B7-C49D96C41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6918325" y="798513"/>
            <a:ext cx="0" cy="466090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91B9BA-C51D-4192-9D0E-998240AC15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C96720-FE7E-40D2-9CCD-C202DE119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84A1AD4-BCCF-4C54-8316-A1B8FA642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2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D5E874-00B0-4EC7-A30E-C989DC724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443038" y="3805238"/>
            <a:ext cx="561816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35E187-4B8E-462D-A9A1-B8825BD454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32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A7C69C4-23EB-48C9-A994-02EDBDD99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35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D28E41-F723-4384-BC9D-E5BE5B0DE8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31"/>
          <p:cNvCxnSpPr/>
          <p:nvPr/>
        </p:nvCxnSpPr>
        <p:spPr>
          <a:xfrm>
            <a:off x="1443038" y="1847850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53F973-1CAD-4703-977A-057C9B391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911B5-2129-4402-8576-6749D2A93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6"/>
          <p:cNvCxnSpPr/>
          <p:nvPr/>
        </p:nvCxnSpPr>
        <p:spPr>
          <a:xfrm>
            <a:off x="1441450" y="3205163"/>
            <a:ext cx="242411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2E87C5D-7313-4EF4-A0A0-8BD0071107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995863" y="482600"/>
            <a:ext cx="3511550" cy="5148263"/>
            <a:chOff x="6852919" y="583365"/>
            <a:chExt cx="4681849" cy="5181928"/>
          </a:xfrm>
        </p:grpSpPr>
        <p:sp>
          <p:nvSpPr>
            <p:cNvPr id="6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cxnSp>
        <p:nvCxnSpPr>
          <p:cNvPr id="8" name="Straight Connector 30"/>
          <p:cNvCxnSpPr/>
          <p:nvPr/>
        </p:nvCxnSpPr>
        <p:spPr>
          <a:xfrm>
            <a:off x="1441450" y="3143250"/>
            <a:ext cx="324167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Чтобы добавить рисунок, перетащите его в заполнитель или щелкните значок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88" y="5470525"/>
            <a:ext cx="3252787" cy="319088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8275" y="319088"/>
            <a:ext cx="3251200" cy="3206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1D97FD-7698-4C61-A6CA-F0EBD1527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6125"/>
            <a:ext cx="9144000" cy="4079875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7" name="Picture 11"/>
          <p:cNvPicPr>
            <a:picLocks noChangeAspect="1"/>
          </p:cNvPicPr>
          <p:nvPr/>
        </p:nvPicPr>
        <p:blipFill>
          <a:blip r:embed="rId15"/>
          <a:srcRect l="12500" t="1538" r="12500" b="-1538"/>
          <a:stretch>
            <a:fillRect/>
          </a:stretch>
        </p:blipFill>
        <p:spPr bwMode="auto">
          <a:xfrm>
            <a:off x="0" y="6096000"/>
            <a:ext cx="9144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>
          <a:xfrm>
            <a:off x="0" y="610076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038" y="804863"/>
            <a:ext cx="6572250" cy="10493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43038" y="2016125"/>
            <a:ext cx="6572250" cy="344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738" y="330200"/>
            <a:ext cx="2368550" cy="30956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038" y="328613"/>
            <a:ext cx="4033837" cy="3095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363" y="798513"/>
            <a:ext cx="795337" cy="5048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800"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14463389-2A77-4E45-BD2E-87A0BE8540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  <p:sldLayoutId id="2147484070" r:id="rId5"/>
    <p:sldLayoutId id="2147484071" r:id="rId6"/>
    <p:sldLayoutId id="2147484065" r:id="rId7"/>
    <p:sldLayoutId id="2147484072" r:id="rId8"/>
    <p:sldLayoutId id="2147484073" r:id="rId9"/>
    <p:sldLayoutId id="2147484074" r:id="rId10"/>
    <p:sldLayoutId id="2147484075" r:id="rId11"/>
    <p:sldLayoutId id="2147484076" r:id="rId12"/>
    <p:sldLayoutId id="2147484077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9pPr>
    </p:titleStyle>
    <p:bodyStyle>
      <a:lvl1pPr marL="228600" indent="-228600" algn="l" defTabSz="685800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.hse.ru/docum" TargetMode="External"/><Relationship Id="rId2" Type="http://schemas.openxmlformats.org/officeDocument/2006/relationships/hyperlink" Target="https://globallab.org/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ly.ru/gli/info/highschool.html" TargetMode="External"/><Relationship Id="rId4" Type="http://schemas.openxmlformats.org/officeDocument/2006/relationships/hyperlink" Target="http://www.eurekatomsk.ru/obraz_programmi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3"/>
          <p:cNvSpPr>
            <a:spLocks noGrp="1"/>
          </p:cNvSpPr>
          <p:nvPr>
            <p:ph type="ctrTitle"/>
          </p:nvPr>
        </p:nvSpPr>
        <p:spPr bwMode="auto">
          <a:xfrm>
            <a:off x="2395538" y="801688"/>
            <a:ext cx="5619750" cy="25415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cap="none" dirty="0" smtClean="0">
                <a:solidFill>
                  <a:srgbClr val="7B9899"/>
                </a:solidFill>
              </a:rPr>
              <a:t>Индивидуальный проект как новый курс учебного плана в соответствии с требованиями ФГОС среднего общего образования</a:t>
            </a:r>
          </a:p>
        </p:txBody>
      </p:sp>
      <p:sp>
        <p:nvSpPr>
          <p:cNvPr id="14339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95538" y="3530600"/>
            <a:ext cx="5619750" cy="977900"/>
          </a:xfrm>
        </p:spPr>
        <p:txBody>
          <a:bodyPr/>
          <a:lstStyle/>
          <a:p>
            <a:pPr eaLnBrk="1" hangingPunct="1"/>
            <a:r>
              <a:rPr lang="ru-RU" b="1" cap="none" smtClean="0">
                <a:latin typeface="Helvetica"/>
                <a:ea typeface="Helvetica"/>
                <a:cs typeface="Helvetica"/>
              </a:rPr>
              <a:t>Кафедра управления развитием образования ГАУ ДПО «СОИРО»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 cap="none" smtClean="0"/>
              <a:t>Учебный проект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Учебный проект – метод обучения, основанный на постановке социально или личностно значимой цели и её практическом достижении; самостоятельная продуктивная или исследовательская деятельность ученика, которая имеет не только учебную, но и научно-практическую или социальную значимость.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marL="342900" indent="-342900"/>
            <a:r>
              <a:rPr lang="ru-RU" b="1" cap="none" smtClean="0"/>
              <a:t>Типы ученических проектов</a:t>
            </a:r>
            <a:r>
              <a:rPr lang="ru-RU" sz="1400" cap="none" smtClean="0"/>
              <a:t/>
            </a:r>
            <a:br>
              <a:rPr lang="ru-RU" sz="1400" cap="none" smtClean="0"/>
            </a:br>
            <a:endParaRPr lang="ru-RU" cap="none" smtClean="0"/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/>
              <a:t>Исследовательские проекты </a:t>
            </a:r>
          </a:p>
          <a:p>
            <a:r>
              <a:rPr lang="ru-RU" b="1" smtClean="0"/>
              <a:t>Информационные проекты </a:t>
            </a:r>
          </a:p>
          <a:p>
            <a:r>
              <a:rPr lang="ru-RU" b="1" smtClean="0"/>
              <a:t>Творческие проекты</a:t>
            </a:r>
            <a:r>
              <a:rPr lang="ru-RU" smtClean="0"/>
              <a:t> (литературные вечера, спектакли, экскурсии).</a:t>
            </a:r>
            <a:r>
              <a:rPr lang="ru-RU" b="1" smtClean="0"/>
              <a:t> </a:t>
            </a:r>
          </a:p>
          <a:p>
            <a:r>
              <a:rPr lang="ru-RU" b="1" smtClean="0"/>
              <a:t>Ролевые, игровые, приключенческие проекты. </a:t>
            </a:r>
            <a:endParaRPr lang="ru-RU" sz="1800" smtClean="0"/>
          </a:p>
          <a:p>
            <a:r>
              <a:rPr lang="ru-RU" b="1" smtClean="0"/>
              <a:t>Социальные проекты. </a:t>
            </a:r>
            <a:endParaRPr lang="ru-RU" sz="1800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 cap="none" smtClean="0"/>
              <a:t>Учебное исследование</a:t>
            </a:r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Главная особенность исследовательской деятельности  –  это созданный интеллектуальный продукт, устанавливающий конкретную (научную) истину в ходе реализации определённых исследований и представленный в стандартном, заранее согласованном виде.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indent="-342900">
              <a:defRPr/>
            </a:pPr>
            <a:r>
              <a:rPr lang="ru-RU" sz="2900" b="1" cap="none" smtClean="0"/>
              <a:t>Типы учебных исследовательских работ</a:t>
            </a:r>
            <a:r>
              <a:rPr lang="ru-RU" sz="1300" cap="none" smtClean="0"/>
              <a:t/>
            </a:r>
            <a:br>
              <a:rPr lang="ru-RU" sz="1300" cap="none" smtClean="0"/>
            </a:br>
            <a:endParaRPr lang="ru-RU" sz="2900" cap="none" smtClean="0"/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/>
              <a:t>Информационно-реферативная работа</a:t>
            </a:r>
          </a:p>
          <a:p>
            <a:r>
              <a:rPr lang="ru-RU" b="1" smtClean="0"/>
              <a:t>Проблемно-реферативная творческая работа</a:t>
            </a:r>
          </a:p>
          <a:p>
            <a:r>
              <a:rPr lang="ru-RU" b="1" smtClean="0"/>
              <a:t>Исследовательская  творческая работа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Содержание работы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Выбор темы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Направление проекта, тип, вид, продукт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Структура проекта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Этапы и сроки выполнения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Документация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Итоговая аттестация</a:t>
            </a:r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Взаимодействие с руководителем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Порядок назначения руководителя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Порядок взаимодействия с учащимися и родителями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Документация руководителя (текущая и итоговая)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Права и ответственность (руководителя и учащегося)</a:t>
            </a:r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 cap="none" smtClean="0"/>
              <a:t>Полезные ссылки</a:t>
            </a:r>
          </a:p>
        </p:txBody>
      </p:sp>
      <p:sp>
        <p:nvSpPr>
          <p:cNvPr id="29699" name="Объект 2"/>
          <p:cNvSpPr>
            <a:spLocks noGrp="1"/>
          </p:cNvSpPr>
          <p:nvPr>
            <p:ph idx="1"/>
          </p:nvPr>
        </p:nvSpPr>
        <p:spPr>
          <a:xfrm>
            <a:off x="1258888" y="1854200"/>
            <a:ext cx="7561262" cy="36115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b="1" smtClean="0"/>
              <a:t>Глобальная школьная лаборатория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smtClean="0">
                <a:hlinkClick r:id="rId2"/>
              </a:rPr>
              <a:t>https://globallab.org/ru/#.WQANQhheOu4</a:t>
            </a:r>
            <a:endParaRPr lang="ru-RU" smtClean="0"/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b="1" smtClean="0"/>
              <a:t>Лицей НИУ ВШЭ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smtClean="0">
                <a:hlinkClick r:id="rId3"/>
              </a:rPr>
              <a:t>https://school.hse.ru/docum</a:t>
            </a:r>
            <a:endParaRPr lang="ru-RU" smtClean="0"/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b="1" smtClean="0"/>
              <a:t>Средняя Общеобразовательная Школа</a:t>
            </a:r>
            <a:r>
              <a:rPr lang="ru-RU" smtClean="0"/>
              <a:t> </a:t>
            </a:r>
            <a:r>
              <a:rPr lang="ru-RU" b="1" smtClean="0"/>
              <a:t>"Эврика-Развитие" г. Томска</a:t>
            </a:r>
            <a:endParaRPr lang="ru-RU" smtClean="0"/>
          </a:p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smtClean="0">
                <a:hlinkClick r:id="rId4"/>
              </a:rPr>
              <a:t>http://www.eurekatomsk.ru/obraz_programmi</a:t>
            </a:r>
            <a:endParaRPr lang="ru-RU" smtClean="0"/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b="1" smtClean="0"/>
              <a:t>Проект «Современная старшая школа» (Гуманитарный лицей Ижевска)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smtClean="0">
                <a:hlinkClick r:id="rId5"/>
              </a:rPr>
              <a:t>http://www.gly.ru/gli/info/highschool.html</a:t>
            </a:r>
            <a:endParaRPr lang="ru-RU" smtClean="0"/>
          </a:p>
          <a:p>
            <a:endParaRPr lang="ru-RU" smtClean="0"/>
          </a:p>
          <a:p>
            <a:pPr>
              <a:buFont typeface="Arial" pitchFamily="34" charset="0"/>
              <a:buNone/>
            </a:pPr>
            <a:endParaRPr lang="ru-RU" smtClean="0"/>
          </a:p>
          <a:p>
            <a:pPr>
              <a:buFont typeface="Arial" pitchFamily="34" charset="0"/>
              <a:buNone/>
            </a:pPr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1625" y="228600"/>
            <a:ext cx="8534400" cy="1057275"/>
          </a:xfrm>
        </p:spPr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Контрольные точки</a:t>
            </a:r>
            <a:br>
              <a:rPr lang="ru-RU" cap="none" smtClean="0">
                <a:solidFill>
                  <a:srgbClr val="7B9899"/>
                </a:solidFill>
              </a:rPr>
            </a:br>
            <a:r>
              <a:rPr lang="ru-RU" cap="none" smtClean="0">
                <a:solidFill>
                  <a:srgbClr val="7B9899"/>
                </a:solidFill>
              </a:rPr>
              <a:t>(этапы и сроки выполнения)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1428750"/>
          <a:ext cx="8715375" cy="5356225"/>
        </p:xfrm>
        <a:graphic>
          <a:graphicData uri="http://schemas.openxmlformats.org/drawingml/2006/table">
            <a:tbl>
              <a:tblPr/>
              <a:tblGrid>
                <a:gridCol w="642911"/>
                <a:gridCol w="2928958"/>
                <a:gridCol w="1357322"/>
                <a:gridCol w="1785950"/>
                <a:gridCol w="2000234"/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№  п\п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Название  (содержание)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Срок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Где фиксируется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Ответственный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Выбор и закрепление руководителя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 октября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Приказ директора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Тьютор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2.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Утверждение тем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15 октября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…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Промежуточная  аттестация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15 января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Протокол, педсовета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запись в журнале консультаций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Руководитель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Предзащита, допуск к итоговой аттестации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 апреля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…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Публичная защита проектов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10-15 апреля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Решение конференции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Председатель АК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1625" y="228600"/>
            <a:ext cx="8534400" cy="557213"/>
          </a:xfrm>
        </p:spPr>
        <p:txBody>
          <a:bodyPr/>
          <a:lstStyle/>
          <a:p>
            <a:pPr eaLnBrk="1" hangingPunct="1"/>
            <a:r>
              <a:rPr lang="ru-RU" sz="2800" cap="none" smtClean="0">
                <a:solidFill>
                  <a:srgbClr val="7B9899"/>
                </a:solidFill>
              </a:rPr>
              <a:t>Контрольные точки</a:t>
            </a:r>
            <a:r>
              <a:rPr lang="ru-RU" sz="1800" cap="none" smtClean="0">
                <a:solidFill>
                  <a:srgbClr val="7B9899"/>
                </a:solidFill>
              </a:rPr>
              <a:t> </a:t>
            </a:r>
            <a:r>
              <a:rPr lang="ru-RU" sz="2800" cap="none" smtClean="0">
                <a:solidFill>
                  <a:srgbClr val="7B9899"/>
                </a:solidFill>
              </a:rPr>
              <a:t>(дневник проекта)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5" y="857250"/>
          <a:ext cx="8858250" cy="6161088"/>
        </p:xfrm>
        <a:graphic>
          <a:graphicData uri="http://schemas.openxmlformats.org/drawingml/2006/table">
            <a:tbl>
              <a:tblPr/>
              <a:tblGrid>
                <a:gridCol w="1219200"/>
                <a:gridCol w="2873375"/>
                <a:gridCol w="2408238"/>
                <a:gridCol w="2357437"/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№  п\п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Название  (содержание)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Срок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Где фиксируется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Выбор руководителя, согласование темы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 октября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Дневник проекта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2.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Постановка проблемы, цель и задачи, тип, продукт проекта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 ноября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Дневник проекта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3.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Сбор и систематизация материалов, работа в библиотеке, архиве, встречи со специалистами, консультации с руководителем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Ноябрь-декабрь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Дневник проекта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(портфолио проекта)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4.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Промежуточная аттестация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(предъявление материалов)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15 января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5.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Изготовление  продукта, оформление итоговой работы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Февраль-март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Дневник проекта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(портфолио проекта)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6.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Предзащита, допуск к итоговой аттестации, получение рецензий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 апреля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7.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Доработка проекта, подготовка к защите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До 10 апреля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8.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Публичная защита проектов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10-15 апреля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9.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Оценка, самооценка , выступление на конференциях, сдача материалов в архив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Требования к оформлению работы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r>
              <a:rPr lang="ru-RU" sz="2600" smtClean="0"/>
              <a:t>Технические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Шрифт, кегль, интервал, количество страниц, нумерация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Оформление сносок, таблиц, рисунков, формул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Оформление списка литературы, электронных ресурсов</a:t>
            </a:r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r>
              <a:rPr lang="ru-RU" sz="2200" smtClean="0"/>
              <a:t>Содержательные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Общие (введение, главы, заключение, приложения/паспорт проекта)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Структура в зависимости от типа проекта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r>
              <a:rPr lang="ru-RU" sz="1900" smtClean="0"/>
              <a:t>Требования, которым работа должна удовлетворять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v"/>
            </a:pPr>
            <a:endParaRPr lang="ru-RU" sz="19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None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Char char=""/>
            </a:pPr>
            <a:endParaRPr lang="ru-RU" sz="2200" smtClean="0"/>
          </a:p>
          <a:p>
            <a:pPr eaLnBrk="1" hangingPunct="1">
              <a:lnSpc>
                <a:spcPct val="110000"/>
              </a:lnSpc>
              <a:buFont typeface="Wingdings 2" pitchFamily="18" charset="2"/>
              <a:buNone/>
            </a:pPr>
            <a:endParaRPr lang="ru-RU" sz="22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endParaRPr lang="ru-RU" cap="none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Индивидуальный проект представляет собой особую </a:t>
            </a:r>
            <a:r>
              <a:rPr lang="ru-RU" b="1" i="1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форму организации деятельности обучающихся </a:t>
            </a:r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(учебное исследование или учебный проект).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Итоговая аттестация (защита)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Аттестационная комиссия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Процедура защиты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Оценка (шкала, кто  участвует, документы)</a:t>
            </a:r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Оценка индивидуального проекта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Составляющие: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Оценка навыков проектной деятельности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Оценка продукта проектной деятельности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Критерии оценки</a:t>
            </a:r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2938" y="357188"/>
          <a:ext cx="8143875" cy="5522912"/>
        </p:xfrm>
        <a:graphic>
          <a:graphicData uri="http://schemas.openxmlformats.org/drawingml/2006/table">
            <a:tbl>
              <a:tblPr/>
              <a:tblGrid>
                <a:gridCol w="1238250"/>
                <a:gridCol w="4548187"/>
                <a:gridCol w="2357438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906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Максимальный уровень (в баллах):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A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Планирование работы и разработка проекта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B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Сбор информации /использование ресурсов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C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Выбор и применение технологий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D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Анализ информации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E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Оформление письменной работы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F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Анализ процесса и результата работы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Критерий G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08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Вовлечение в процесс работы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Narrow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Narrow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sz="3800" cap="none" smtClean="0"/>
              <a:t>МЕТОДЫ И ИНСТРУМЕНТЫ ОЦЕНКИ</a:t>
            </a:r>
          </a:p>
        </p:txBody>
      </p:sp>
      <p:graphicFrame>
        <p:nvGraphicFramePr>
          <p:cNvPr id="98320" name="Group 16"/>
          <p:cNvGraphicFramePr>
            <a:graphicFrameLocks noGrp="1"/>
          </p:cNvGraphicFramePr>
          <p:nvPr>
            <p:ph sz="half" idx="2"/>
          </p:nvPr>
        </p:nvGraphicFramePr>
        <p:xfrm>
          <a:off x="827088" y="1268413"/>
          <a:ext cx="7921625" cy="4608512"/>
        </p:xfrm>
        <a:graphic>
          <a:graphicData uri="http://schemas.openxmlformats.org/drawingml/2006/table">
            <a:tbl>
              <a:tblPr/>
              <a:tblGrid>
                <a:gridCol w="7921625"/>
              </a:tblGrid>
              <a:tr h="1149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Ведение учебных дневников, дневников ежедневных достижений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1713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Ведение контрольного листа прогресса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6025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Отчеты о достижениях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встреч и конференций в рамках проекта 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FA30A3-9426-4B5C-9338-261806402D1A}" type="slidenum">
              <a:rPr lang="ru-RU"/>
              <a:pPr/>
              <a:t>24</a:t>
            </a:fld>
            <a:endParaRPr lang="ru-RU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sz="3800" cap="none" smtClean="0"/>
              <a:t>МЕТОДЫ И ИНСТРУМЕНТЫ ОЦЕНКИ</a:t>
            </a:r>
          </a:p>
        </p:txBody>
      </p:sp>
      <p:graphicFrame>
        <p:nvGraphicFramePr>
          <p:cNvPr id="99344" name="Group 16"/>
          <p:cNvGraphicFramePr>
            <a:graphicFrameLocks noGrp="1"/>
          </p:cNvGraphicFramePr>
          <p:nvPr>
            <p:ph idx="1"/>
          </p:nvPr>
        </p:nvGraphicFramePr>
        <p:xfrm>
          <a:off x="914400" y="1557338"/>
          <a:ext cx="7772400" cy="4105275"/>
        </p:xfrm>
        <a:graphic>
          <a:graphicData uri="http://schemas.openxmlformats.org/drawingml/2006/table">
            <a:tbl>
              <a:tblPr/>
              <a:tblGrid>
                <a:gridCol w="7772400"/>
              </a:tblGrid>
              <a:tr h="1001713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Ведение письменных журналов или дневников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3788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Ведение видео и фото журналов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7750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Интервью и наблюдения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Письменные и устные тесты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09CAAB-00AF-4E85-A379-A1E04F41FD0B}" type="slidenum">
              <a:rPr lang="ru-RU"/>
              <a:pPr/>
              <a:t>25</a:t>
            </a:fld>
            <a:endParaRPr lang="ru-RU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sz="3800" cap="none" smtClean="0"/>
              <a:t>МЕТОДЫ И ИНСТРУМЕНТЫ ОЦЕНКИ</a:t>
            </a:r>
          </a:p>
        </p:txBody>
      </p:sp>
      <p:graphicFrame>
        <p:nvGraphicFramePr>
          <p:cNvPr id="100387" name="Group 35"/>
          <p:cNvGraphicFramePr>
            <a:graphicFrameLocks noGrp="1"/>
          </p:cNvGraphicFramePr>
          <p:nvPr>
            <p:ph idx="1"/>
          </p:nvPr>
        </p:nvGraphicFramePr>
        <p:xfrm>
          <a:off x="696913" y="1268413"/>
          <a:ext cx="8207375" cy="4349750"/>
        </p:xfrm>
        <a:graphic>
          <a:graphicData uri="http://schemas.openxmlformats.org/drawingml/2006/table">
            <a:tbl>
              <a:tblPr/>
              <a:tblGrid>
                <a:gridCol w="1365250"/>
                <a:gridCol w="6842125"/>
              </a:tblGrid>
              <a:tr h="360363">
                <a:tc row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Продукты исследо-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вания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Доклады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дизайна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Конструкции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Эссе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Художественные произведения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Печатные издания: книги, памфлеты, брошюры 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Мультимедиа: информационные киоски, видео, фото журналы, слайдшоу, цифровые книги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Представ-ления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Презентации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Демонстрации умений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Артистические/творческие представления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Постановки 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214313"/>
          <a:ext cx="8715375" cy="6643687"/>
        </p:xfrm>
        <a:graphic>
          <a:graphicData uri="http://schemas.openxmlformats.org/drawingml/2006/table">
            <a:tbl>
              <a:tblPr/>
              <a:tblGrid>
                <a:gridCol w="7839075"/>
                <a:gridCol w="876300"/>
              </a:tblGrid>
              <a:tr h="190500">
                <a:tc gridSpan="2"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ПРОЕКТА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Титульный лист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Постановка проблемы, актуальность и востребованность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критериев результативности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Постановка цели и задач 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концепции проекта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доступных ресурсов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выполнения проекта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 выполнения проекта: оригинальность, новизна, практическая значимость, самостоятельность выполнения, форма представления, корректировка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Оценка эффективности и результативности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Список использованных источников информации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иллюстративного материала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электронной версии работы 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Особое мнение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Презентация и защита ПРОЕКТА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7550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Логика изложения (указаны: тема; актуальность и практическая значимость, новизна и востребованность проекта; цель, задачи; обзор литературы, анализ аналогов проектного решения; критерии оценки результативности; методика выполнения; результаты выполнения задач, выводы)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Владение материалом (понимание излагаемого, аргументированность, логичность; умение ответить на вопросы)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иллюстративного материала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Речь (чёткость, грамотность, построение фраз и др.)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Соблюдение регламента (до 7 мин.) </a:t>
                      </a:r>
                    </a:p>
                  </a:txBody>
                  <a:tcPr marL="35418" marR="0" marT="157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48114" marR="48114" marT="24057" marB="240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375" y="428625"/>
          <a:ext cx="8072438" cy="6481763"/>
        </p:xfrm>
        <a:graphic>
          <a:graphicData uri="http://schemas.openxmlformats.org/drawingml/2006/table">
            <a:tbl>
              <a:tblPr/>
              <a:tblGrid>
                <a:gridCol w="2000250"/>
                <a:gridCol w="6072188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Критерии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Показатели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Тема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Обоснование выбора темы проекта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Социальная, практическая значимость проекта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Мотивация, заинтересованность автора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Методология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(технология проектирования)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Сформулирована проблема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Сформулированы цели и задачи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Грамотно проведена работа по сбору, анализу и интерпретации  информации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План реализации проекта позволяет достигнуть цели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Проект реализован полностью, в указанные сроки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Проведена самооценка достигнутых результатов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238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Презентация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продукта проекта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Оригинальность, нестандартность представляемого продукта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Ясность, доступность изложения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Логичность представления 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Грамотность, эмоциональность, выразительность речи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Оптимальность использования презентации, раздаточных материалов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688" marR="4368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/>
              <a:t>Самооценка, оценка, рефлексия</a:t>
            </a:r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Оценка</a:t>
            </a:r>
          </a:p>
          <a:p>
            <a:pPr lvl="2" eaLnBrk="1" hangingPunct="1"/>
            <a:r>
              <a:rPr lang="ru-RU" smtClean="0"/>
              <a:t>Самооценка</a:t>
            </a:r>
          </a:p>
          <a:p>
            <a:pPr lvl="2" eaLnBrk="1" hangingPunct="1"/>
            <a:r>
              <a:rPr lang="ru-RU" smtClean="0"/>
              <a:t>Взаимооценка</a:t>
            </a:r>
          </a:p>
          <a:p>
            <a:pPr lvl="2" eaLnBrk="1" hangingPunct="1"/>
            <a:r>
              <a:rPr lang="ru-RU" smtClean="0"/>
              <a:t>Экспертная оценка</a:t>
            </a:r>
          </a:p>
          <a:p>
            <a:pPr eaLnBrk="1" hangingPunct="1"/>
            <a:r>
              <a:rPr lang="ru-RU" smtClean="0"/>
              <a:t>Самооценка </a:t>
            </a:r>
          </a:p>
          <a:p>
            <a:pPr lvl="2" eaLnBrk="1" hangingPunct="1"/>
            <a:r>
              <a:rPr lang="ru-RU" smtClean="0"/>
              <a:t>Эмоциональная</a:t>
            </a:r>
          </a:p>
          <a:p>
            <a:pPr lvl="2" eaLnBrk="1" hangingPunct="1"/>
            <a:r>
              <a:rPr lang="ru-RU" smtClean="0"/>
              <a:t>Содержательная</a:t>
            </a:r>
          </a:p>
          <a:p>
            <a:pPr lvl="2" eaLnBrk="1" hangingPunct="1"/>
            <a:r>
              <a:rPr lang="ru-RU" smtClean="0"/>
              <a:t>Рефлексия способа (овладение технологией)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3"/>
          <p:cNvSpPr>
            <a:spLocks noGrp="1"/>
          </p:cNvSpPr>
          <p:nvPr>
            <p:ph type="ctrTitle"/>
          </p:nvPr>
        </p:nvSpPr>
        <p:spPr bwMode="auto">
          <a:xfrm>
            <a:off x="2395538" y="801688"/>
            <a:ext cx="5619750" cy="25415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cap="none" smtClean="0">
                <a:solidFill>
                  <a:srgbClr val="7B9899"/>
                </a:solidFill>
              </a:rPr>
              <a:t>Индивидуальный проект как новый курс учебного плана в соответствии с требованиями ФГОС среднего общего образования</a:t>
            </a:r>
          </a:p>
        </p:txBody>
      </p:sp>
      <p:sp>
        <p:nvSpPr>
          <p:cNvPr id="43011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95538" y="3530600"/>
            <a:ext cx="5619750" cy="977900"/>
          </a:xfrm>
        </p:spPr>
        <p:txBody>
          <a:bodyPr/>
          <a:lstStyle/>
          <a:p>
            <a:pPr eaLnBrk="1" hangingPunct="1"/>
            <a:r>
              <a:rPr lang="ru-RU" b="1" cap="none" smtClean="0">
                <a:latin typeface="Helvetica"/>
                <a:ea typeface="Helvetica"/>
                <a:cs typeface="Helvetica"/>
              </a:rPr>
              <a:t>Кафедра управления развитием образования ГАУ ДПО «СОИРО»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/>
            </a:r>
            <a:br>
              <a:rPr lang="ru-RU" cap="none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</a:br>
            <a:r>
              <a:rPr lang="ru-RU" cap="none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ИНДИВИДУАЛЬНЫЙ ПРОЕКТ</a:t>
            </a:r>
            <a:endParaRPr lang="ru-RU" cap="none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выполняется обучающимся самостоятельно</a:t>
            </a:r>
          </a:p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 под руководством учителя (тьютора) </a:t>
            </a:r>
          </a:p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по выбранной теме </a:t>
            </a:r>
          </a:p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в рамках одного или нескольких изучаемых учебных предметов, курсов </a:t>
            </a:r>
          </a:p>
          <a:p>
            <a:pPr eaLnBrk="1" hangingPunct="1"/>
            <a:r>
              <a:rPr lang="ru-RU" smtClean="0">
                <a:solidFill>
                  <a:srgbClr val="2C3753"/>
                </a:solidFill>
                <a:latin typeface="Helvetica"/>
                <a:ea typeface="Helvetica"/>
                <a:cs typeface="Helvetica"/>
              </a:rPr>
              <a:t>в любой избранной области деятельности (познавательной, практической, учебно-исследовательской, социальной, художественно-творческой, иной).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sz="2000" b="1" cap="none" smtClean="0"/>
              <a:t/>
            </a:r>
            <a:br>
              <a:rPr lang="ru-RU" sz="2000" b="1" cap="none" smtClean="0"/>
            </a:br>
            <a:r>
              <a:rPr lang="ru-RU" sz="2000" cap="none" smtClean="0"/>
              <a:t> </a:t>
            </a:r>
            <a:r>
              <a:rPr lang="ru-RU" sz="2000" b="1" cap="none" smtClean="0"/>
              <a:t>18.3. Организационный раздел основной образовательной программы</a:t>
            </a:r>
            <a:r>
              <a:rPr lang="ru-RU" sz="2000" cap="none" smtClean="0"/>
              <a:t/>
            </a:r>
            <a:br>
              <a:rPr lang="ru-RU" sz="2000" cap="none" smtClean="0"/>
            </a:br>
            <a:endParaRPr lang="ru-RU" sz="2000" cap="none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 учебном плане должно быть предусмотрено выполнение обучающимися индивидуального(ых) проекта(ов).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1800" cap="none" smtClean="0"/>
              <a:t>Письмо Министерства образования и науки РФ от 18 марта 2016 г. N НТ-393/08</a:t>
            </a:r>
            <a:br>
              <a:rPr lang="ru-RU" sz="1800" cap="none" smtClean="0"/>
            </a:br>
            <a:r>
              <a:rPr lang="ru-RU" sz="1800" cap="none" smtClean="0"/>
              <a:t>"Об обеспечении учебными изданиями (учебниками и учебными пособиями)"</a:t>
            </a:r>
            <a:r>
              <a:rPr lang="ru-RU" sz="2900" cap="none" smtClean="0"/>
              <a:t/>
            </a:r>
            <a:br>
              <a:rPr lang="ru-RU" sz="2900" cap="none" smtClean="0"/>
            </a:br>
            <a:endParaRPr lang="ru-RU" sz="2900" cap="none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- не менее одного учебника в печатной и (или) электронной форме или учебного пособия, достаточного для освоения программы учебного предмета на каждого обучающегося по каждому </a:t>
            </a:r>
            <a:r>
              <a:rPr lang="ru-RU" b="1" i="1" u="sng" smtClean="0">
                <a:solidFill>
                  <a:srgbClr val="BA2169"/>
                </a:solidFill>
              </a:rPr>
              <a:t>учебному предмету</a:t>
            </a:r>
            <a:r>
              <a:rPr lang="ru-RU" smtClean="0"/>
              <a:t>, входящему в часть, формируемую участниками образовательных отношений, учебного плана основной образовательной программы.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Положение об индивидуальном проекте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/>
              <a:t>Школьный нормативный документ (локальный акт), регламентирующий порядок разработки, методического сопровождения и аттестации индивидуального проекта учащегося.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Положение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Порядок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Регламент</a:t>
            </a:r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1625" y="0"/>
            <a:ext cx="8534400" cy="1143000"/>
          </a:xfrm>
        </p:spPr>
        <p:txBody>
          <a:bodyPr/>
          <a:lstStyle/>
          <a:p>
            <a:pPr eaLnBrk="1" hangingPunct="1"/>
            <a:r>
              <a:rPr lang="ru-RU" sz="3400" cap="none" smtClean="0"/>
              <a:t>Общие положения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752600"/>
            <a:ext cx="8326437" cy="4267200"/>
          </a:xfrm>
        </p:spPr>
        <p:txBody>
          <a:bodyPr/>
          <a:lstStyle/>
          <a:p>
            <a:pPr eaLnBrk="1" hangingPunct="1"/>
            <a:r>
              <a:rPr lang="ru-RU" sz="2800" smtClean="0"/>
              <a:t>На основе чего разработано</a:t>
            </a:r>
          </a:p>
          <a:p>
            <a:pPr eaLnBrk="1" hangingPunct="1"/>
            <a:r>
              <a:rPr lang="ru-RU" sz="2800" smtClean="0"/>
              <a:t>Что регламентирует</a:t>
            </a:r>
          </a:p>
          <a:p>
            <a:pPr eaLnBrk="1" hangingPunct="1"/>
            <a:r>
              <a:rPr lang="ru-RU" sz="2800" smtClean="0"/>
              <a:t>Основной результат (цель и задачи)</a:t>
            </a:r>
          </a:p>
          <a:p>
            <a:pPr eaLnBrk="1" hangingPunct="1"/>
            <a:r>
              <a:rPr lang="ru-RU" sz="2800" smtClean="0"/>
              <a:t>Необходимые условия (по стандарту)</a:t>
            </a:r>
          </a:p>
          <a:p>
            <a:pPr eaLnBrk="1" hangingPunct="1"/>
            <a:r>
              <a:rPr lang="ru-RU" sz="2800" smtClean="0"/>
              <a:t>Где рассмотрено, как вносятся изменения</a:t>
            </a:r>
          </a:p>
          <a:p>
            <a:pPr eaLnBrk="1" hangingPunct="1">
              <a:buFont typeface="Wingdings 2" pitchFamily="18" charset="2"/>
              <a:buNone/>
            </a:pPr>
            <a:endParaRPr lang="ru-RU" sz="7200" smtClean="0"/>
          </a:p>
          <a:p>
            <a:pPr eaLnBrk="1" hangingPunct="1">
              <a:lnSpc>
                <a:spcPct val="90000"/>
              </a:lnSpc>
            </a:pPr>
            <a:endParaRPr lang="ru-RU" sz="210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21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endParaRPr lang="ru-RU" cap="none" smtClean="0"/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>
          <a:xfrm>
            <a:off x="1443038" y="2016125"/>
            <a:ext cx="7089775" cy="3449638"/>
          </a:xfrm>
        </p:spPr>
        <p:txBody>
          <a:bodyPr/>
          <a:lstStyle/>
          <a:p>
            <a:pPr lvl="1"/>
            <a:r>
              <a:rPr lang="ru-RU" sz="2400" smtClean="0"/>
              <a:t>ФЗ РФ от 29 декабря 2012 г. N 273-ФЗ "Об образовании в Российской Федерации»</a:t>
            </a:r>
          </a:p>
          <a:p>
            <a:pPr lvl="1"/>
            <a:r>
              <a:rPr lang="ru-RU" sz="2400" smtClean="0"/>
              <a:t>ФГОС СОО </a:t>
            </a:r>
          </a:p>
          <a:p>
            <a:pPr lvl="1"/>
            <a:r>
              <a:rPr lang="ru-RU" sz="2400" smtClean="0"/>
              <a:t>Положение разъясняет использование технологии учебных проектов и  технологии учебного исследования в системе общего образования при реализации учебного плана в ОО</a:t>
            </a:r>
            <a:endParaRPr lang="ru-RU" sz="2000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ru-RU" cap="none" smtClean="0">
                <a:solidFill>
                  <a:srgbClr val="7B9899"/>
                </a:solidFill>
              </a:rPr>
              <a:t>Основные понятия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14438"/>
            <a:ext cx="8842375" cy="4884737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Учебный проект (тип, вид, продукт)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Учебное исследование (вид, результат)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Защита, аттестация, конференция</a:t>
            </a:r>
          </a:p>
          <a:p>
            <a:pPr eaLnBrk="1" hangingPunct="1">
              <a:buFont typeface="Wingdings 2" pitchFamily="18" charset="2"/>
              <a:buChar char=""/>
            </a:pPr>
            <a:r>
              <a:rPr lang="ru-RU" sz="2400" smtClean="0"/>
              <a:t>Оценка, критерии оценки</a:t>
            </a:r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  <a:p>
            <a:pPr eaLnBrk="1" hangingPunct="1">
              <a:buFont typeface="Wingdings 2" pitchFamily="18" charset="2"/>
              <a:buChar char=""/>
            </a:pPr>
            <a:endParaRPr lang="ru-RU" sz="2400" smtClean="0"/>
          </a:p>
          <a:p>
            <a:pPr eaLnBrk="1" hangingPunct="1">
              <a:buFont typeface="Wingdings 2" pitchFamily="18" charset="2"/>
              <a:buNone/>
            </a:pPr>
            <a:endParaRPr lang="ru-RU" sz="24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1322</TotalTime>
  <Words>1160</Words>
  <Application>Microsoft Macintosh PowerPoint</Application>
  <PresentationFormat>Экран (4:3)</PresentationFormat>
  <Paragraphs>291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Verdana</vt:lpstr>
      <vt:lpstr>Arial</vt:lpstr>
      <vt:lpstr>Gill Sans MT</vt:lpstr>
      <vt:lpstr>Calibri</vt:lpstr>
      <vt:lpstr>Helvetica</vt:lpstr>
      <vt:lpstr>Wingdings 2</vt:lpstr>
      <vt:lpstr>Georgia</vt:lpstr>
      <vt:lpstr>Wingdings</vt:lpstr>
      <vt:lpstr>Times New Roman</vt:lpstr>
      <vt:lpstr>Arial Narrow</vt:lpstr>
      <vt:lpstr>Галерея</vt:lpstr>
      <vt:lpstr>Индивидуальный проект как новый курс учебного плана в соответствии с требованиями ФГОС среднего общего образования</vt:lpstr>
      <vt:lpstr>Слайд 2</vt:lpstr>
      <vt:lpstr> ИНДИВИДУАЛЬНЫЙ ПРОЕКТ</vt:lpstr>
      <vt:lpstr>  18.3. Организационный раздел основной образовательной программы </vt:lpstr>
      <vt:lpstr>Письмо Министерства образования и науки РФ от 18 марта 2016 г. N НТ-393/08 "Об обеспечении учебными изданиями (учебниками и учебными пособиями)" </vt:lpstr>
      <vt:lpstr>Положение об индивидуальном проекте</vt:lpstr>
      <vt:lpstr>Общие положения</vt:lpstr>
      <vt:lpstr>Слайд 8</vt:lpstr>
      <vt:lpstr>Основные понятия</vt:lpstr>
      <vt:lpstr>Учебный проект</vt:lpstr>
      <vt:lpstr>Типы ученических проектов </vt:lpstr>
      <vt:lpstr>Учебное исследование</vt:lpstr>
      <vt:lpstr>Типы учебных исследовательских работ </vt:lpstr>
      <vt:lpstr>Содержание работы</vt:lpstr>
      <vt:lpstr>Взаимодействие с руководителем</vt:lpstr>
      <vt:lpstr>Полезные ссылки</vt:lpstr>
      <vt:lpstr>Контрольные точки (этапы и сроки выполнения)</vt:lpstr>
      <vt:lpstr>Контрольные точки (дневник проекта)</vt:lpstr>
      <vt:lpstr>Требования к оформлению работы</vt:lpstr>
      <vt:lpstr>Итоговая аттестация (защита)</vt:lpstr>
      <vt:lpstr>Оценка индивидуального проекта</vt:lpstr>
      <vt:lpstr>Слайд 22</vt:lpstr>
      <vt:lpstr>МЕТОДЫ И ИНСТРУМЕНТЫ ОЦЕНКИ</vt:lpstr>
      <vt:lpstr>МЕТОДЫ И ИНСТРУМЕНТЫ ОЦЕНКИ</vt:lpstr>
      <vt:lpstr>МЕТОДЫ И ИНСТРУМЕНТЫ ОЦЕНКИ</vt:lpstr>
      <vt:lpstr>Слайд 26</vt:lpstr>
      <vt:lpstr>Слайд 27</vt:lpstr>
      <vt:lpstr>Самооценка, оценка, рефлексия</vt:lpstr>
      <vt:lpstr>Индивидуальный проект как новый курс учебного плана в соответствии с требованиями ФГОС среднего общего образования</vt:lpstr>
    </vt:vector>
  </TitlesOfParts>
  <Company>At 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Station</dc:creator>
  <cp:lastModifiedBy>zarubina</cp:lastModifiedBy>
  <cp:revision>98</cp:revision>
  <dcterms:created xsi:type="dcterms:W3CDTF">2011-04-08T06:16:26Z</dcterms:created>
  <dcterms:modified xsi:type="dcterms:W3CDTF">2017-05-17T06:42:40Z</dcterms:modified>
</cp:coreProperties>
</file>