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261" r:id="rId3"/>
    <p:sldId id="334" r:id="rId4"/>
    <p:sldId id="357" r:id="rId5"/>
    <p:sldId id="358" r:id="rId6"/>
    <p:sldId id="359" r:id="rId7"/>
    <p:sldId id="360" r:id="rId8"/>
    <p:sldId id="262" r:id="rId9"/>
    <p:sldId id="267" r:id="rId10"/>
    <p:sldId id="307" r:id="rId11"/>
    <p:sldId id="271" r:id="rId12"/>
    <p:sldId id="330" r:id="rId13"/>
    <p:sldId id="314" r:id="rId14"/>
    <p:sldId id="361" r:id="rId15"/>
    <p:sldId id="348" r:id="rId16"/>
    <p:sldId id="352" r:id="rId17"/>
    <p:sldId id="349" r:id="rId18"/>
    <p:sldId id="354" r:id="rId19"/>
    <p:sldId id="350" r:id="rId20"/>
    <p:sldId id="356" r:id="rId21"/>
    <p:sldId id="351" r:id="rId22"/>
    <p:sldId id="353" r:id="rId23"/>
    <p:sldId id="355" r:id="rId24"/>
    <p:sldId id="288" r:id="rId25"/>
    <p:sldId id="363" r:id="rId26"/>
    <p:sldId id="364" r:id="rId27"/>
    <p:sldId id="365" r:id="rId28"/>
    <p:sldId id="366" r:id="rId29"/>
  </p:sldIdLst>
  <p:sldSz cx="9144000" cy="6858000" type="screen4x3"/>
  <p:notesSz cx="6858000" cy="9144000"/>
  <p:defaultTextStyle>
    <a:defPPr>
      <a:defRPr lang="ru-RU"/>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9966"/>
    <a:srgbClr val="3838AA"/>
    <a:srgbClr val="00FFCC"/>
    <a:srgbClr val="4B2A09"/>
    <a:srgbClr val="935211"/>
    <a:srgbClr val="004C00"/>
    <a:srgbClr val="CC9900"/>
    <a:srgbClr val="808080"/>
    <a:srgbClr val="BBE0E3"/>
    <a:srgbClr val="FFFFA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1" autoAdjust="0"/>
    <p:restoredTop sz="93783" autoAdjust="0"/>
  </p:normalViewPr>
  <p:slideViewPr>
    <p:cSldViewPr>
      <p:cViewPr>
        <p:scale>
          <a:sx n="71" d="100"/>
          <a:sy n="71" d="100"/>
        </p:scale>
        <p:origin x="-2790" y="-9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ru-RU"/>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ru-RU"/>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ru-RU"/>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C448DD2A-F447-414B-AB3E-3A6D90689E75}" type="slidenum">
              <a:rPr lang="ru-RU"/>
              <a:pPr>
                <a:defRPr/>
              </a:pPr>
              <a:t>‹#›</a:t>
            </a:fld>
            <a:endParaRPr lang="ru-RU"/>
          </a:p>
        </p:txBody>
      </p:sp>
    </p:spTree>
    <p:extLst>
      <p:ext uri="{BB962C8B-B14F-4D97-AF65-F5344CB8AC3E}">
        <p14:creationId xmlns="" xmlns:p14="http://schemas.microsoft.com/office/powerpoint/2010/main" val="28806890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D135407-829B-438E-8CA4-16CAE8783E4F}" type="slidenum">
              <a:rPr lang="ru-RU" smtClean="0"/>
              <a:pPr/>
              <a:t>1</a:t>
            </a:fld>
            <a:endParaRPr lang="ru-RU" dirty="0" smtClean="0"/>
          </a:p>
        </p:txBody>
      </p:sp>
      <p:sp>
        <p:nvSpPr>
          <p:cNvPr id="32771"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F2032551-F99E-4D47-9DD8-5E0E7E8C129C}" type="slidenum">
              <a:rPr lang="en-US" sz="1200">
                <a:cs typeface="Arial" pitchFamily="34" charset="0"/>
              </a:rPr>
              <a:pPr defTabSz="895350"/>
              <a:t>1</a:t>
            </a:fld>
            <a:endParaRPr lang="en-US" sz="1200" dirty="0">
              <a:cs typeface="Arial" pitchFamily="34" charset="0"/>
            </a:endParaRPr>
          </a:p>
        </p:txBody>
      </p:sp>
      <p:sp>
        <p:nvSpPr>
          <p:cNvPr id="32772" name="Rectangle 2"/>
          <p:cNvSpPr>
            <a:spLocks noGrp="1" noRot="1" noChangeAspect="1" noChangeArrowheads="1" noTextEdit="1"/>
          </p:cNvSpPr>
          <p:nvPr>
            <p:ph type="sldImg"/>
          </p:nvPr>
        </p:nvSpPr>
        <p:spPr>
          <a:xfrm>
            <a:off x="-1797050" y="1176338"/>
            <a:ext cx="10415588" cy="7812087"/>
          </a:xfrm>
          <a:ln/>
        </p:spPr>
      </p:sp>
      <p:sp>
        <p:nvSpPr>
          <p:cNvPr id="32773" name="Заметки 4"/>
          <p:cNvSpPr>
            <a:spLocks noGrp="1"/>
          </p:cNvSpPr>
          <p:nvPr>
            <p:ph type="body" idx="1"/>
          </p:nvPr>
        </p:nvSpPr>
        <p:spPr>
          <a:noFill/>
          <a:ln/>
        </p:spPr>
        <p:txBody>
          <a:bodyPr/>
          <a:lstStyle/>
          <a:p>
            <a:endParaRPr lang="ru-R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F9F90ED7-E272-46B4-B1E7-D16D3FF8CD27}" type="slidenum">
              <a:rPr lang="ru-RU" sz="1200"/>
              <a:pPr/>
              <a:t>10</a:t>
            </a:fld>
            <a:endParaRPr lang="ru-RU" sz="1200" dirty="0"/>
          </a:p>
        </p:txBody>
      </p:sp>
      <p:sp>
        <p:nvSpPr>
          <p:cNvPr id="36867"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49534192-C46E-4E23-B6D6-4CE9F23603B2}" type="slidenum">
              <a:rPr lang="en-US" sz="1200">
                <a:cs typeface="Arial" pitchFamily="34" charset="0"/>
              </a:rPr>
              <a:pPr defTabSz="895350"/>
              <a:t>10</a:t>
            </a:fld>
            <a:endParaRPr lang="en-US" sz="1200" dirty="0">
              <a:cs typeface="Arial" pitchFamily="34" charset="0"/>
            </a:endParaRPr>
          </a:p>
        </p:txBody>
      </p:sp>
      <p:sp>
        <p:nvSpPr>
          <p:cNvPr id="36868" name="Rectangle 2"/>
          <p:cNvSpPr>
            <a:spLocks noGrp="1" noRot="1" noChangeAspect="1" noChangeArrowheads="1" noTextEdit="1"/>
          </p:cNvSpPr>
          <p:nvPr>
            <p:ph type="sldImg"/>
          </p:nvPr>
        </p:nvSpPr>
        <p:spPr>
          <a:xfrm>
            <a:off x="-1797050" y="1176338"/>
            <a:ext cx="10415588" cy="7812087"/>
          </a:xfr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C1B8E9B-3E1D-4B08-826F-4C90FE8BF9FB}" type="slidenum">
              <a:rPr lang="ru-RU" smtClean="0"/>
              <a:pPr/>
              <a:t>11</a:t>
            </a:fld>
            <a:endParaRPr lang="ru-RU" smtClean="0"/>
          </a:p>
        </p:txBody>
      </p:sp>
      <p:sp>
        <p:nvSpPr>
          <p:cNvPr id="37891"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1CDF5E31-6785-4FAB-968A-543B6CE25C82}" type="slidenum">
              <a:rPr lang="en-US" sz="1200">
                <a:cs typeface="Arial" pitchFamily="34" charset="0"/>
              </a:rPr>
              <a:pPr defTabSz="895350"/>
              <a:t>11</a:t>
            </a:fld>
            <a:endParaRPr lang="en-US" sz="1200">
              <a:cs typeface="Arial" pitchFamily="34" charset="0"/>
            </a:endParaRPr>
          </a:p>
        </p:txBody>
      </p:sp>
      <p:sp>
        <p:nvSpPr>
          <p:cNvPr id="37892" name="Rectangle 2"/>
          <p:cNvSpPr>
            <a:spLocks noGrp="1" noRot="1" noChangeAspect="1" noChangeArrowheads="1" noTextEdit="1"/>
          </p:cNvSpPr>
          <p:nvPr>
            <p:ph type="sldImg"/>
          </p:nvPr>
        </p:nvSpPr>
        <p:spPr>
          <a:xfrm>
            <a:off x="-1797050" y="1176338"/>
            <a:ext cx="10415588" cy="7812087"/>
          </a:xfr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650E03FD-2673-4582-841B-3C2056E44258}" type="slidenum">
              <a:rPr lang="ru-RU" sz="1200"/>
              <a:pPr/>
              <a:t>12</a:t>
            </a:fld>
            <a:endParaRPr lang="ru-RU" sz="1200"/>
          </a:p>
        </p:txBody>
      </p:sp>
      <p:sp>
        <p:nvSpPr>
          <p:cNvPr id="38915"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CEA36545-3BEE-4F9C-A11A-9101CD6FEFC2}" type="slidenum">
              <a:rPr lang="en-US" sz="1200">
                <a:cs typeface="Arial" pitchFamily="34" charset="0"/>
              </a:rPr>
              <a:pPr defTabSz="895350"/>
              <a:t>12</a:t>
            </a:fld>
            <a:endParaRPr lang="en-US" sz="1200">
              <a:cs typeface="Arial" pitchFamily="34" charset="0"/>
            </a:endParaRPr>
          </a:p>
        </p:txBody>
      </p:sp>
      <p:sp>
        <p:nvSpPr>
          <p:cNvPr id="38916" name="Rectangle 2"/>
          <p:cNvSpPr>
            <a:spLocks noGrp="1" noRot="1" noChangeAspect="1" noChangeArrowheads="1" noTextEdit="1"/>
          </p:cNvSpPr>
          <p:nvPr>
            <p:ph type="sldImg"/>
          </p:nvPr>
        </p:nvSpPr>
        <p:spPr>
          <a:xfrm>
            <a:off x="-1797050" y="1176338"/>
            <a:ext cx="10415588" cy="7812087"/>
          </a:xfr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C0092E18-3751-4744-BF25-53BF3E65D87F}" type="slidenum">
              <a:rPr lang="ru-RU" sz="1200"/>
              <a:pPr/>
              <a:t>13</a:t>
            </a:fld>
            <a:endParaRPr lang="ru-RU" sz="1200"/>
          </a:p>
        </p:txBody>
      </p:sp>
      <p:sp>
        <p:nvSpPr>
          <p:cNvPr id="39939"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9ED771E5-6441-4EC9-B0EF-8190D6F56E8B}" type="slidenum">
              <a:rPr lang="en-US" sz="1200">
                <a:cs typeface="Arial" pitchFamily="34" charset="0"/>
              </a:rPr>
              <a:pPr defTabSz="895350"/>
              <a:t>13</a:t>
            </a:fld>
            <a:endParaRPr lang="en-US" sz="1200">
              <a:cs typeface="Arial" pitchFamily="34" charset="0"/>
            </a:endParaRPr>
          </a:p>
        </p:txBody>
      </p:sp>
      <p:sp>
        <p:nvSpPr>
          <p:cNvPr id="39940" name="Rectangle 2"/>
          <p:cNvSpPr>
            <a:spLocks noGrp="1" noRot="1" noChangeAspect="1" noChangeArrowheads="1" noTextEdit="1"/>
          </p:cNvSpPr>
          <p:nvPr>
            <p:ph type="sldImg"/>
          </p:nvPr>
        </p:nvSpPr>
        <p:spPr>
          <a:xfrm>
            <a:off x="-1797050" y="1176338"/>
            <a:ext cx="10415588" cy="7812087"/>
          </a:xfr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3B1D9F1-B9D6-47FD-9EF8-1869DFAB2634}" type="slidenum">
              <a:rPr lang="ru-RU" smtClean="0"/>
              <a:pPr/>
              <a:t>14</a:t>
            </a:fld>
            <a:endParaRPr lang="ru-RU" dirty="0" smtClean="0"/>
          </a:p>
        </p:txBody>
      </p:sp>
      <p:sp>
        <p:nvSpPr>
          <p:cNvPr id="33795"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A7A75855-2765-4AF3-B53F-220A09A6CC14}" type="slidenum">
              <a:rPr lang="en-US" sz="1200">
                <a:cs typeface="Arial" pitchFamily="34" charset="0"/>
              </a:rPr>
              <a:pPr defTabSz="895350"/>
              <a:t>14</a:t>
            </a:fld>
            <a:endParaRPr lang="en-US" sz="1200" dirty="0">
              <a:cs typeface="Arial" pitchFamily="34" charset="0"/>
            </a:endParaRPr>
          </a:p>
        </p:txBody>
      </p:sp>
      <p:sp>
        <p:nvSpPr>
          <p:cNvPr id="33796" name="Rectangle 2"/>
          <p:cNvSpPr>
            <a:spLocks noGrp="1" noRot="1" noChangeAspect="1" noChangeArrowheads="1" noTextEdit="1"/>
          </p:cNvSpPr>
          <p:nvPr>
            <p:ph type="sldImg"/>
          </p:nvPr>
        </p:nvSpPr>
        <p:spPr>
          <a:xfrm>
            <a:off x="-1797050" y="1176338"/>
            <a:ext cx="10415588" cy="7812087"/>
          </a:xfr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3B1D9F1-B9D6-47FD-9EF8-1869DFAB2634}" type="slidenum">
              <a:rPr lang="ru-RU" smtClean="0"/>
              <a:pPr/>
              <a:t>15</a:t>
            </a:fld>
            <a:endParaRPr lang="ru-RU" smtClean="0"/>
          </a:p>
        </p:txBody>
      </p:sp>
      <p:sp>
        <p:nvSpPr>
          <p:cNvPr id="33795"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A7A75855-2765-4AF3-B53F-220A09A6CC14}" type="slidenum">
              <a:rPr lang="en-US" sz="1200">
                <a:cs typeface="Arial" pitchFamily="34" charset="0"/>
              </a:rPr>
              <a:pPr defTabSz="895350"/>
              <a:t>15</a:t>
            </a:fld>
            <a:endParaRPr lang="en-US" sz="1200">
              <a:cs typeface="Arial" pitchFamily="34" charset="0"/>
            </a:endParaRPr>
          </a:p>
        </p:txBody>
      </p:sp>
      <p:sp>
        <p:nvSpPr>
          <p:cNvPr id="33796" name="Rectangle 2"/>
          <p:cNvSpPr>
            <a:spLocks noGrp="1" noRot="1" noChangeAspect="1" noChangeArrowheads="1" noTextEdit="1"/>
          </p:cNvSpPr>
          <p:nvPr>
            <p:ph type="sldImg"/>
          </p:nvPr>
        </p:nvSpPr>
        <p:spPr>
          <a:xfrm>
            <a:off x="-1797050" y="1176338"/>
            <a:ext cx="10415588" cy="7812087"/>
          </a:xfr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3B1D9F1-B9D6-47FD-9EF8-1869DFAB2634}" type="slidenum">
              <a:rPr lang="ru-RU" smtClean="0"/>
              <a:pPr/>
              <a:t>16</a:t>
            </a:fld>
            <a:endParaRPr lang="ru-RU" smtClean="0"/>
          </a:p>
        </p:txBody>
      </p:sp>
      <p:sp>
        <p:nvSpPr>
          <p:cNvPr id="33795"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A7A75855-2765-4AF3-B53F-220A09A6CC14}" type="slidenum">
              <a:rPr lang="en-US" sz="1200">
                <a:cs typeface="Arial" pitchFamily="34" charset="0"/>
              </a:rPr>
              <a:pPr defTabSz="895350"/>
              <a:t>16</a:t>
            </a:fld>
            <a:endParaRPr lang="en-US" sz="1200">
              <a:cs typeface="Arial" pitchFamily="34" charset="0"/>
            </a:endParaRPr>
          </a:p>
        </p:txBody>
      </p:sp>
      <p:sp>
        <p:nvSpPr>
          <p:cNvPr id="33796" name="Rectangle 2"/>
          <p:cNvSpPr>
            <a:spLocks noGrp="1" noRot="1" noChangeAspect="1" noChangeArrowheads="1" noTextEdit="1"/>
          </p:cNvSpPr>
          <p:nvPr>
            <p:ph type="sldImg"/>
          </p:nvPr>
        </p:nvSpPr>
        <p:spPr>
          <a:xfrm>
            <a:off x="-1797050" y="1176338"/>
            <a:ext cx="10415588" cy="7812087"/>
          </a:xfr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3B1D9F1-B9D6-47FD-9EF8-1869DFAB2634}" type="slidenum">
              <a:rPr lang="ru-RU" smtClean="0"/>
              <a:pPr/>
              <a:t>17</a:t>
            </a:fld>
            <a:endParaRPr lang="ru-RU" smtClean="0"/>
          </a:p>
        </p:txBody>
      </p:sp>
      <p:sp>
        <p:nvSpPr>
          <p:cNvPr id="33795"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A7A75855-2765-4AF3-B53F-220A09A6CC14}" type="slidenum">
              <a:rPr lang="en-US" sz="1200">
                <a:cs typeface="Arial" pitchFamily="34" charset="0"/>
              </a:rPr>
              <a:pPr defTabSz="895350"/>
              <a:t>17</a:t>
            </a:fld>
            <a:endParaRPr lang="en-US" sz="1200">
              <a:cs typeface="Arial" pitchFamily="34" charset="0"/>
            </a:endParaRPr>
          </a:p>
        </p:txBody>
      </p:sp>
      <p:sp>
        <p:nvSpPr>
          <p:cNvPr id="33796" name="Rectangle 2"/>
          <p:cNvSpPr>
            <a:spLocks noGrp="1" noRot="1" noChangeAspect="1" noChangeArrowheads="1" noTextEdit="1"/>
          </p:cNvSpPr>
          <p:nvPr>
            <p:ph type="sldImg"/>
          </p:nvPr>
        </p:nvSpPr>
        <p:spPr>
          <a:xfrm>
            <a:off x="-1797050" y="1176338"/>
            <a:ext cx="10415588" cy="7812087"/>
          </a:xfr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3B1D9F1-B9D6-47FD-9EF8-1869DFAB2634}" type="slidenum">
              <a:rPr lang="ru-RU" smtClean="0"/>
              <a:pPr/>
              <a:t>18</a:t>
            </a:fld>
            <a:endParaRPr lang="ru-RU" smtClean="0"/>
          </a:p>
        </p:txBody>
      </p:sp>
      <p:sp>
        <p:nvSpPr>
          <p:cNvPr id="33795"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A7A75855-2765-4AF3-B53F-220A09A6CC14}" type="slidenum">
              <a:rPr lang="en-US" sz="1200">
                <a:cs typeface="Arial" pitchFamily="34" charset="0"/>
              </a:rPr>
              <a:pPr defTabSz="895350"/>
              <a:t>18</a:t>
            </a:fld>
            <a:endParaRPr lang="en-US" sz="1200">
              <a:cs typeface="Arial" pitchFamily="34" charset="0"/>
            </a:endParaRPr>
          </a:p>
        </p:txBody>
      </p:sp>
      <p:sp>
        <p:nvSpPr>
          <p:cNvPr id="33796" name="Rectangle 2"/>
          <p:cNvSpPr>
            <a:spLocks noGrp="1" noRot="1" noChangeAspect="1" noChangeArrowheads="1" noTextEdit="1"/>
          </p:cNvSpPr>
          <p:nvPr>
            <p:ph type="sldImg"/>
          </p:nvPr>
        </p:nvSpPr>
        <p:spPr>
          <a:xfrm>
            <a:off x="-1797050" y="1176338"/>
            <a:ext cx="10415588" cy="7812087"/>
          </a:xfr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3B1D9F1-B9D6-47FD-9EF8-1869DFAB2634}" type="slidenum">
              <a:rPr lang="ru-RU" smtClean="0"/>
              <a:pPr/>
              <a:t>19</a:t>
            </a:fld>
            <a:endParaRPr lang="ru-RU" smtClean="0"/>
          </a:p>
        </p:txBody>
      </p:sp>
      <p:sp>
        <p:nvSpPr>
          <p:cNvPr id="33795"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A7A75855-2765-4AF3-B53F-220A09A6CC14}" type="slidenum">
              <a:rPr lang="en-US" sz="1200">
                <a:cs typeface="Arial" pitchFamily="34" charset="0"/>
              </a:rPr>
              <a:pPr defTabSz="895350"/>
              <a:t>19</a:t>
            </a:fld>
            <a:endParaRPr lang="en-US" sz="1200">
              <a:cs typeface="Arial" pitchFamily="34" charset="0"/>
            </a:endParaRPr>
          </a:p>
        </p:txBody>
      </p:sp>
      <p:sp>
        <p:nvSpPr>
          <p:cNvPr id="33796" name="Rectangle 2"/>
          <p:cNvSpPr>
            <a:spLocks noGrp="1" noRot="1" noChangeAspect="1" noChangeArrowheads="1" noTextEdit="1"/>
          </p:cNvSpPr>
          <p:nvPr>
            <p:ph type="sldImg"/>
          </p:nvPr>
        </p:nvSpPr>
        <p:spPr>
          <a:xfrm>
            <a:off x="-1797050" y="1176338"/>
            <a:ext cx="10415588" cy="7812087"/>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3B1D9F1-B9D6-47FD-9EF8-1869DFAB2634}" type="slidenum">
              <a:rPr lang="ru-RU" smtClean="0"/>
              <a:pPr/>
              <a:t>2</a:t>
            </a:fld>
            <a:endParaRPr lang="ru-RU" dirty="0" smtClean="0"/>
          </a:p>
        </p:txBody>
      </p:sp>
      <p:sp>
        <p:nvSpPr>
          <p:cNvPr id="33795"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A7A75855-2765-4AF3-B53F-220A09A6CC14}" type="slidenum">
              <a:rPr lang="en-US" sz="1200">
                <a:cs typeface="Arial" pitchFamily="34" charset="0"/>
              </a:rPr>
              <a:pPr defTabSz="895350"/>
              <a:t>2</a:t>
            </a:fld>
            <a:endParaRPr lang="en-US" sz="1200" dirty="0">
              <a:cs typeface="Arial" pitchFamily="34" charset="0"/>
            </a:endParaRPr>
          </a:p>
        </p:txBody>
      </p:sp>
      <p:sp>
        <p:nvSpPr>
          <p:cNvPr id="33796" name="Rectangle 2"/>
          <p:cNvSpPr>
            <a:spLocks noGrp="1" noRot="1" noChangeAspect="1" noChangeArrowheads="1" noTextEdit="1"/>
          </p:cNvSpPr>
          <p:nvPr>
            <p:ph type="sldImg"/>
          </p:nvPr>
        </p:nvSpPr>
        <p:spPr>
          <a:xfrm>
            <a:off x="-1797050" y="1176338"/>
            <a:ext cx="10415588" cy="7812087"/>
          </a:xfr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3B1D9F1-B9D6-47FD-9EF8-1869DFAB2634}" type="slidenum">
              <a:rPr lang="ru-RU" smtClean="0"/>
              <a:pPr/>
              <a:t>20</a:t>
            </a:fld>
            <a:endParaRPr lang="ru-RU" dirty="0" smtClean="0"/>
          </a:p>
        </p:txBody>
      </p:sp>
      <p:sp>
        <p:nvSpPr>
          <p:cNvPr id="33795"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A7A75855-2765-4AF3-B53F-220A09A6CC14}" type="slidenum">
              <a:rPr lang="en-US" sz="1200">
                <a:cs typeface="Arial" pitchFamily="34" charset="0"/>
              </a:rPr>
              <a:pPr defTabSz="895350"/>
              <a:t>20</a:t>
            </a:fld>
            <a:endParaRPr lang="en-US" sz="1200" dirty="0">
              <a:cs typeface="Arial" pitchFamily="34" charset="0"/>
            </a:endParaRPr>
          </a:p>
        </p:txBody>
      </p:sp>
      <p:sp>
        <p:nvSpPr>
          <p:cNvPr id="33796" name="Rectangle 2"/>
          <p:cNvSpPr>
            <a:spLocks noGrp="1" noRot="1" noChangeAspect="1" noChangeArrowheads="1" noTextEdit="1"/>
          </p:cNvSpPr>
          <p:nvPr>
            <p:ph type="sldImg"/>
          </p:nvPr>
        </p:nvSpPr>
        <p:spPr>
          <a:xfrm>
            <a:off x="-1797050" y="1176338"/>
            <a:ext cx="10415588" cy="7812087"/>
          </a:xfr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3B1D9F1-B9D6-47FD-9EF8-1869DFAB2634}" type="slidenum">
              <a:rPr lang="ru-RU" smtClean="0"/>
              <a:pPr/>
              <a:t>21</a:t>
            </a:fld>
            <a:endParaRPr lang="ru-RU" smtClean="0"/>
          </a:p>
        </p:txBody>
      </p:sp>
      <p:sp>
        <p:nvSpPr>
          <p:cNvPr id="33795"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A7A75855-2765-4AF3-B53F-220A09A6CC14}" type="slidenum">
              <a:rPr lang="en-US" sz="1200">
                <a:cs typeface="Arial" pitchFamily="34" charset="0"/>
              </a:rPr>
              <a:pPr defTabSz="895350"/>
              <a:t>21</a:t>
            </a:fld>
            <a:endParaRPr lang="en-US" sz="1200">
              <a:cs typeface="Arial" pitchFamily="34" charset="0"/>
            </a:endParaRPr>
          </a:p>
        </p:txBody>
      </p:sp>
      <p:sp>
        <p:nvSpPr>
          <p:cNvPr id="33796" name="Rectangle 2"/>
          <p:cNvSpPr>
            <a:spLocks noGrp="1" noRot="1" noChangeAspect="1" noChangeArrowheads="1" noTextEdit="1"/>
          </p:cNvSpPr>
          <p:nvPr>
            <p:ph type="sldImg"/>
          </p:nvPr>
        </p:nvSpPr>
        <p:spPr>
          <a:xfrm>
            <a:off x="-1797050" y="1176338"/>
            <a:ext cx="10415588" cy="7812087"/>
          </a:xfr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3B1D9F1-B9D6-47FD-9EF8-1869DFAB2634}" type="slidenum">
              <a:rPr lang="ru-RU" smtClean="0"/>
              <a:pPr/>
              <a:t>22</a:t>
            </a:fld>
            <a:endParaRPr lang="ru-RU" smtClean="0"/>
          </a:p>
        </p:txBody>
      </p:sp>
      <p:sp>
        <p:nvSpPr>
          <p:cNvPr id="33795"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A7A75855-2765-4AF3-B53F-220A09A6CC14}" type="slidenum">
              <a:rPr lang="en-US" sz="1200">
                <a:cs typeface="Arial" pitchFamily="34" charset="0"/>
              </a:rPr>
              <a:pPr defTabSz="895350"/>
              <a:t>22</a:t>
            </a:fld>
            <a:endParaRPr lang="en-US" sz="1200">
              <a:cs typeface="Arial" pitchFamily="34" charset="0"/>
            </a:endParaRPr>
          </a:p>
        </p:txBody>
      </p:sp>
      <p:sp>
        <p:nvSpPr>
          <p:cNvPr id="33796" name="Rectangle 2"/>
          <p:cNvSpPr>
            <a:spLocks noGrp="1" noRot="1" noChangeAspect="1" noChangeArrowheads="1" noTextEdit="1"/>
          </p:cNvSpPr>
          <p:nvPr>
            <p:ph type="sldImg"/>
          </p:nvPr>
        </p:nvSpPr>
        <p:spPr>
          <a:xfrm>
            <a:off x="-1797050" y="1176338"/>
            <a:ext cx="10415588" cy="7812087"/>
          </a:xfr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3B1D9F1-B9D6-47FD-9EF8-1869DFAB2634}" type="slidenum">
              <a:rPr lang="ru-RU" smtClean="0"/>
              <a:pPr/>
              <a:t>23</a:t>
            </a:fld>
            <a:endParaRPr lang="ru-RU" dirty="0" smtClean="0"/>
          </a:p>
        </p:txBody>
      </p:sp>
      <p:sp>
        <p:nvSpPr>
          <p:cNvPr id="33795"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A7A75855-2765-4AF3-B53F-220A09A6CC14}" type="slidenum">
              <a:rPr lang="en-US" sz="1200">
                <a:cs typeface="Arial" pitchFamily="34" charset="0"/>
              </a:rPr>
              <a:pPr defTabSz="895350"/>
              <a:t>23</a:t>
            </a:fld>
            <a:endParaRPr lang="en-US" sz="1200" dirty="0">
              <a:cs typeface="Arial" pitchFamily="34" charset="0"/>
            </a:endParaRPr>
          </a:p>
        </p:txBody>
      </p:sp>
      <p:sp>
        <p:nvSpPr>
          <p:cNvPr id="33796" name="Rectangle 2"/>
          <p:cNvSpPr>
            <a:spLocks noGrp="1" noRot="1" noChangeAspect="1" noChangeArrowheads="1" noTextEdit="1"/>
          </p:cNvSpPr>
          <p:nvPr>
            <p:ph type="sldImg"/>
          </p:nvPr>
        </p:nvSpPr>
        <p:spPr>
          <a:xfrm>
            <a:off x="-1797050" y="1176338"/>
            <a:ext cx="10415588" cy="7812087"/>
          </a:xfr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D68393A-A254-403A-8DC6-2E9A7132B187}" type="slidenum">
              <a:rPr lang="ru-RU" smtClean="0"/>
              <a:pPr/>
              <a:t>24</a:t>
            </a:fld>
            <a:endParaRPr lang="ru-RU" smtClean="0"/>
          </a:p>
        </p:txBody>
      </p:sp>
      <p:sp>
        <p:nvSpPr>
          <p:cNvPr id="53251"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A41A96BD-622D-44D7-8DB7-9442593CEA70}" type="slidenum">
              <a:rPr lang="en-US" sz="1200">
                <a:cs typeface="Arial" pitchFamily="34" charset="0"/>
              </a:rPr>
              <a:pPr defTabSz="895350"/>
              <a:t>24</a:t>
            </a:fld>
            <a:endParaRPr lang="en-US" sz="1200">
              <a:cs typeface="Arial" pitchFamily="34" charset="0"/>
            </a:endParaRPr>
          </a:p>
        </p:txBody>
      </p:sp>
      <p:sp>
        <p:nvSpPr>
          <p:cNvPr id="53252" name="Rectangle 2"/>
          <p:cNvSpPr>
            <a:spLocks noGrp="1" noRot="1" noChangeAspect="1" noChangeArrowheads="1" noTextEdit="1"/>
          </p:cNvSpPr>
          <p:nvPr>
            <p:ph type="sldImg"/>
          </p:nvPr>
        </p:nvSpPr>
        <p:spPr>
          <a:xfrm>
            <a:off x="-1797050" y="1176338"/>
            <a:ext cx="10415588" cy="7812087"/>
          </a:xfr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3B1D9F1-B9D6-47FD-9EF8-1869DFAB2634}" type="slidenum">
              <a:rPr lang="ru-RU" smtClean="0"/>
              <a:pPr/>
              <a:t>3</a:t>
            </a:fld>
            <a:endParaRPr lang="ru-RU" dirty="0" smtClean="0"/>
          </a:p>
        </p:txBody>
      </p:sp>
      <p:sp>
        <p:nvSpPr>
          <p:cNvPr id="33795"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A7A75855-2765-4AF3-B53F-220A09A6CC14}" type="slidenum">
              <a:rPr lang="en-US" sz="1200">
                <a:cs typeface="Arial" pitchFamily="34" charset="0"/>
              </a:rPr>
              <a:pPr defTabSz="895350"/>
              <a:t>3</a:t>
            </a:fld>
            <a:endParaRPr lang="en-US" sz="1200" dirty="0">
              <a:cs typeface="Arial" pitchFamily="34" charset="0"/>
            </a:endParaRPr>
          </a:p>
        </p:txBody>
      </p:sp>
      <p:sp>
        <p:nvSpPr>
          <p:cNvPr id="33796" name="Rectangle 2"/>
          <p:cNvSpPr>
            <a:spLocks noGrp="1" noRot="1" noChangeAspect="1" noChangeArrowheads="1" noTextEdit="1"/>
          </p:cNvSpPr>
          <p:nvPr>
            <p:ph type="sldImg"/>
          </p:nvPr>
        </p:nvSpPr>
        <p:spPr>
          <a:xfrm>
            <a:off x="-1797050" y="1176338"/>
            <a:ext cx="10415588" cy="7812087"/>
          </a:xfr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3B1D9F1-B9D6-47FD-9EF8-1869DFAB2634}" type="slidenum">
              <a:rPr lang="ru-RU" smtClean="0"/>
              <a:pPr/>
              <a:t>4</a:t>
            </a:fld>
            <a:endParaRPr lang="ru-RU" dirty="0" smtClean="0"/>
          </a:p>
        </p:txBody>
      </p:sp>
      <p:sp>
        <p:nvSpPr>
          <p:cNvPr id="33795"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A7A75855-2765-4AF3-B53F-220A09A6CC14}" type="slidenum">
              <a:rPr lang="en-US" sz="1200">
                <a:cs typeface="Arial" pitchFamily="34" charset="0"/>
              </a:rPr>
              <a:pPr defTabSz="895350"/>
              <a:t>4</a:t>
            </a:fld>
            <a:endParaRPr lang="en-US" sz="1200" dirty="0">
              <a:cs typeface="Arial" pitchFamily="34" charset="0"/>
            </a:endParaRPr>
          </a:p>
        </p:txBody>
      </p:sp>
      <p:sp>
        <p:nvSpPr>
          <p:cNvPr id="33796" name="Rectangle 2"/>
          <p:cNvSpPr>
            <a:spLocks noGrp="1" noRot="1" noChangeAspect="1" noChangeArrowheads="1" noTextEdit="1"/>
          </p:cNvSpPr>
          <p:nvPr>
            <p:ph type="sldImg"/>
          </p:nvPr>
        </p:nvSpPr>
        <p:spPr>
          <a:xfrm>
            <a:off x="-1797050" y="1176338"/>
            <a:ext cx="10415588" cy="7812087"/>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3B1D9F1-B9D6-47FD-9EF8-1869DFAB2634}" type="slidenum">
              <a:rPr lang="ru-RU" smtClean="0"/>
              <a:pPr/>
              <a:t>5</a:t>
            </a:fld>
            <a:endParaRPr lang="ru-RU" dirty="0" smtClean="0"/>
          </a:p>
        </p:txBody>
      </p:sp>
      <p:sp>
        <p:nvSpPr>
          <p:cNvPr id="33795"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A7A75855-2765-4AF3-B53F-220A09A6CC14}" type="slidenum">
              <a:rPr lang="en-US" sz="1200">
                <a:cs typeface="Arial" pitchFamily="34" charset="0"/>
              </a:rPr>
              <a:pPr defTabSz="895350"/>
              <a:t>5</a:t>
            </a:fld>
            <a:endParaRPr lang="en-US" sz="1200" dirty="0">
              <a:cs typeface="Arial" pitchFamily="34" charset="0"/>
            </a:endParaRPr>
          </a:p>
        </p:txBody>
      </p:sp>
      <p:sp>
        <p:nvSpPr>
          <p:cNvPr id="33796" name="Rectangle 2"/>
          <p:cNvSpPr>
            <a:spLocks noGrp="1" noRot="1" noChangeAspect="1" noChangeArrowheads="1" noTextEdit="1"/>
          </p:cNvSpPr>
          <p:nvPr>
            <p:ph type="sldImg"/>
          </p:nvPr>
        </p:nvSpPr>
        <p:spPr>
          <a:xfrm>
            <a:off x="-1797050" y="1176338"/>
            <a:ext cx="10415588" cy="7812087"/>
          </a:xfr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3B1D9F1-B9D6-47FD-9EF8-1869DFAB2634}" type="slidenum">
              <a:rPr lang="ru-RU" smtClean="0"/>
              <a:pPr/>
              <a:t>6</a:t>
            </a:fld>
            <a:endParaRPr lang="ru-RU" dirty="0" smtClean="0"/>
          </a:p>
        </p:txBody>
      </p:sp>
      <p:sp>
        <p:nvSpPr>
          <p:cNvPr id="33795"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A7A75855-2765-4AF3-B53F-220A09A6CC14}" type="slidenum">
              <a:rPr lang="en-US" sz="1200">
                <a:cs typeface="Arial" pitchFamily="34" charset="0"/>
              </a:rPr>
              <a:pPr defTabSz="895350"/>
              <a:t>6</a:t>
            </a:fld>
            <a:endParaRPr lang="en-US" sz="1200" dirty="0">
              <a:cs typeface="Arial" pitchFamily="34" charset="0"/>
            </a:endParaRPr>
          </a:p>
        </p:txBody>
      </p:sp>
      <p:sp>
        <p:nvSpPr>
          <p:cNvPr id="33796" name="Rectangle 2"/>
          <p:cNvSpPr>
            <a:spLocks noGrp="1" noRot="1" noChangeAspect="1" noChangeArrowheads="1" noTextEdit="1"/>
          </p:cNvSpPr>
          <p:nvPr>
            <p:ph type="sldImg"/>
          </p:nvPr>
        </p:nvSpPr>
        <p:spPr>
          <a:xfrm>
            <a:off x="-1797050" y="1176338"/>
            <a:ext cx="10415588" cy="7812087"/>
          </a:xfr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3B1D9F1-B9D6-47FD-9EF8-1869DFAB2634}" type="slidenum">
              <a:rPr lang="ru-RU" smtClean="0"/>
              <a:pPr/>
              <a:t>7</a:t>
            </a:fld>
            <a:endParaRPr lang="ru-RU" dirty="0" smtClean="0"/>
          </a:p>
        </p:txBody>
      </p:sp>
      <p:sp>
        <p:nvSpPr>
          <p:cNvPr id="33795"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A7A75855-2765-4AF3-B53F-220A09A6CC14}" type="slidenum">
              <a:rPr lang="en-US" sz="1200">
                <a:cs typeface="Arial" pitchFamily="34" charset="0"/>
              </a:rPr>
              <a:pPr defTabSz="895350"/>
              <a:t>7</a:t>
            </a:fld>
            <a:endParaRPr lang="en-US" sz="1200" dirty="0">
              <a:cs typeface="Arial" pitchFamily="34" charset="0"/>
            </a:endParaRPr>
          </a:p>
        </p:txBody>
      </p:sp>
      <p:sp>
        <p:nvSpPr>
          <p:cNvPr id="33796" name="Rectangle 2"/>
          <p:cNvSpPr>
            <a:spLocks noGrp="1" noRot="1" noChangeAspect="1" noChangeArrowheads="1" noTextEdit="1"/>
          </p:cNvSpPr>
          <p:nvPr>
            <p:ph type="sldImg"/>
          </p:nvPr>
        </p:nvSpPr>
        <p:spPr>
          <a:xfrm>
            <a:off x="-1797050" y="1176338"/>
            <a:ext cx="10415588" cy="7812087"/>
          </a:xfr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CED967F-C299-40B8-89C5-920F9F80EAAA}" type="slidenum">
              <a:rPr lang="ru-RU" smtClean="0"/>
              <a:pPr/>
              <a:t>8</a:t>
            </a:fld>
            <a:endParaRPr lang="ru-RU" dirty="0" smtClean="0"/>
          </a:p>
        </p:txBody>
      </p:sp>
      <p:sp>
        <p:nvSpPr>
          <p:cNvPr id="34819"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6B516086-61AB-4FC8-89AE-73F89DC42B6C}" type="slidenum">
              <a:rPr lang="en-US" sz="1200">
                <a:cs typeface="Arial" pitchFamily="34" charset="0"/>
              </a:rPr>
              <a:pPr defTabSz="895350"/>
              <a:t>8</a:t>
            </a:fld>
            <a:endParaRPr lang="en-US" sz="1200" dirty="0">
              <a:cs typeface="Arial" pitchFamily="34" charset="0"/>
            </a:endParaRPr>
          </a:p>
        </p:txBody>
      </p:sp>
      <p:sp>
        <p:nvSpPr>
          <p:cNvPr id="34820" name="Rectangle 2"/>
          <p:cNvSpPr>
            <a:spLocks noGrp="1" noRot="1" noChangeAspect="1" noChangeArrowheads="1" noTextEdit="1"/>
          </p:cNvSpPr>
          <p:nvPr>
            <p:ph type="sldImg"/>
          </p:nvPr>
        </p:nvSpPr>
        <p:spPr>
          <a:xfrm>
            <a:off x="-1797050" y="1176338"/>
            <a:ext cx="10415588" cy="7812087"/>
          </a:xfr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9F54C27-161B-48E1-A7DB-752FB7538F38}" type="slidenum">
              <a:rPr lang="ru-RU" smtClean="0"/>
              <a:pPr/>
              <a:t>9</a:t>
            </a:fld>
            <a:endParaRPr lang="ru-RU" dirty="0" smtClean="0"/>
          </a:p>
        </p:txBody>
      </p:sp>
      <p:sp>
        <p:nvSpPr>
          <p:cNvPr id="35843" name="pg num"/>
          <p:cNvSpPr txBox="1">
            <a:spLocks noGrp="1" noChangeArrowheads="1"/>
          </p:cNvSpPr>
          <p:nvPr/>
        </p:nvSpPr>
        <p:spPr bwMode="auto">
          <a:xfrm>
            <a:off x="6088063" y="8715375"/>
            <a:ext cx="544512" cy="247650"/>
          </a:xfrm>
          <a:prstGeom prst="rect">
            <a:avLst/>
          </a:prstGeom>
          <a:noFill/>
          <a:ln w="9525">
            <a:noFill/>
            <a:miter lim="800000"/>
            <a:headEnd/>
            <a:tailEnd/>
          </a:ln>
        </p:spPr>
        <p:txBody>
          <a:bodyPr lIns="0" tIns="0" rIns="0" bIns="0" anchor="b">
            <a:spAutoFit/>
          </a:bodyPr>
          <a:lstStyle/>
          <a:p>
            <a:pPr defTabSz="895350"/>
            <a:fld id="{3738993D-4F15-4C6B-8481-3030C3A7BF5A}" type="slidenum">
              <a:rPr lang="en-US" sz="1200">
                <a:cs typeface="Arial" pitchFamily="34" charset="0"/>
              </a:rPr>
              <a:pPr defTabSz="895350"/>
              <a:t>9</a:t>
            </a:fld>
            <a:endParaRPr lang="en-US" sz="1200" dirty="0">
              <a:cs typeface="Arial" pitchFamily="34" charset="0"/>
            </a:endParaRPr>
          </a:p>
        </p:txBody>
      </p:sp>
      <p:sp>
        <p:nvSpPr>
          <p:cNvPr id="35844" name="Rectangle 2"/>
          <p:cNvSpPr>
            <a:spLocks noGrp="1" noRot="1" noChangeAspect="1" noChangeArrowheads="1" noTextEdit="1"/>
          </p:cNvSpPr>
          <p:nvPr>
            <p:ph type="sldImg"/>
          </p:nvPr>
        </p:nvSpPr>
        <p:spPr>
          <a:xfrm>
            <a:off x="-1797050" y="1176338"/>
            <a:ext cx="10415588" cy="7812087"/>
          </a:xfr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798992C-A2A6-483F-8742-CAD77F01501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ABAB493-56FD-424F-9327-EF944A63938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222FD2D-EFB0-413F-95C7-21231A6442C7}"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213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8400"/>
            <a:ext cx="2133600" cy="457200"/>
          </a:xfrm>
        </p:spPr>
        <p:txBody>
          <a:bodyPr/>
          <a:lstStyle>
            <a:lvl1pPr>
              <a:defRPr/>
            </a:lvl1pPr>
          </a:lstStyle>
          <a:p>
            <a:pPr>
              <a:defRPr/>
            </a:pPr>
            <a:endParaRPr lang="ru-RU"/>
          </a:p>
        </p:txBody>
      </p:sp>
      <p:sp>
        <p:nvSpPr>
          <p:cNvPr id="4" name="Нижний колонтитул 3"/>
          <p:cNvSpPr>
            <a:spLocks noGrp="1"/>
          </p:cNvSpPr>
          <p:nvPr>
            <p:ph type="ftr" sz="quarter" idx="11"/>
          </p:nvPr>
        </p:nvSpPr>
        <p:spPr>
          <a:xfrm>
            <a:off x="3124200" y="6248400"/>
            <a:ext cx="2895600" cy="457200"/>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6553200" y="6248400"/>
            <a:ext cx="2133600" cy="457200"/>
          </a:xfrm>
        </p:spPr>
        <p:txBody>
          <a:bodyPr/>
          <a:lstStyle>
            <a:lvl1pPr>
              <a:defRPr/>
            </a:lvl1pPr>
          </a:lstStyle>
          <a:p>
            <a:pPr>
              <a:defRPr/>
            </a:pPr>
            <a:fld id="{95F14631-2616-4C10-8333-630C33CABCAB}" type="slidenum">
              <a:rPr lang="ru-RU"/>
              <a:pPr>
                <a:defRPr/>
              </a:pPr>
              <a:t>‹#›</a:t>
            </a:fld>
            <a:endParaRPr lang="ru-RU"/>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0F11B6A-0821-482E-825C-0C1CFE15813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D52DA1F-2FB3-4558-B79A-C99DD0CE7F4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24C7126-2775-43F5-822D-28ECAD4E22F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78BC471-1335-44AE-B72D-D587D58F3C9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E3D83F08-779C-41A1-98A4-997D91478CC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999A10C-6C16-4EBB-9ECD-0C9335841DE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E6E029F2-47F8-4775-8CE2-3A5FFB54837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9E86481-4E19-48AC-973A-0BA15E241A4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0213012-2728-4A7F-AEAE-2C12B419A5B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621BF979-88B7-42EE-A7E0-6E96BB8276C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1" r:id="rId12"/>
    <p:sldLayoutId id="2147483890" r:id="rId13"/>
  </p:sldLayoutIdLst>
  <p:transition spd="slow" advClick="0" advTm="3000">
    <p:cover dir="l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images.yandex.ru/yandsearch?source=wiz&amp;uinfo=sw-1583-sh-760-fw-1358-fh-554-pd-1&amp;p=1&amp;text=%D0%BA%D0%B0%D1%80%D1%82%D0%B8%D0%BD%D0%BA%D0%B8%20%D0%B6%D0%B5%D1%81%D1%82%D0%BE%D0%BA%D0%BE%D0%B3%D0%BE%20%D0%BE%D1%82%D0%BD%D0%BE%D1%88%D0%B5%D0%BD%D0%B8%D1%8F%20%D0%BA%20%D0%B4%D0%B5%D1%82%D1%8F%D0%BC&amp;noreask=1&amp;pos=39&amp;rpt=simage&amp;lr=78&amp;img_url=http://adalin.mospsy.ru/img/strax_1.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images.yandex.ru/yandsearch?source=wiz&amp;fp=6&amp;uinfo=sw-1583-sh-760-fw-1358-fh-554-pd-1&amp;p=6&amp;text=%D0%BA%D0%B0%D1%80%D1%82%D0%B8%D0%BD%D0%BA%D0%B8%20%D0%B6%D0%B5%D1%81%D1%82%D0%BE%D0%BA%D0%BE%D0%B3%D0%BE%20%D0%BE%D1%82%D0%BD%D0%BE%D1%88%D0%B5%D0%BD%D0%B8%D1%8F%20%D0%BA%20%D0%B4%D0%B5%D1%82%D1%8F%D0%BC&amp;noreask=1&amp;pos=187&amp;rpt=simage&amp;lr=78&amp;img_url=http://img-fotki.yandex.ru/get/6201/132352990.97/0_79fad_3539c6ff_X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http://school8.rc-buzuluk.ru/images/18-11-2010/2.jp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4" descr="circular-recycle-arrows-hi"/>
          <p:cNvPicPr>
            <a:picLocks noChangeAspect="1" noChangeArrowheads="1"/>
          </p:cNvPicPr>
          <p:nvPr/>
        </p:nvPicPr>
        <p:blipFill>
          <a:blip r:embed="rId4" cstate="print">
            <a:lum bright="10000" contrast="10000"/>
          </a:blip>
          <a:srcRect/>
          <a:stretch>
            <a:fillRect/>
          </a:stretch>
        </p:blipFill>
        <p:spPr bwMode="auto">
          <a:xfrm>
            <a:off x="2643188" y="1571625"/>
            <a:ext cx="5000625" cy="4857750"/>
          </a:xfrm>
          <a:prstGeom prst="rect">
            <a:avLst/>
          </a:prstGeom>
          <a:noFill/>
          <a:ln w="9525">
            <a:noFill/>
            <a:miter lim="800000"/>
            <a:headEnd/>
            <a:tailEnd/>
          </a:ln>
        </p:spPr>
      </p:pic>
      <p:sp>
        <p:nvSpPr>
          <p:cNvPr id="4099" name="Rectangle 44"/>
          <p:cNvSpPr>
            <a:spLocks noChangeArrowheads="1"/>
          </p:cNvSpPr>
          <p:nvPr/>
        </p:nvSpPr>
        <p:spPr bwMode="auto">
          <a:xfrm>
            <a:off x="0" y="0"/>
            <a:ext cx="9144000" cy="881063"/>
          </a:xfrm>
          <a:prstGeom prst="rect">
            <a:avLst/>
          </a:prstGeom>
          <a:solidFill>
            <a:srgbClr val="97C4FF">
              <a:alpha val="45882"/>
            </a:srgbClr>
          </a:solidFill>
          <a:ln w="19050">
            <a:noFill/>
            <a:miter lim="800000"/>
            <a:headEnd/>
            <a:tailEnd/>
          </a:ln>
        </p:spPr>
        <p:txBody>
          <a:bodyPr wrap="none" lIns="36731" tIns="36731" rIns="36731" bIns="36731" anchor="ctr"/>
          <a:lstStyle/>
          <a:p>
            <a:pPr algn="ctr"/>
            <a:r>
              <a:rPr lang="ru-RU" sz="2400" b="1" dirty="0">
                <a:solidFill>
                  <a:srgbClr val="3838AA"/>
                </a:solidFill>
                <a:cs typeface="Arial" pitchFamily="34" charset="0"/>
              </a:rPr>
              <a:t>Обучающий семинар для педагогов школы</a:t>
            </a:r>
          </a:p>
        </p:txBody>
      </p:sp>
      <p:sp>
        <p:nvSpPr>
          <p:cNvPr id="4101" name="Line 9"/>
          <p:cNvSpPr>
            <a:spLocks noChangeShapeType="1"/>
          </p:cNvSpPr>
          <p:nvPr/>
        </p:nvSpPr>
        <p:spPr bwMode="auto">
          <a:xfrm>
            <a:off x="487363" y="652463"/>
            <a:ext cx="1690687" cy="0"/>
          </a:xfrm>
          <a:prstGeom prst="line">
            <a:avLst/>
          </a:prstGeom>
          <a:noFill/>
          <a:ln w="28575">
            <a:solidFill>
              <a:schemeClr val="bg1"/>
            </a:solidFill>
            <a:round/>
            <a:headEnd/>
            <a:tailEnd/>
          </a:ln>
        </p:spPr>
        <p:txBody>
          <a:bodyPr/>
          <a:lstStyle/>
          <a:p>
            <a:endParaRPr lang="ru-RU" dirty="0"/>
          </a:p>
        </p:txBody>
      </p:sp>
      <p:sp>
        <p:nvSpPr>
          <p:cNvPr id="4102" name="Line 10"/>
          <p:cNvSpPr>
            <a:spLocks noChangeShapeType="1"/>
          </p:cNvSpPr>
          <p:nvPr/>
        </p:nvSpPr>
        <p:spPr bwMode="auto">
          <a:xfrm>
            <a:off x="487363" y="692150"/>
            <a:ext cx="1690687" cy="0"/>
          </a:xfrm>
          <a:prstGeom prst="line">
            <a:avLst/>
          </a:prstGeom>
          <a:noFill/>
          <a:ln w="28575">
            <a:solidFill>
              <a:srgbClr val="0066FF"/>
            </a:solidFill>
            <a:round/>
            <a:headEnd/>
            <a:tailEnd/>
          </a:ln>
        </p:spPr>
        <p:txBody>
          <a:bodyPr/>
          <a:lstStyle/>
          <a:p>
            <a:endParaRPr lang="ru-RU" dirty="0"/>
          </a:p>
        </p:txBody>
      </p:sp>
      <p:sp>
        <p:nvSpPr>
          <p:cNvPr id="3" name="Прямоугольник 2"/>
          <p:cNvSpPr/>
          <p:nvPr/>
        </p:nvSpPr>
        <p:spPr>
          <a:xfrm>
            <a:off x="1075215"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1" name="Прямоугольник 10"/>
          <p:cNvSpPr/>
          <p:nvPr/>
        </p:nvSpPr>
        <p:spPr>
          <a:xfrm>
            <a:off x="754381"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2" name="Прямоугольник 11"/>
          <p:cNvSpPr/>
          <p:nvPr/>
        </p:nvSpPr>
        <p:spPr>
          <a:xfrm>
            <a:off x="433547"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3" name="Прямоугольник 12"/>
          <p:cNvSpPr/>
          <p:nvPr/>
        </p:nvSpPr>
        <p:spPr>
          <a:xfrm>
            <a:off x="112713"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cxnSp>
        <p:nvCxnSpPr>
          <p:cNvPr id="17" name="Прямая соединительная линия 16"/>
          <p:cNvCxnSpPr/>
          <p:nvPr/>
        </p:nvCxnSpPr>
        <p:spPr>
          <a:xfrm>
            <a:off x="1470025" y="6523038"/>
            <a:ext cx="6572250" cy="1587"/>
          </a:xfrm>
          <a:prstGeom prst="line">
            <a:avLst/>
          </a:prstGeom>
          <a:ln w="38100" cap="rnd">
            <a:solidFill>
              <a:srgbClr val="005EA4"/>
            </a:solidFill>
          </a:ln>
        </p:spPr>
        <p:style>
          <a:lnRef idx="1">
            <a:schemeClr val="accent1"/>
          </a:lnRef>
          <a:fillRef idx="0">
            <a:schemeClr val="accent1"/>
          </a:fillRef>
          <a:effectRef idx="0">
            <a:schemeClr val="accent1"/>
          </a:effectRef>
          <a:fontRef idx="minor">
            <a:schemeClr val="tx1"/>
          </a:fontRef>
        </p:style>
      </p:cxnSp>
      <p:sp>
        <p:nvSpPr>
          <p:cNvPr id="4117" name="Rectangle 44"/>
          <p:cNvSpPr>
            <a:spLocks noChangeArrowheads="1"/>
          </p:cNvSpPr>
          <p:nvPr/>
        </p:nvSpPr>
        <p:spPr bwMode="auto">
          <a:xfrm>
            <a:off x="0" y="6308725"/>
            <a:ext cx="9144000" cy="576263"/>
          </a:xfrm>
          <a:prstGeom prst="rect">
            <a:avLst/>
          </a:prstGeom>
          <a:solidFill>
            <a:srgbClr val="C0C0C0">
              <a:alpha val="45882"/>
            </a:srgbClr>
          </a:solidFill>
          <a:ln w="19050">
            <a:noFill/>
            <a:miter lim="800000"/>
            <a:headEnd/>
            <a:tailEnd/>
          </a:ln>
        </p:spPr>
        <p:txBody>
          <a:bodyPr wrap="none" lIns="36731" tIns="36731" rIns="36731" bIns="36731" anchor="ctr"/>
          <a:lstStyle/>
          <a:p>
            <a:pPr algn="l" defTabSz="933450"/>
            <a:endParaRPr lang="ru-RU" sz="1200" b="1" dirty="0">
              <a:cs typeface="Arial" pitchFamily="34" charset="0"/>
            </a:endParaRPr>
          </a:p>
        </p:txBody>
      </p:sp>
      <p:sp>
        <p:nvSpPr>
          <p:cNvPr id="15" name="Прямоугольный треугольник 14"/>
          <p:cNvSpPr/>
          <p:nvPr/>
        </p:nvSpPr>
        <p:spPr>
          <a:xfrm flipH="1">
            <a:off x="8113357" y="6096854"/>
            <a:ext cx="1024572" cy="782782"/>
          </a:xfrm>
          <a:prstGeom prst="r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4121" name="Rectangle 2"/>
          <p:cNvSpPr txBox="1">
            <a:spLocks noChangeArrowheads="1"/>
          </p:cNvSpPr>
          <p:nvPr/>
        </p:nvSpPr>
        <p:spPr bwMode="auto">
          <a:xfrm>
            <a:off x="1651000" y="2579680"/>
            <a:ext cx="6985000" cy="2016125"/>
          </a:xfrm>
          <a:prstGeom prst="rect">
            <a:avLst/>
          </a:prstGeom>
          <a:noFill/>
          <a:ln w="9525">
            <a:noFill/>
            <a:miter lim="800000"/>
            <a:headEnd/>
            <a:tailEnd/>
          </a:ln>
        </p:spPr>
        <p:txBody>
          <a:bodyPr anchor="ctr"/>
          <a:lstStyle/>
          <a:p>
            <a:pPr algn="ctr"/>
            <a:r>
              <a:rPr lang="ru-RU" sz="3200" b="1" i="1" dirty="0" smtClean="0">
                <a:solidFill>
                  <a:srgbClr val="C00000"/>
                </a:solidFill>
                <a:cs typeface="Arial" pitchFamily="34" charset="0"/>
              </a:rPr>
              <a:t>Жестокое обращение с детьми: понятие, формы, признаки.</a:t>
            </a:r>
          </a:p>
          <a:p>
            <a:r>
              <a:rPr lang="ru-RU" sz="2400" b="1" i="1" dirty="0" smtClean="0">
                <a:solidFill>
                  <a:srgbClr val="14425D"/>
                </a:solidFill>
                <a:cs typeface="Arial" pitchFamily="34" charset="0"/>
              </a:rPr>
              <a:t>Теоретический аспект</a:t>
            </a:r>
            <a:endParaRPr lang="ru-RU" sz="2400" b="1" i="1" dirty="0">
              <a:solidFill>
                <a:srgbClr val="14425D"/>
              </a:solidFill>
              <a:cs typeface="Arial" pitchFamily="34" charset="0"/>
            </a:endParaRPr>
          </a:p>
        </p:txBody>
      </p:sp>
      <p:sp>
        <p:nvSpPr>
          <p:cNvPr id="4123" name="McK Document"/>
          <p:cNvSpPr txBox="1">
            <a:spLocks noChangeArrowheads="1"/>
          </p:cNvSpPr>
          <p:nvPr>
            <p:custDataLst>
              <p:tags r:id="rId1"/>
            </p:custDataLst>
          </p:nvPr>
        </p:nvSpPr>
        <p:spPr bwMode="auto">
          <a:xfrm>
            <a:off x="2398910" y="5508150"/>
            <a:ext cx="6205537" cy="738664"/>
          </a:xfrm>
          <a:prstGeom prst="rect">
            <a:avLst/>
          </a:prstGeom>
          <a:noFill/>
          <a:ln w="9525">
            <a:noFill/>
            <a:miter lim="800000"/>
            <a:headEnd/>
            <a:tailEnd/>
          </a:ln>
        </p:spPr>
        <p:txBody>
          <a:bodyPr lIns="0" tIns="0" rIns="0" bIns="0" anchor="b">
            <a:spAutoFit/>
          </a:bodyPr>
          <a:lstStyle/>
          <a:p>
            <a:r>
              <a:rPr lang="ru-RU" sz="1600" b="1" dirty="0" smtClean="0">
                <a:solidFill>
                  <a:srgbClr val="3838AA"/>
                </a:solidFill>
                <a:cs typeface="Arial" pitchFamily="34" charset="0"/>
              </a:rPr>
              <a:t>Составители педагог-психолог </a:t>
            </a:r>
            <a:r>
              <a:rPr lang="ru-RU" sz="1600" b="1" dirty="0" err="1" smtClean="0">
                <a:solidFill>
                  <a:srgbClr val="3838AA"/>
                </a:solidFill>
                <a:cs typeface="Arial" pitchFamily="34" charset="0"/>
              </a:rPr>
              <a:t>Дудникова</a:t>
            </a:r>
            <a:r>
              <a:rPr lang="ru-RU" sz="1600" b="1" dirty="0" smtClean="0">
                <a:solidFill>
                  <a:srgbClr val="3838AA"/>
                </a:solidFill>
                <a:cs typeface="Arial" pitchFamily="34" charset="0"/>
              </a:rPr>
              <a:t> О.С.</a:t>
            </a:r>
          </a:p>
          <a:p>
            <a:r>
              <a:rPr lang="ru-RU" sz="1600" b="1" dirty="0" smtClean="0">
                <a:solidFill>
                  <a:srgbClr val="3838AA"/>
                </a:solidFill>
                <a:cs typeface="Arial" pitchFamily="34" charset="0"/>
              </a:rPr>
              <a:t>Социальный педагог Селезнева О.Г.</a:t>
            </a:r>
            <a:endParaRPr lang="ru-RU" sz="1600" b="1" dirty="0">
              <a:solidFill>
                <a:srgbClr val="3838AA"/>
              </a:solidFill>
              <a:cs typeface="Arial" pitchFamily="34" charset="0"/>
            </a:endParaRPr>
          </a:p>
          <a:p>
            <a:endParaRPr lang="ru-RU" sz="1600" b="1" dirty="0">
              <a:solidFill>
                <a:srgbClr val="3838AA"/>
              </a:solidFill>
              <a:cs typeface="Arial" pitchFamily="34" charset="0"/>
            </a:endParaRPr>
          </a:p>
        </p:txBody>
      </p:sp>
    </p:spTree>
  </p:cSld>
  <p:clrMapOvr>
    <a:masterClrMapping/>
  </p:clrMapOvr>
  <p:transition spd="slow">
    <p:cover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4"/>
          <p:cNvSpPr>
            <a:spLocks noChangeArrowheads="1"/>
          </p:cNvSpPr>
          <p:nvPr/>
        </p:nvSpPr>
        <p:spPr bwMode="auto">
          <a:xfrm>
            <a:off x="0" y="0"/>
            <a:ext cx="9144000" cy="881063"/>
          </a:xfrm>
          <a:prstGeom prst="rect">
            <a:avLst/>
          </a:prstGeom>
          <a:solidFill>
            <a:srgbClr val="97C4FF">
              <a:alpha val="45882"/>
            </a:srgbClr>
          </a:solidFill>
          <a:ln w="19050">
            <a:noFill/>
            <a:miter lim="800000"/>
            <a:headEnd/>
            <a:tailEnd/>
          </a:ln>
        </p:spPr>
        <p:txBody>
          <a:bodyPr wrap="none" lIns="36731" tIns="36731" rIns="36731" bIns="36731" anchor="ctr"/>
          <a:lstStyle/>
          <a:p>
            <a:pPr algn="l" defTabSz="933450"/>
            <a:endParaRPr lang="ru-RU" sz="1200" b="1" dirty="0">
              <a:cs typeface="Arial" pitchFamily="34" charset="0"/>
            </a:endParaRPr>
          </a:p>
        </p:txBody>
      </p:sp>
      <p:sp>
        <p:nvSpPr>
          <p:cNvPr id="8197" name="Line 9"/>
          <p:cNvSpPr>
            <a:spLocks noChangeShapeType="1"/>
          </p:cNvSpPr>
          <p:nvPr/>
        </p:nvSpPr>
        <p:spPr bwMode="auto">
          <a:xfrm>
            <a:off x="487363" y="652463"/>
            <a:ext cx="1690687" cy="0"/>
          </a:xfrm>
          <a:prstGeom prst="line">
            <a:avLst/>
          </a:prstGeom>
          <a:noFill/>
          <a:ln w="28575">
            <a:solidFill>
              <a:schemeClr val="bg1"/>
            </a:solidFill>
            <a:round/>
            <a:headEnd/>
            <a:tailEnd/>
          </a:ln>
        </p:spPr>
        <p:txBody>
          <a:bodyPr/>
          <a:lstStyle/>
          <a:p>
            <a:endParaRPr lang="ru-RU" dirty="0"/>
          </a:p>
        </p:txBody>
      </p:sp>
      <p:sp>
        <p:nvSpPr>
          <p:cNvPr id="8198" name="Line 10"/>
          <p:cNvSpPr>
            <a:spLocks noChangeShapeType="1"/>
          </p:cNvSpPr>
          <p:nvPr/>
        </p:nvSpPr>
        <p:spPr bwMode="auto">
          <a:xfrm>
            <a:off x="487363" y="692150"/>
            <a:ext cx="1690687" cy="0"/>
          </a:xfrm>
          <a:prstGeom prst="line">
            <a:avLst/>
          </a:prstGeom>
          <a:noFill/>
          <a:ln w="28575">
            <a:solidFill>
              <a:srgbClr val="0066FF"/>
            </a:solidFill>
            <a:round/>
            <a:headEnd/>
            <a:tailEnd/>
          </a:ln>
        </p:spPr>
        <p:txBody>
          <a:bodyPr/>
          <a:lstStyle/>
          <a:p>
            <a:endParaRPr lang="ru-RU" dirty="0"/>
          </a:p>
        </p:txBody>
      </p:sp>
      <p:cxnSp>
        <p:nvCxnSpPr>
          <p:cNvPr id="17" name="Прямая соединительная линия 16"/>
          <p:cNvCxnSpPr/>
          <p:nvPr/>
        </p:nvCxnSpPr>
        <p:spPr>
          <a:xfrm>
            <a:off x="1470025" y="6523038"/>
            <a:ext cx="6572250" cy="1587"/>
          </a:xfrm>
          <a:prstGeom prst="line">
            <a:avLst/>
          </a:prstGeom>
          <a:ln w="38100" cap="rnd">
            <a:solidFill>
              <a:srgbClr val="005EA4"/>
            </a:solidFill>
          </a:ln>
        </p:spPr>
        <p:style>
          <a:lnRef idx="1">
            <a:schemeClr val="accent1"/>
          </a:lnRef>
          <a:fillRef idx="0">
            <a:schemeClr val="accent1"/>
          </a:fillRef>
          <a:effectRef idx="0">
            <a:schemeClr val="accent1"/>
          </a:effectRef>
          <a:fontRef idx="minor">
            <a:schemeClr val="tx1"/>
          </a:fontRef>
        </p:style>
      </p:cxnSp>
      <p:sp>
        <p:nvSpPr>
          <p:cNvPr id="8201" name="Rectangle 44"/>
          <p:cNvSpPr>
            <a:spLocks noChangeArrowheads="1"/>
          </p:cNvSpPr>
          <p:nvPr/>
        </p:nvSpPr>
        <p:spPr bwMode="auto">
          <a:xfrm>
            <a:off x="0" y="6308725"/>
            <a:ext cx="9144000" cy="576263"/>
          </a:xfrm>
          <a:prstGeom prst="rect">
            <a:avLst/>
          </a:prstGeom>
          <a:solidFill>
            <a:srgbClr val="C0C0C0">
              <a:alpha val="45882"/>
            </a:srgbClr>
          </a:solidFill>
          <a:ln w="19050">
            <a:noFill/>
            <a:miter lim="800000"/>
            <a:headEnd/>
            <a:tailEnd/>
          </a:ln>
        </p:spPr>
        <p:txBody>
          <a:bodyPr wrap="none" lIns="36731" tIns="36731" rIns="36731" bIns="36731" anchor="ctr"/>
          <a:lstStyle/>
          <a:p>
            <a:pPr algn="l" defTabSz="933450"/>
            <a:endParaRPr lang="ru-RU" sz="1200" b="1" dirty="0">
              <a:cs typeface="Arial" pitchFamily="34" charset="0"/>
            </a:endParaRPr>
          </a:p>
        </p:txBody>
      </p:sp>
      <p:sp>
        <p:nvSpPr>
          <p:cNvPr id="15" name="Прямоугольный треугольник 14"/>
          <p:cNvSpPr/>
          <p:nvPr/>
        </p:nvSpPr>
        <p:spPr>
          <a:xfrm flipH="1">
            <a:off x="8113357" y="6096854"/>
            <a:ext cx="1024572" cy="782782"/>
          </a:xfrm>
          <a:prstGeom prst="r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65538" name="AutoShape 2"/>
          <p:cNvSpPr>
            <a:spLocks noChangeArrowheads="1"/>
          </p:cNvSpPr>
          <p:nvPr/>
        </p:nvSpPr>
        <p:spPr bwMode="auto">
          <a:xfrm>
            <a:off x="323528" y="692696"/>
            <a:ext cx="8312906" cy="2428892"/>
          </a:xfrm>
          <a:prstGeom prst="roundRect">
            <a:avLst>
              <a:gd name="adj" fmla="val 16667"/>
            </a:avLst>
          </a:prstGeom>
          <a:solidFill>
            <a:srgbClr val="92D050">
              <a:alpha val="49804"/>
            </a:srgbClr>
          </a:solidFill>
          <a:ln>
            <a:no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ru-RU" dirty="0"/>
          </a:p>
        </p:txBody>
      </p:sp>
      <p:sp>
        <p:nvSpPr>
          <p:cNvPr id="65540" name="Text Box 4"/>
          <p:cNvSpPr txBox="1">
            <a:spLocks noChangeArrowheads="1"/>
          </p:cNvSpPr>
          <p:nvPr/>
        </p:nvSpPr>
        <p:spPr bwMode="auto">
          <a:xfrm>
            <a:off x="467544" y="836712"/>
            <a:ext cx="8138280" cy="2334163"/>
          </a:xfrm>
          <a:prstGeom prst="rect">
            <a:avLst/>
          </a:prstGeom>
          <a:noFill/>
          <a:ln w="9525">
            <a:noFill/>
            <a:miter lim="800000"/>
            <a:headEnd/>
            <a:tailEnd/>
          </a:ln>
        </p:spPr>
        <p:txBody>
          <a:bodyPr wrap="square">
            <a:spAutoFit/>
          </a:bodyPr>
          <a:lstStyle/>
          <a:p>
            <a:pPr marL="93663" indent="-93663" algn="ctr">
              <a:lnSpc>
                <a:spcPct val="75000"/>
              </a:lnSpc>
              <a:spcBef>
                <a:spcPct val="50000"/>
              </a:spcBef>
              <a:defRPr/>
            </a:pPr>
            <a:r>
              <a:rPr lang="ru-RU" sz="2800" b="1" u="sng" dirty="0" smtClean="0">
                <a:solidFill>
                  <a:srgbClr val="C00000"/>
                </a:solidFill>
                <a:latin typeface="Times New Roman" pitchFamily="18" charset="0"/>
                <a:cs typeface="Times New Roman" pitchFamily="18" charset="0"/>
              </a:rPr>
              <a:t>ФИЗИЧЕСКОЕ НАСИЛИЕ</a:t>
            </a:r>
          </a:p>
          <a:p>
            <a:pPr algn="ctr"/>
            <a:r>
              <a:rPr lang="ru-RU" sz="2400" b="1" dirty="0" smtClean="0">
                <a:latin typeface="Times New Roman" pitchFamily="18" charset="0"/>
                <a:cs typeface="Times New Roman" pitchFamily="18" charset="0"/>
              </a:rPr>
              <a:t>Физическое </a:t>
            </a:r>
            <a:r>
              <a:rPr lang="ru-RU" sz="2400" b="1" dirty="0">
                <a:latin typeface="Times New Roman" pitchFamily="18" charset="0"/>
                <a:cs typeface="Times New Roman" pitchFamily="18" charset="0"/>
              </a:rPr>
              <a:t>насилие — это вид отношения к ребенку, когда он умышленно ставится в физически и психически уязвимое положение, когда ему умышленно причиняют телесное повреждение или не предотвращают возможности его причинения</a:t>
            </a:r>
            <a:r>
              <a:rPr lang="ru-RU" sz="2000" b="1"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35" name="Графический объект3"/>
          <p:cNvPicPr/>
          <p:nvPr/>
        </p:nvPicPr>
        <p:blipFill>
          <a:blip r:embed="rId3" cstate="print">
            <a:lum/>
            <a:alphaModFix/>
          </a:blip>
          <a:srcRect/>
          <a:stretch>
            <a:fillRect/>
          </a:stretch>
        </p:blipFill>
        <p:spPr>
          <a:xfrm>
            <a:off x="2843808" y="3789040"/>
            <a:ext cx="3219450" cy="2618740"/>
          </a:xfrm>
          <a:prstGeom prst="rect">
            <a:avLst/>
          </a:prstGeom>
          <a:ln>
            <a:noFill/>
          </a:ln>
          <a:effectLst>
            <a:softEdge rad="112500"/>
          </a:effectLst>
        </p:spPr>
      </p:pic>
      <p:sp>
        <p:nvSpPr>
          <p:cNvPr id="36" name="Text Box 4"/>
          <p:cNvSpPr txBox="1">
            <a:spLocks noChangeArrowheads="1"/>
          </p:cNvSpPr>
          <p:nvPr/>
        </p:nvSpPr>
        <p:spPr bwMode="auto">
          <a:xfrm>
            <a:off x="3779913" y="3429000"/>
            <a:ext cx="4845730" cy="707886"/>
          </a:xfrm>
          <a:prstGeom prst="rect">
            <a:avLst/>
          </a:prstGeom>
          <a:noFill/>
          <a:ln w="9525">
            <a:noFill/>
            <a:miter lim="800000"/>
            <a:headEnd/>
            <a:tailEnd/>
          </a:ln>
        </p:spPr>
        <p:txBody>
          <a:bodyPr wrap="square">
            <a:spAutoFit/>
          </a:bodyPr>
          <a:lstStyle/>
          <a:p>
            <a:pPr marL="342900" indent="-342900" algn="just">
              <a:lnSpc>
                <a:spcPct val="75000"/>
              </a:lnSpc>
              <a:spcBef>
                <a:spcPct val="50000"/>
              </a:spcBef>
              <a:buFont typeface="Arial" pitchFamily="34" charset="0"/>
              <a:buChar char="•"/>
              <a:defRPr/>
            </a:pPr>
            <a:endParaRPr lang="ru-RU" sz="2000" dirty="0" smtClean="0">
              <a:solidFill>
                <a:schemeClr val="bg1">
                  <a:lumMod val="25000"/>
                </a:schemeClr>
              </a:solidFill>
              <a:latin typeface="Times New Roman" pitchFamily="18" charset="0"/>
              <a:cs typeface="Times New Roman" pitchFamily="18" charset="0"/>
            </a:endParaRPr>
          </a:p>
          <a:p>
            <a:pPr marL="342900" indent="-342900" algn="just">
              <a:lnSpc>
                <a:spcPct val="75000"/>
              </a:lnSpc>
              <a:spcBef>
                <a:spcPct val="50000"/>
              </a:spcBef>
              <a:buFont typeface="Arial" pitchFamily="34" charset="0"/>
              <a:buChar char="•"/>
              <a:defRPr/>
            </a:pPr>
            <a:endParaRPr lang="ru-RU" sz="2000" dirty="0">
              <a:solidFill>
                <a:schemeClr val="bg1">
                  <a:lumMod val="25000"/>
                </a:schemeClr>
              </a:solidFill>
              <a:latin typeface="Times New Roman" pitchFamily="18" charset="0"/>
              <a:cs typeface="Times New Roman" pitchFamily="18" charset="0"/>
            </a:endParaRPr>
          </a:p>
        </p:txBody>
      </p:sp>
    </p:spTree>
  </p:cSld>
  <p:clrMapOvr>
    <a:masterClrMapping/>
  </p:clrMapOvr>
  <p:transition spd="slow">
    <p:cover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4"/>
          <p:cNvSpPr>
            <a:spLocks noChangeArrowheads="1"/>
          </p:cNvSpPr>
          <p:nvPr/>
        </p:nvSpPr>
        <p:spPr bwMode="auto">
          <a:xfrm>
            <a:off x="0" y="0"/>
            <a:ext cx="9144000" cy="714375"/>
          </a:xfrm>
          <a:prstGeom prst="rect">
            <a:avLst/>
          </a:prstGeom>
          <a:solidFill>
            <a:srgbClr val="97C4FF">
              <a:alpha val="45882"/>
            </a:srgbClr>
          </a:solidFill>
          <a:ln w="19050">
            <a:noFill/>
            <a:miter lim="800000"/>
            <a:headEnd/>
            <a:tailEnd/>
          </a:ln>
        </p:spPr>
        <p:txBody>
          <a:bodyPr wrap="none" lIns="36731" tIns="36731" rIns="36731" bIns="36731" anchor="ctr"/>
          <a:lstStyle/>
          <a:p>
            <a:pPr algn="l" defTabSz="933450"/>
            <a:endParaRPr lang="ru-RU" sz="1200" b="1" dirty="0">
              <a:cs typeface="Arial" pitchFamily="34" charset="0"/>
            </a:endParaRPr>
          </a:p>
        </p:txBody>
      </p:sp>
      <p:sp>
        <p:nvSpPr>
          <p:cNvPr id="9220" name="Line 9"/>
          <p:cNvSpPr>
            <a:spLocks noChangeShapeType="1"/>
          </p:cNvSpPr>
          <p:nvPr/>
        </p:nvSpPr>
        <p:spPr bwMode="auto">
          <a:xfrm>
            <a:off x="487363" y="796925"/>
            <a:ext cx="1720850" cy="1588"/>
          </a:xfrm>
          <a:prstGeom prst="line">
            <a:avLst/>
          </a:prstGeom>
          <a:noFill/>
          <a:ln w="28575">
            <a:solidFill>
              <a:schemeClr val="bg1"/>
            </a:solidFill>
            <a:round/>
            <a:headEnd/>
            <a:tailEnd/>
          </a:ln>
        </p:spPr>
        <p:txBody>
          <a:bodyPr/>
          <a:lstStyle/>
          <a:p>
            <a:endParaRPr lang="ru-RU" dirty="0"/>
          </a:p>
        </p:txBody>
      </p:sp>
      <p:grpSp>
        <p:nvGrpSpPr>
          <p:cNvPr id="9222" name="Прямоугольник 2"/>
          <p:cNvGrpSpPr>
            <a:grpSpLocks/>
          </p:cNvGrpSpPr>
          <p:nvPr/>
        </p:nvGrpSpPr>
        <p:grpSpPr bwMode="auto">
          <a:xfrm flipH="1">
            <a:off x="1068388" y="908050"/>
            <a:ext cx="192087" cy="5876925"/>
            <a:chOff x="649" y="895"/>
            <a:chExt cx="119" cy="3429"/>
          </a:xfrm>
        </p:grpSpPr>
        <p:pic>
          <p:nvPicPr>
            <p:cNvPr id="9255" name="Прямоугольник 2"/>
            <p:cNvPicPr>
              <a:picLocks noChangeArrowheads="1"/>
            </p:cNvPicPr>
            <p:nvPr/>
          </p:nvPicPr>
          <p:blipFill>
            <a:blip r:embed="rId3" cstate="print"/>
            <a:srcRect/>
            <a:stretch>
              <a:fillRect/>
            </a:stretch>
          </p:blipFill>
          <p:spPr bwMode="auto">
            <a:xfrm>
              <a:off x="649" y="895"/>
              <a:ext cx="119" cy="3429"/>
            </a:xfrm>
            <a:prstGeom prst="rect">
              <a:avLst/>
            </a:prstGeom>
            <a:noFill/>
            <a:ln w="9525">
              <a:noFill/>
              <a:miter lim="800000"/>
              <a:headEnd/>
              <a:tailEnd/>
            </a:ln>
          </p:spPr>
        </p:pic>
        <p:sp>
          <p:nvSpPr>
            <p:cNvPr id="9256" name="Text Box 9"/>
            <p:cNvSpPr txBox="1">
              <a:spLocks noChangeArrowheads="1"/>
            </p:cNvSpPr>
            <p:nvPr/>
          </p:nvSpPr>
          <p:spPr bwMode="auto">
            <a:xfrm>
              <a:off x="651" y="900"/>
              <a:ext cx="114" cy="3420"/>
            </a:xfrm>
            <a:prstGeom prst="rect">
              <a:avLst/>
            </a:prstGeom>
            <a:noFill/>
            <a:ln w="9525">
              <a:noFill/>
              <a:miter lim="800000"/>
              <a:headEnd/>
              <a:tailEnd/>
            </a:ln>
          </p:spPr>
          <p:txBody>
            <a:bodyPr anchor="ctr"/>
            <a:lstStyle/>
            <a:p>
              <a:pPr algn="ctr"/>
              <a:endParaRPr lang="ru-RU" dirty="0">
                <a:solidFill>
                  <a:srgbClr val="FFFFFF"/>
                </a:solidFill>
                <a:latin typeface="Calibri" pitchFamily="34" charset="0"/>
                <a:cs typeface="Arial" pitchFamily="34" charset="0"/>
              </a:endParaRPr>
            </a:p>
          </p:txBody>
        </p:sp>
      </p:grpSp>
      <p:grpSp>
        <p:nvGrpSpPr>
          <p:cNvPr id="9223" name="Прямоугольник 10"/>
          <p:cNvGrpSpPr>
            <a:grpSpLocks/>
          </p:cNvGrpSpPr>
          <p:nvPr/>
        </p:nvGrpSpPr>
        <p:grpSpPr bwMode="auto">
          <a:xfrm flipH="1">
            <a:off x="754063" y="908050"/>
            <a:ext cx="187325" cy="5876925"/>
            <a:chOff x="445" y="895"/>
            <a:chExt cx="123" cy="3429"/>
          </a:xfrm>
        </p:grpSpPr>
        <p:pic>
          <p:nvPicPr>
            <p:cNvPr id="9253" name="Прямоугольник 10"/>
            <p:cNvPicPr>
              <a:picLocks noChangeArrowheads="1"/>
            </p:cNvPicPr>
            <p:nvPr/>
          </p:nvPicPr>
          <p:blipFill>
            <a:blip r:embed="rId4" cstate="print"/>
            <a:srcRect/>
            <a:stretch>
              <a:fillRect/>
            </a:stretch>
          </p:blipFill>
          <p:spPr bwMode="auto">
            <a:xfrm>
              <a:off x="445" y="895"/>
              <a:ext cx="123" cy="3429"/>
            </a:xfrm>
            <a:prstGeom prst="rect">
              <a:avLst/>
            </a:prstGeom>
            <a:noFill/>
            <a:ln w="9525">
              <a:noFill/>
              <a:miter lim="800000"/>
              <a:headEnd/>
              <a:tailEnd/>
            </a:ln>
          </p:spPr>
        </p:pic>
        <p:sp>
          <p:nvSpPr>
            <p:cNvPr id="9254" name="Text Box 12"/>
            <p:cNvSpPr txBox="1">
              <a:spLocks noChangeArrowheads="1"/>
            </p:cNvSpPr>
            <p:nvPr/>
          </p:nvSpPr>
          <p:spPr bwMode="auto">
            <a:xfrm>
              <a:off x="449" y="900"/>
              <a:ext cx="114" cy="3420"/>
            </a:xfrm>
            <a:prstGeom prst="rect">
              <a:avLst/>
            </a:prstGeom>
            <a:noFill/>
            <a:ln w="9525">
              <a:noFill/>
              <a:miter lim="800000"/>
              <a:headEnd/>
              <a:tailEnd/>
            </a:ln>
          </p:spPr>
          <p:txBody>
            <a:bodyPr anchor="ctr"/>
            <a:lstStyle/>
            <a:p>
              <a:pPr algn="ctr"/>
              <a:endParaRPr lang="ru-RU" dirty="0">
                <a:solidFill>
                  <a:srgbClr val="FFFFFF"/>
                </a:solidFill>
                <a:latin typeface="Calibri" pitchFamily="34" charset="0"/>
                <a:cs typeface="Arial" pitchFamily="34" charset="0"/>
              </a:endParaRPr>
            </a:p>
          </p:txBody>
        </p:sp>
      </p:grpSp>
      <p:grpSp>
        <p:nvGrpSpPr>
          <p:cNvPr id="9224" name="Прямоугольник 11"/>
          <p:cNvGrpSpPr>
            <a:grpSpLocks/>
          </p:cNvGrpSpPr>
          <p:nvPr/>
        </p:nvGrpSpPr>
        <p:grpSpPr bwMode="auto">
          <a:xfrm flipH="1">
            <a:off x="431800" y="908050"/>
            <a:ext cx="187325" cy="5876925"/>
            <a:chOff x="242" y="895"/>
            <a:chExt cx="123" cy="3429"/>
          </a:xfrm>
        </p:grpSpPr>
        <p:pic>
          <p:nvPicPr>
            <p:cNvPr id="9251" name="Прямоугольник 11"/>
            <p:cNvPicPr>
              <a:picLocks noChangeArrowheads="1"/>
            </p:cNvPicPr>
            <p:nvPr/>
          </p:nvPicPr>
          <p:blipFill>
            <a:blip r:embed="rId4" cstate="print"/>
            <a:srcRect/>
            <a:stretch>
              <a:fillRect/>
            </a:stretch>
          </p:blipFill>
          <p:spPr bwMode="auto">
            <a:xfrm>
              <a:off x="242" y="895"/>
              <a:ext cx="123" cy="3429"/>
            </a:xfrm>
            <a:prstGeom prst="rect">
              <a:avLst/>
            </a:prstGeom>
            <a:noFill/>
            <a:ln w="9525">
              <a:noFill/>
              <a:miter lim="800000"/>
              <a:headEnd/>
              <a:tailEnd/>
            </a:ln>
          </p:spPr>
        </p:pic>
        <p:sp>
          <p:nvSpPr>
            <p:cNvPr id="9252" name="Text Box 15"/>
            <p:cNvSpPr txBox="1">
              <a:spLocks noChangeArrowheads="1"/>
            </p:cNvSpPr>
            <p:nvPr/>
          </p:nvSpPr>
          <p:spPr bwMode="auto">
            <a:xfrm>
              <a:off x="247" y="900"/>
              <a:ext cx="114" cy="3420"/>
            </a:xfrm>
            <a:prstGeom prst="rect">
              <a:avLst/>
            </a:prstGeom>
            <a:noFill/>
            <a:ln w="9525">
              <a:noFill/>
              <a:miter lim="800000"/>
              <a:headEnd/>
              <a:tailEnd/>
            </a:ln>
          </p:spPr>
          <p:txBody>
            <a:bodyPr anchor="ctr"/>
            <a:lstStyle/>
            <a:p>
              <a:pPr algn="ctr"/>
              <a:endParaRPr lang="ru-RU" dirty="0">
                <a:solidFill>
                  <a:srgbClr val="FFFFFF"/>
                </a:solidFill>
                <a:latin typeface="Calibri" pitchFamily="34" charset="0"/>
                <a:cs typeface="Arial" pitchFamily="34" charset="0"/>
              </a:endParaRPr>
            </a:p>
          </p:txBody>
        </p:sp>
      </p:grpSp>
      <p:grpSp>
        <p:nvGrpSpPr>
          <p:cNvPr id="9225" name="Прямоугольник 12"/>
          <p:cNvGrpSpPr>
            <a:grpSpLocks/>
          </p:cNvGrpSpPr>
          <p:nvPr/>
        </p:nvGrpSpPr>
        <p:grpSpPr bwMode="auto">
          <a:xfrm flipH="1">
            <a:off x="107950" y="714375"/>
            <a:ext cx="177800" cy="6143625"/>
            <a:chOff x="42" y="895"/>
            <a:chExt cx="119" cy="3429"/>
          </a:xfrm>
        </p:grpSpPr>
        <p:pic>
          <p:nvPicPr>
            <p:cNvPr id="9249" name="Прямоугольник 12"/>
            <p:cNvPicPr>
              <a:picLocks noChangeArrowheads="1"/>
            </p:cNvPicPr>
            <p:nvPr/>
          </p:nvPicPr>
          <p:blipFill>
            <a:blip r:embed="rId3" cstate="print"/>
            <a:srcRect/>
            <a:stretch>
              <a:fillRect/>
            </a:stretch>
          </p:blipFill>
          <p:spPr bwMode="auto">
            <a:xfrm>
              <a:off x="42" y="895"/>
              <a:ext cx="119" cy="3429"/>
            </a:xfrm>
            <a:prstGeom prst="rect">
              <a:avLst/>
            </a:prstGeom>
            <a:noFill/>
            <a:ln w="9525">
              <a:noFill/>
              <a:miter lim="800000"/>
              <a:headEnd/>
              <a:tailEnd/>
            </a:ln>
          </p:spPr>
        </p:pic>
        <p:sp>
          <p:nvSpPr>
            <p:cNvPr id="9250" name="Text Box 18"/>
            <p:cNvSpPr txBox="1">
              <a:spLocks noChangeArrowheads="1"/>
            </p:cNvSpPr>
            <p:nvPr/>
          </p:nvSpPr>
          <p:spPr bwMode="auto">
            <a:xfrm>
              <a:off x="45" y="900"/>
              <a:ext cx="114" cy="3420"/>
            </a:xfrm>
            <a:prstGeom prst="rect">
              <a:avLst/>
            </a:prstGeom>
            <a:noFill/>
            <a:ln w="9525">
              <a:noFill/>
              <a:miter lim="800000"/>
              <a:headEnd/>
              <a:tailEnd/>
            </a:ln>
          </p:spPr>
          <p:txBody>
            <a:bodyPr anchor="ctr"/>
            <a:lstStyle/>
            <a:p>
              <a:pPr algn="ctr"/>
              <a:endParaRPr lang="ru-RU" dirty="0">
                <a:solidFill>
                  <a:srgbClr val="FFFFFF"/>
                </a:solidFill>
                <a:latin typeface="Calibri" pitchFamily="34" charset="0"/>
                <a:cs typeface="Arial" pitchFamily="34" charset="0"/>
              </a:endParaRPr>
            </a:p>
          </p:txBody>
        </p:sp>
      </p:grpSp>
      <p:sp>
        <p:nvSpPr>
          <p:cNvPr id="36900" name="AutoShape 36"/>
          <p:cNvSpPr>
            <a:spLocks noChangeArrowheads="1"/>
          </p:cNvSpPr>
          <p:nvPr/>
        </p:nvSpPr>
        <p:spPr bwMode="gray">
          <a:xfrm>
            <a:off x="196850" y="796925"/>
            <a:ext cx="8728076" cy="234404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l">
              <a:defRPr/>
            </a:pPr>
            <a:endParaRPr lang="ru-RU" dirty="0"/>
          </a:p>
        </p:txBody>
      </p:sp>
      <p:sp>
        <p:nvSpPr>
          <p:cNvPr id="36901" name="AutoShape 37"/>
          <p:cNvSpPr>
            <a:spLocks noChangeArrowheads="1"/>
          </p:cNvSpPr>
          <p:nvPr/>
        </p:nvSpPr>
        <p:spPr bwMode="gray">
          <a:xfrm>
            <a:off x="2699792" y="3573016"/>
            <a:ext cx="3203047" cy="2980402"/>
          </a:xfrm>
          <a:prstGeom prst="roundRect">
            <a:avLst>
              <a:gd name="adj" fmla="val 11921"/>
            </a:avLst>
          </a:prstGeom>
          <a:gradFill rotWithShape="1">
            <a:gsLst>
              <a:gs pos="0">
                <a:schemeClr val="hlink">
                  <a:alpha val="48000"/>
                </a:schemeClr>
              </a:gs>
              <a:gs pos="100000">
                <a:schemeClr val="hlink">
                  <a:gamma/>
                  <a:shade val="69804"/>
                  <a:invGamma/>
                </a:schemeClr>
              </a:gs>
            </a:gsLst>
            <a:lin ang="5400000" scaled="1"/>
          </a:gradFill>
          <a:ln w="38100">
            <a:solidFill>
              <a:srgbClr val="FEFEFE"/>
            </a:solidFill>
            <a:round/>
            <a:headEnd/>
            <a:tailEnd/>
          </a:ln>
          <a:effectLst/>
        </p:spPr>
        <p:txBody>
          <a:bodyPr wrap="none" anchor="ctr"/>
          <a:lstStyle/>
          <a:p>
            <a:pPr algn="l">
              <a:defRPr/>
            </a:pPr>
            <a:endParaRPr lang="ru-RU" dirty="0"/>
          </a:p>
        </p:txBody>
      </p:sp>
      <p:pic>
        <p:nvPicPr>
          <p:cNvPr id="205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15816" y="3933056"/>
            <a:ext cx="2844056" cy="2390799"/>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5" name="Text Box 39"/>
          <p:cNvSpPr txBox="1">
            <a:spLocks noChangeArrowheads="1"/>
          </p:cNvSpPr>
          <p:nvPr/>
        </p:nvSpPr>
        <p:spPr bwMode="gray">
          <a:xfrm>
            <a:off x="285751" y="798513"/>
            <a:ext cx="8751334" cy="2800767"/>
          </a:xfrm>
          <a:prstGeom prst="rect">
            <a:avLst/>
          </a:prstGeom>
          <a:noFill/>
          <a:ln w="9525" algn="ctr">
            <a:noFill/>
            <a:miter lim="800000"/>
            <a:headEnd/>
            <a:tailEnd/>
          </a:ln>
        </p:spPr>
        <p:txBody>
          <a:bodyPr wrap="square">
            <a:spAutoFit/>
          </a:bodyPr>
          <a:lstStyle/>
          <a:p>
            <a:pPr algn="ctr" eaLnBrk="0" hangingPunct="0"/>
            <a:r>
              <a:rPr lang="ru-RU" sz="2800" b="1" u="sng" dirty="0" smtClean="0">
                <a:solidFill>
                  <a:srgbClr val="C00000"/>
                </a:solidFill>
                <a:latin typeface="Times New Roman" pitchFamily="18" charset="0"/>
                <a:cs typeface="Times New Roman" pitchFamily="18" charset="0"/>
              </a:rPr>
              <a:t>СЕКСУАЛЬНОЕ НАСИЛИЕ</a:t>
            </a:r>
            <a:r>
              <a:rPr lang="ru-RU" sz="2800" b="1" dirty="0" smtClean="0">
                <a:solidFill>
                  <a:srgbClr val="C00000"/>
                </a:solidFill>
                <a:latin typeface="Times New Roman" pitchFamily="18" charset="0"/>
                <a:cs typeface="Times New Roman" pitchFamily="18" charset="0"/>
              </a:rPr>
              <a:t> или</a:t>
            </a:r>
            <a:r>
              <a:rPr lang="ru-RU" sz="2800" b="1" u="sng" dirty="0" smtClean="0">
                <a:solidFill>
                  <a:srgbClr val="C00000"/>
                </a:solidFill>
                <a:latin typeface="Times New Roman" pitchFamily="18" charset="0"/>
                <a:cs typeface="Times New Roman" pitchFamily="18" charset="0"/>
              </a:rPr>
              <a:t> РАЗВРАЩЕНИЕ</a:t>
            </a:r>
          </a:p>
          <a:p>
            <a:pPr algn="ctr" eaLnBrk="0" hangingPunct="0"/>
            <a:r>
              <a:rPr lang="ru-RU" sz="2400" dirty="0">
                <a:solidFill>
                  <a:schemeClr val="tx1">
                    <a:lumMod val="85000"/>
                    <a:lumOff val="15000"/>
                  </a:schemeClr>
                </a:solidFill>
                <a:latin typeface="Times New Roman" pitchFamily="18" charset="0"/>
                <a:cs typeface="Times New Roman" pitchFamily="18" charset="0"/>
              </a:rPr>
              <a:t>в</a:t>
            </a:r>
            <a:r>
              <a:rPr lang="ru-RU" sz="2400" dirty="0" smtClean="0">
                <a:solidFill>
                  <a:schemeClr val="tx1">
                    <a:lumMod val="85000"/>
                    <a:lumOff val="15000"/>
                  </a:schemeClr>
                </a:solidFill>
                <a:latin typeface="Times New Roman" pitchFamily="18" charset="0"/>
                <a:cs typeface="Times New Roman" pitchFamily="18" charset="0"/>
              </a:rPr>
              <a:t>овлечение зависимых, незрелых детей и подростков в сексуальную активность со взрослым, которую они не полностью осознают, на которую они не могут дать согласие, с целью получения последним сексуального удовлетворения или выгоды</a:t>
            </a:r>
          </a:p>
          <a:p>
            <a:pPr algn="ctr" eaLnBrk="0" hangingPunct="0"/>
            <a:endParaRPr lang="en-US" sz="2800" b="1" i="1" u="sng" dirty="0">
              <a:solidFill>
                <a:schemeClr val="tx2">
                  <a:lumMod val="75000"/>
                  <a:lumOff val="25000"/>
                </a:schemeClr>
              </a:solidFill>
              <a:latin typeface="Times New Roman" pitchFamily="18" charset="0"/>
              <a:cs typeface="Times New Roman" pitchFamily="18" charset="0"/>
            </a:endParaRPr>
          </a:p>
        </p:txBody>
      </p:sp>
    </p:spTree>
  </p:cSld>
  <p:clrMapOvr>
    <a:masterClrMapping/>
  </p:clrMapOvr>
  <p:transition spd="slow">
    <p:cover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433547"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112713"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7" name="Прямая соединительная линия 16"/>
          <p:cNvCxnSpPr/>
          <p:nvPr/>
        </p:nvCxnSpPr>
        <p:spPr>
          <a:xfrm>
            <a:off x="1470025" y="6523038"/>
            <a:ext cx="6572250" cy="1587"/>
          </a:xfrm>
          <a:prstGeom prst="line">
            <a:avLst/>
          </a:prstGeom>
          <a:ln w="38100" cap="rnd">
            <a:solidFill>
              <a:srgbClr val="005EA4"/>
            </a:solidFill>
          </a:ln>
        </p:spPr>
        <p:style>
          <a:lnRef idx="1">
            <a:schemeClr val="accent1"/>
          </a:lnRef>
          <a:fillRef idx="0">
            <a:schemeClr val="accent1"/>
          </a:fillRef>
          <a:effectRef idx="0">
            <a:schemeClr val="accent1"/>
          </a:effectRef>
          <a:fontRef idx="minor">
            <a:schemeClr val="tx1"/>
          </a:fontRef>
        </p:style>
      </p:cxnSp>
      <p:sp>
        <p:nvSpPr>
          <p:cNvPr id="10249" name="Rectangle 44"/>
          <p:cNvSpPr>
            <a:spLocks noChangeArrowheads="1"/>
          </p:cNvSpPr>
          <p:nvPr/>
        </p:nvSpPr>
        <p:spPr bwMode="auto">
          <a:xfrm>
            <a:off x="0" y="6308725"/>
            <a:ext cx="9144000" cy="576263"/>
          </a:xfrm>
          <a:prstGeom prst="rect">
            <a:avLst/>
          </a:prstGeom>
          <a:solidFill>
            <a:srgbClr val="C0C0C0">
              <a:alpha val="45882"/>
            </a:srgbClr>
          </a:solidFill>
          <a:ln w="19050">
            <a:noFill/>
            <a:miter lim="800000"/>
            <a:headEnd/>
            <a:tailEnd/>
          </a:ln>
        </p:spPr>
        <p:txBody>
          <a:bodyPr wrap="none" lIns="36731" tIns="36731" rIns="36731" bIns="36731" anchor="ctr"/>
          <a:lstStyle/>
          <a:p>
            <a:pPr algn="l" defTabSz="933450"/>
            <a:endParaRPr lang="ru-RU" sz="1200" b="1">
              <a:cs typeface="Arial" pitchFamily="34" charset="0"/>
            </a:endParaRPr>
          </a:p>
        </p:txBody>
      </p:sp>
      <p:sp>
        <p:nvSpPr>
          <p:cNvPr id="15" name="Прямоугольный треугольник 14"/>
          <p:cNvSpPr/>
          <p:nvPr/>
        </p:nvSpPr>
        <p:spPr>
          <a:xfrm flipH="1">
            <a:off x="8113357" y="6096854"/>
            <a:ext cx="1024572" cy="782782"/>
          </a:xfrm>
          <a:prstGeom prst="r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с одним скругленным углом 13"/>
          <p:cNvSpPr/>
          <p:nvPr/>
        </p:nvSpPr>
        <p:spPr>
          <a:xfrm>
            <a:off x="1071563" y="620688"/>
            <a:ext cx="7532885" cy="2520281"/>
          </a:xfrm>
          <a:prstGeom prst="round1Rect">
            <a:avLst/>
          </a:prstGeom>
          <a:solidFill>
            <a:srgbClr val="BBE0E3">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93663" indent="-93663" algn="ctr">
              <a:lnSpc>
                <a:spcPct val="75000"/>
              </a:lnSpc>
              <a:spcBef>
                <a:spcPct val="50000"/>
              </a:spcBef>
              <a:defRPr/>
            </a:pPr>
            <a:r>
              <a:rPr lang="ru-RU" sz="2800" b="1" u="sng" dirty="0" smtClean="0">
                <a:solidFill>
                  <a:srgbClr val="C00000"/>
                </a:solidFill>
                <a:latin typeface="Times New Roman" pitchFamily="18" charset="0"/>
                <a:cs typeface="Times New Roman" pitchFamily="18" charset="0"/>
              </a:rPr>
              <a:t>ПРЕНЕБРЕЖЕНИЕ НУЖДАМИ РЕБЕНКА </a:t>
            </a:r>
          </a:p>
          <a:p>
            <a:pPr marL="93663" indent="-93663" algn="ctr">
              <a:lnSpc>
                <a:spcPct val="75000"/>
              </a:lnSpc>
              <a:spcBef>
                <a:spcPct val="50000"/>
              </a:spcBef>
              <a:defRPr/>
            </a:pPr>
            <a:r>
              <a:rPr lang="ru-RU" sz="2800" b="1" u="sng" dirty="0" smtClean="0">
                <a:solidFill>
                  <a:srgbClr val="C00000"/>
                </a:solidFill>
                <a:latin typeface="Times New Roman" pitchFamily="18" charset="0"/>
                <a:cs typeface="Times New Roman" pitchFamily="18" charset="0"/>
              </a:rPr>
              <a:t>(МОРАЛЬНАЯ ЖЕСТОКОСТЬ)</a:t>
            </a:r>
            <a:endParaRPr lang="ru-RU" sz="2800" b="1" u="sng" dirty="0">
              <a:solidFill>
                <a:srgbClr val="C00000"/>
              </a:solidFill>
              <a:latin typeface="Times New Roman" pitchFamily="18" charset="0"/>
              <a:cs typeface="Times New Roman" pitchFamily="18" charset="0"/>
            </a:endParaRPr>
          </a:p>
          <a:p>
            <a:pPr marL="93663" indent="-93663" algn="ctr">
              <a:lnSpc>
                <a:spcPct val="75000"/>
              </a:lnSpc>
              <a:spcBef>
                <a:spcPct val="50000"/>
              </a:spcBef>
              <a:defRPr/>
            </a:pPr>
            <a:r>
              <a:rPr lang="ru-RU" b="1" dirty="0" smtClean="0">
                <a:solidFill>
                  <a:srgbClr val="3838AA"/>
                </a:solidFill>
                <a:latin typeface="Times New Roman" pitchFamily="18" charset="0"/>
                <a:cs typeface="Times New Roman" pitchFamily="18" charset="0"/>
              </a:rPr>
              <a:t>НЕЖЕЛАНИЕ ИЛИ НЕСПОСОБНОСТЬ РОДИТЕЛЕЙ ИЛИ ЛИЦ, ИХ ЗАМЕНЯЮЩИХ, УДОВЛЕТВОРЯТЬ ОСНОВНЫЕ НУЖДЫ РЕБЕНКА, НЕОБХОДИМЫЕ ДЛЯ РАЗВИТИЯ ФИЗИЧЕСКИХ, ЭМОЦИОНАЛЬНЫХ И ИНТЕЛЛЕКТУАЛЬНЫХ СПОСОБНОСТЕЙ, ЧТО ПРИВОДИТ К НЕПОСРЕДСТВЕННОМУ ВРЕДУ ДЛЯ ЕГО ЖИЗНИ И ЗДОРОВЬЯ ИЛИ СЕРЬЕЗНОМУ РИСКУ ЭТОГО ВРЕДА.</a:t>
            </a:r>
            <a:endParaRPr lang="ru-RU" b="1" dirty="0">
              <a:solidFill>
                <a:srgbClr val="3838AA"/>
              </a:solidFill>
              <a:latin typeface="Times New Roman" pitchFamily="18" charset="0"/>
              <a:cs typeface="Times New Roman" pitchFamily="18" charset="0"/>
            </a:endParaRPr>
          </a:p>
        </p:txBody>
      </p:sp>
      <p:sp>
        <p:nvSpPr>
          <p:cNvPr id="10254" name="Rectangle 44"/>
          <p:cNvSpPr>
            <a:spLocks noChangeArrowheads="1"/>
          </p:cNvSpPr>
          <p:nvPr/>
        </p:nvSpPr>
        <p:spPr bwMode="auto">
          <a:xfrm>
            <a:off x="0" y="0"/>
            <a:ext cx="9144000" cy="857250"/>
          </a:xfrm>
          <a:prstGeom prst="rect">
            <a:avLst/>
          </a:prstGeom>
          <a:solidFill>
            <a:srgbClr val="97C4FF">
              <a:alpha val="45882"/>
            </a:srgbClr>
          </a:solidFill>
          <a:ln w="19050">
            <a:noFill/>
            <a:miter lim="800000"/>
            <a:headEnd/>
            <a:tailEnd/>
          </a:ln>
        </p:spPr>
        <p:txBody>
          <a:bodyPr wrap="none" lIns="36731" tIns="36731" rIns="36731" bIns="36731" anchor="ctr"/>
          <a:lstStyle/>
          <a:p>
            <a:pPr algn="l" defTabSz="933450"/>
            <a:endParaRPr lang="ru-RU" sz="1200" b="1">
              <a:cs typeface="Arial" pitchFamily="34" charset="0"/>
            </a:endParaRPr>
          </a:p>
        </p:txBody>
      </p:sp>
      <p:sp>
        <p:nvSpPr>
          <p:cNvPr id="19" name="Text Box 4"/>
          <p:cNvSpPr txBox="1">
            <a:spLocks noChangeArrowheads="1"/>
          </p:cNvSpPr>
          <p:nvPr/>
        </p:nvSpPr>
        <p:spPr bwMode="auto">
          <a:xfrm>
            <a:off x="3798208" y="3587743"/>
            <a:ext cx="4845730" cy="707886"/>
          </a:xfrm>
          <a:prstGeom prst="rect">
            <a:avLst/>
          </a:prstGeom>
          <a:noFill/>
          <a:ln w="9525">
            <a:noFill/>
            <a:miter lim="800000"/>
            <a:headEnd/>
            <a:tailEnd/>
          </a:ln>
        </p:spPr>
        <p:txBody>
          <a:bodyPr wrap="square">
            <a:spAutoFit/>
          </a:bodyPr>
          <a:lstStyle/>
          <a:p>
            <a:pPr marL="342900" indent="-342900" algn="just">
              <a:lnSpc>
                <a:spcPct val="75000"/>
              </a:lnSpc>
              <a:spcBef>
                <a:spcPct val="50000"/>
              </a:spcBef>
              <a:buFont typeface="Arial" pitchFamily="34" charset="0"/>
              <a:buChar char="•"/>
              <a:defRPr/>
            </a:pPr>
            <a:endParaRPr lang="ru-RU" sz="2000" dirty="0" smtClean="0">
              <a:solidFill>
                <a:schemeClr val="bg1">
                  <a:lumMod val="25000"/>
                </a:schemeClr>
              </a:solidFill>
              <a:latin typeface="Times New Roman" pitchFamily="18" charset="0"/>
              <a:cs typeface="Times New Roman" pitchFamily="18" charset="0"/>
            </a:endParaRPr>
          </a:p>
          <a:p>
            <a:pPr marL="342900" indent="-342900" algn="just">
              <a:lnSpc>
                <a:spcPct val="75000"/>
              </a:lnSpc>
              <a:spcBef>
                <a:spcPct val="50000"/>
              </a:spcBef>
              <a:buFont typeface="Arial" pitchFamily="34" charset="0"/>
              <a:buChar char="•"/>
              <a:defRPr/>
            </a:pPr>
            <a:endParaRPr lang="ru-RU" sz="2000" dirty="0">
              <a:solidFill>
                <a:schemeClr val="bg1">
                  <a:lumMod val="25000"/>
                </a:schemeClr>
              </a:solidFill>
              <a:latin typeface="Times New Roman" pitchFamily="18" charset="0"/>
              <a:cs typeface="Times New Roman" pitchFamily="18" charset="0"/>
            </a:endParaRPr>
          </a:p>
        </p:txBody>
      </p:sp>
      <p:pic>
        <p:nvPicPr>
          <p:cNvPr id="21" name="Picture 5" desc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5856" y="3429000"/>
            <a:ext cx="2420317" cy="296450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cover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4"/>
          <p:cNvSpPr>
            <a:spLocks noChangeArrowheads="1"/>
          </p:cNvSpPr>
          <p:nvPr/>
        </p:nvSpPr>
        <p:spPr bwMode="auto">
          <a:xfrm>
            <a:off x="0" y="0"/>
            <a:ext cx="9144000" cy="881063"/>
          </a:xfrm>
          <a:prstGeom prst="rect">
            <a:avLst/>
          </a:prstGeom>
          <a:solidFill>
            <a:srgbClr val="97C4FF">
              <a:alpha val="45882"/>
            </a:srgbClr>
          </a:solidFill>
          <a:ln w="19050">
            <a:noFill/>
            <a:miter lim="800000"/>
            <a:headEnd/>
            <a:tailEnd/>
          </a:ln>
        </p:spPr>
        <p:txBody>
          <a:bodyPr wrap="none" lIns="36731" tIns="36731" rIns="36731" bIns="36731" anchor="ctr"/>
          <a:lstStyle/>
          <a:p>
            <a:pPr algn="l" defTabSz="933450"/>
            <a:endParaRPr lang="ru-RU" sz="1200" b="1">
              <a:cs typeface="Arial" pitchFamily="34" charset="0"/>
            </a:endParaRPr>
          </a:p>
        </p:txBody>
      </p:sp>
      <p:sp>
        <p:nvSpPr>
          <p:cNvPr id="3" name="Прямоугольник 2"/>
          <p:cNvSpPr/>
          <p:nvPr/>
        </p:nvSpPr>
        <p:spPr>
          <a:xfrm>
            <a:off x="1075215"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p:nvPr/>
        </p:nvSpPr>
        <p:spPr>
          <a:xfrm>
            <a:off x="754381"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Прямоугольник 11"/>
          <p:cNvSpPr/>
          <p:nvPr/>
        </p:nvSpPr>
        <p:spPr>
          <a:xfrm>
            <a:off x="433547"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112713"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7" name="Прямая соединительная линия 16"/>
          <p:cNvCxnSpPr/>
          <p:nvPr/>
        </p:nvCxnSpPr>
        <p:spPr>
          <a:xfrm>
            <a:off x="1470025" y="6523038"/>
            <a:ext cx="6572250" cy="1587"/>
          </a:xfrm>
          <a:prstGeom prst="line">
            <a:avLst/>
          </a:prstGeom>
          <a:ln w="38100" cap="rnd">
            <a:solidFill>
              <a:srgbClr val="005EA4"/>
            </a:solidFill>
          </a:ln>
        </p:spPr>
        <p:style>
          <a:lnRef idx="1">
            <a:schemeClr val="accent1"/>
          </a:lnRef>
          <a:fillRef idx="0">
            <a:schemeClr val="accent1"/>
          </a:fillRef>
          <a:effectRef idx="0">
            <a:schemeClr val="accent1"/>
          </a:effectRef>
          <a:fontRef idx="minor">
            <a:schemeClr val="tx1"/>
          </a:fontRef>
        </p:style>
      </p:cxnSp>
      <p:sp>
        <p:nvSpPr>
          <p:cNvPr id="11284" name="Rectangle 44"/>
          <p:cNvSpPr>
            <a:spLocks noChangeArrowheads="1"/>
          </p:cNvSpPr>
          <p:nvPr/>
        </p:nvSpPr>
        <p:spPr bwMode="auto">
          <a:xfrm>
            <a:off x="0" y="6308725"/>
            <a:ext cx="9144000" cy="576263"/>
          </a:xfrm>
          <a:prstGeom prst="rect">
            <a:avLst/>
          </a:prstGeom>
          <a:solidFill>
            <a:srgbClr val="C0C0C0">
              <a:alpha val="45882"/>
            </a:srgbClr>
          </a:solidFill>
          <a:ln w="19050">
            <a:noFill/>
            <a:miter lim="800000"/>
            <a:headEnd/>
            <a:tailEnd/>
          </a:ln>
        </p:spPr>
        <p:txBody>
          <a:bodyPr wrap="none" lIns="36731" tIns="36731" rIns="36731" bIns="36731" anchor="ctr"/>
          <a:lstStyle/>
          <a:p>
            <a:pPr algn="l" defTabSz="933450"/>
            <a:endParaRPr lang="ru-RU" sz="1200" b="1">
              <a:cs typeface="Arial" pitchFamily="34" charset="0"/>
            </a:endParaRPr>
          </a:p>
        </p:txBody>
      </p:sp>
      <p:sp>
        <p:nvSpPr>
          <p:cNvPr id="15" name="Прямоугольный треугольник 14"/>
          <p:cNvSpPr/>
          <p:nvPr/>
        </p:nvSpPr>
        <p:spPr>
          <a:xfrm flipH="1">
            <a:off x="8113357" y="6096854"/>
            <a:ext cx="1024572" cy="782782"/>
          </a:xfrm>
          <a:prstGeom prst="r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89" name="Содержимое 2"/>
          <p:cNvSpPr>
            <a:spLocks/>
          </p:cNvSpPr>
          <p:nvPr/>
        </p:nvSpPr>
        <p:spPr bwMode="auto">
          <a:xfrm>
            <a:off x="5940152" y="1025525"/>
            <a:ext cx="2685491" cy="5643563"/>
          </a:xfrm>
          <a:prstGeom prst="rect">
            <a:avLst/>
          </a:prstGeom>
          <a:noFill/>
          <a:ln w="9525">
            <a:noFill/>
            <a:miter lim="800000"/>
            <a:headEnd/>
            <a:tailEnd/>
          </a:ln>
        </p:spPr>
        <p:txBody>
          <a:bodyPr/>
          <a:lstStyle/>
          <a:p>
            <a:pPr marL="342900" indent="-342900" algn="l">
              <a:spcBef>
                <a:spcPct val="20000"/>
              </a:spcBef>
              <a:buFontTx/>
              <a:buChar char="•"/>
            </a:pPr>
            <a:endParaRPr lang="ru-RU" dirty="0">
              <a:cs typeface="Arial" pitchFamily="34" charset="0"/>
            </a:endParaRPr>
          </a:p>
        </p:txBody>
      </p:sp>
      <p:sp>
        <p:nvSpPr>
          <p:cNvPr id="19" name="Прямоугольник с одним скругленным углом 18"/>
          <p:cNvSpPr/>
          <p:nvPr/>
        </p:nvSpPr>
        <p:spPr>
          <a:xfrm>
            <a:off x="1547664" y="404664"/>
            <a:ext cx="7267822" cy="3735671"/>
          </a:xfrm>
          <a:prstGeom prst="round1Rect">
            <a:avLst/>
          </a:prstGeom>
          <a:solidFill>
            <a:schemeClr val="bg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algn="just">
              <a:buFont typeface="Arial" pitchFamily="34" charset="0"/>
              <a:buNone/>
              <a:defRPr/>
            </a:pPr>
            <a:r>
              <a:rPr lang="ru-RU" sz="2000" dirty="0">
                <a:solidFill>
                  <a:schemeClr val="tx1"/>
                </a:solidFill>
              </a:rPr>
              <a:t>	</a:t>
            </a:r>
            <a:r>
              <a:rPr lang="ru-RU" sz="2400" b="1" i="1" dirty="0" smtClean="0">
                <a:solidFill>
                  <a:srgbClr val="C00000"/>
                </a:solidFill>
                <a:latin typeface="Times New Roman" pitchFamily="18" charset="0"/>
                <a:cs typeface="Times New Roman" pitchFamily="18" charset="0"/>
              </a:rPr>
              <a:t>ПСИХОЛОГИЧЕСКОЕ (ЭМОЦИОНАЛЬНОЕ) НАСИЛИЕ </a:t>
            </a:r>
            <a:r>
              <a:rPr lang="ru-RU" sz="2000" b="1" i="1" dirty="0" smtClean="0">
                <a:solidFill>
                  <a:schemeClr val="tx1"/>
                </a:solidFill>
                <a:latin typeface="Times New Roman" pitchFamily="18" charset="0"/>
                <a:cs typeface="Times New Roman" pitchFamily="18" charset="0"/>
              </a:rPr>
              <a:t>– эпизодические или регулярные оскорбления или унижения ребенка, высказывание в его адрес угроз, демонстрация негативного отношения или отвержения, которые приводят к возникновению выраженных эмоциональных и поведенческих нарушений.</a:t>
            </a:r>
            <a:endParaRPr lang="ru-RU" sz="2000" b="1" i="1" dirty="0">
              <a:solidFill>
                <a:schemeClr val="tx1"/>
              </a:solidFill>
              <a:latin typeface="Times New Roman" pitchFamily="18" charset="0"/>
              <a:cs typeface="Times New Roman" pitchFamily="18" charset="0"/>
            </a:endParaRPr>
          </a:p>
        </p:txBody>
      </p:sp>
      <p:pic>
        <p:nvPicPr>
          <p:cNvPr id="20" name="Picture 5" descr="children_2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5325" y="4533086"/>
            <a:ext cx="1549400" cy="198995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6" descr="children_2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11761" y="4640468"/>
            <a:ext cx="2867132" cy="183510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Rectangle 5"/>
          <p:cNvSpPr>
            <a:spLocks noChangeArrowheads="1"/>
          </p:cNvSpPr>
          <p:nvPr/>
        </p:nvSpPr>
        <p:spPr bwMode="auto">
          <a:xfrm>
            <a:off x="5436096" y="3376733"/>
            <a:ext cx="3590429" cy="338554"/>
          </a:xfrm>
          <a:prstGeom prst="rect">
            <a:avLst/>
          </a:prstGeom>
          <a:noFill/>
          <a:ln w="9525">
            <a:noFill/>
            <a:miter lim="800000"/>
            <a:headEnd/>
            <a:tailEnd/>
          </a:ln>
        </p:spPr>
        <p:txBody>
          <a:bodyPr wrap="square" anchor="ctr">
            <a:spAutoFit/>
          </a:bodyPr>
          <a:lstStyle/>
          <a:p>
            <a:pPr indent="228600" algn="just"/>
            <a:r>
              <a:rPr lang="ru-RU" sz="1600" dirty="0" smtClean="0">
                <a:solidFill>
                  <a:srgbClr val="000048"/>
                </a:solidFill>
                <a:cs typeface="Times New Roman" pitchFamily="18" charset="0"/>
              </a:rPr>
              <a:t>. </a:t>
            </a:r>
            <a:endParaRPr lang="ru-RU" sz="1600" dirty="0">
              <a:solidFill>
                <a:srgbClr val="000048"/>
              </a:solidFill>
              <a:cs typeface="Arial" pitchFamily="34" charset="0"/>
            </a:endParaRPr>
          </a:p>
        </p:txBody>
      </p:sp>
      <p:sp>
        <p:nvSpPr>
          <p:cNvPr id="23" name="Text Box 4"/>
          <p:cNvSpPr txBox="1">
            <a:spLocks noChangeArrowheads="1"/>
          </p:cNvSpPr>
          <p:nvPr/>
        </p:nvSpPr>
        <p:spPr bwMode="auto">
          <a:xfrm>
            <a:off x="5647134" y="1025525"/>
            <a:ext cx="3168352" cy="325538"/>
          </a:xfrm>
          <a:prstGeom prst="rect">
            <a:avLst/>
          </a:prstGeom>
          <a:noFill/>
          <a:ln w="9525">
            <a:noFill/>
            <a:miter lim="800000"/>
            <a:headEnd/>
            <a:tailEnd/>
          </a:ln>
        </p:spPr>
        <p:txBody>
          <a:bodyPr wrap="square">
            <a:spAutoFit/>
          </a:bodyPr>
          <a:lstStyle/>
          <a:p>
            <a:pPr marL="93663" indent="-93663" algn="ctr">
              <a:lnSpc>
                <a:spcPct val="75000"/>
              </a:lnSpc>
              <a:spcBef>
                <a:spcPct val="50000"/>
              </a:spcBef>
              <a:defRPr/>
            </a:pPr>
            <a:endParaRPr lang="ru-RU" sz="2000" dirty="0">
              <a:solidFill>
                <a:schemeClr val="bg1">
                  <a:lumMod val="25000"/>
                </a:schemeClr>
              </a:solidFill>
              <a:latin typeface="Times New Roman" pitchFamily="18" charset="0"/>
              <a:cs typeface="Times New Roman" pitchFamily="18" charset="0"/>
            </a:endParaRPr>
          </a:p>
        </p:txBody>
      </p:sp>
      <p:sp>
        <p:nvSpPr>
          <p:cNvPr id="24" name="AutoShape 27"/>
          <p:cNvSpPr>
            <a:spLocks noChangeArrowheads="1"/>
          </p:cNvSpPr>
          <p:nvPr/>
        </p:nvSpPr>
        <p:spPr bwMode="gray">
          <a:xfrm rot="10800000">
            <a:off x="6170257" y="3631406"/>
            <a:ext cx="1943100" cy="431800"/>
          </a:xfrm>
          <a:prstGeom prst="upArrow">
            <a:avLst>
              <a:gd name="adj1" fmla="val 50093"/>
              <a:gd name="adj2" fmla="val 54046"/>
            </a:avLst>
          </a:prstGeom>
          <a:gradFill rotWithShape="1">
            <a:gsLst>
              <a:gs pos="0">
                <a:srgbClr val="336699"/>
              </a:gs>
              <a:gs pos="100000">
                <a:srgbClr val="FFFFFF">
                  <a:alpha val="0"/>
                </a:srgbClr>
              </a:gs>
            </a:gsLst>
            <a:lin ang="5400000" scaled="1"/>
          </a:gradFill>
          <a:ln w="9525">
            <a:noFill/>
            <a:miter lim="800000"/>
            <a:headEnd/>
            <a:tailEnd/>
          </a:ln>
        </p:spPr>
        <p:txBody>
          <a:bodyPr vert="eaVert" wrap="none" anchor="ctr"/>
          <a:lstStyle/>
          <a:p>
            <a:pPr algn="l"/>
            <a:endParaRPr lang="ru-RU"/>
          </a:p>
        </p:txBody>
      </p:sp>
      <p:sp>
        <p:nvSpPr>
          <p:cNvPr id="26" name="Oval 25"/>
          <p:cNvSpPr>
            <a:spLocks noChangeArrowheads="1"/>
          </p:cNvSpPr>
          <p:nvPr/>
        </p:nvSpPr>
        <p:spPr bwMode="gray">
          <a:xfrm>
            <a:off x="5387274" y="4063206"/>
            <a:ext cx="3707904" cy="1452562"/>
          </a:xfrm>
          <a:prstGeom prst="ellipse">
            <a:avLst/>
          </a:prstGeom>
          <a:gradFill rotWithShape="1">
            <a:gsLst>
              <a:gs pos="0">
                <a:schemeClr val="folHlink"/>
              </a:gs>
              <a:gs pos="100000">
                <a:schemeClr val="folHlink">
                  <a:gamma/>
                  <a:tint val="0"/>
                  <a:invGamma/>
                </a:schemeClr>
              </a:gs>
            </a:gsLst>
            <a:path path="rect">
              <a:fillToRect t="100000" r="100000"/>
            </a:path>
          </a:gradFill>
          <a:ln w="9525" algn="ctr">
            <a:noFill/>
            <a:round/>
            <a:headEnd/>
            <a:tailEnd/>
          </a:ln>
          <a:effectLst>
            <a:outerShdw dist="107763" dir="2700000" algn="ctr" rotWithShape="0">
              <a:srgbClr val="808080">
                <a:alpha val="50000"/>
              </a:srgbClr>
            </a:outerShdw>
          </a:effectLst>
        </p:spPr>
        <p:txBody>
          <a:bodyPr wrap="none" anchor="ctr"/>
          <a:lstStyle/>
          <a:p>
            <a:pPr algn="l">
              <a:defRPr/>
            </a:pPr>
            <a:endParaRPr lang="ru-RU"/>
          </a:p>
        </p:txBody>
      </p:sp>
      <p:sp>
        <p:nvSpPr>
          <p:cNvPr id="27" name="Rectangle 26"/>
          <p:cNvSpPr>
            <a:spLocks noChangeArrowheads="1"/>
          </p:cNvSpPr>
          <p:nvPr/>
        </p:nvSpPr>
        <p:spPr bwMode="auto">
          <a:xfrm>
            <a:off x="5436095" y="4283804"/>
            <a:ext cx="3379391" cy="954107"/>
          </a:xfrm>
          <a:prstGeom prst="rect">
            <a:avLst/>
          </a:prstGeom>
          <a:noFill/>
          <a:ln w="9525" algn="ctr">
            <a:noFill/>
            <a:miter lim="800000"/>
            <a:headEnd/>
            <a:tailEnd/>
          </a:ln>
          <a:effectLst/>
        </p:spPr>
        <p:txBody>
          <a:bodyPr wrap="square">
            <a:spAutoFit/>
          </a:bodyPr>
          <a:lstStyle/>
          <a:p>
            <a:pPr algn="ctr" eaLnBrk="0" hangingPunct="0">
              <a:buClr>
                <a:srgbClr val="D7181F"/>
              </a:buClr>
              <a:buFont typeface="Wingdings" pitchFamily="2" charset="2"/>
              <a:buNone/>
              <a:defRPr/>
            </a:pPr>
            <a:r>
              <a:rPr lang="en-US" sz="1400" b="1" dirty="0">
                <a:solidFill>
                  <a:srgbClr val="003300"/>
                </a:solidFill>
              </a:rPr>
              <a:t>              </a:t>
            </a:r>
            <a:r>
              <a:rPr lang="ru-RU" sz="1400" b="1" u="sng" dirty="0">
                <a:solidFill>
                  <a:srgbClr val="003300"/>
                </a:solidFill>
              </a:rPr>
              <a:t>В </a:t>
            </a:r>
            <a:r>
              <a:rPr lang="ru-RU" sz="1400" b="1" u="sng" dirty="0" smtClean="0">
                <a:solidFill>
                  <a:srgbClr val="003300"/>
                </a:solidFill>
              </a:rPr>
              <a:t>результате:</a:t>
            </a:r>
            <a:r>
              <a:rPr lang="ru-RU" sz="1400" b="1" dirty="0" smtClean="0">
                <a:effectLst>
                  <a:outerShdw blurRad="38100" dist="38100" dir="2700000" algn="tl">
                    <a:srgbClr val="C0C0C0"/>
                  </a:outerShdw>
                </a:effectLst>
              </a:rPr>
              <a:t> наиболее деструктивная форма жестокого обращения, затрагивающая все сферы развития ребенка</a:t>
            </a:r>
            <a:endParaRPr lang="en-US" sz="1400" b="1" dirty="0">
              <a:effectLst>
                <a:outerShdw blurRad="38100" dist="38100" dir="2700000" algn="tl">
                  <a:srgbClr val="C0C0C0"/>
                </a:outerShdw>
              </a:effectLst>
            </a:endParaRPr>
          </a:p>
        </p:txBody>
      </p:sp>
    </p:spTree>
  </p:cSld>
  <p:clrMapOvr>
    <a:masterClrMapping/>
  </p:clrMapOvr>
  <p:transition spd="slow">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31"/>
          <p:cNvSpPr>
            <a:spLocks noChangeArrowheads="1"/>
          </p:cNvSpPr>
          <p:nvPr/>
        </p:nvSpPr>
        <p:spPr bwMode="gray">
          <a:xfrm flipV="1">
            <a:off x="1403350" y="950400"/>
            <a:ext cx="7215188" cy="6651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707 w 21600"/>
              <a:gd name="T13" fmla="*/ 3707 h 21600"/>
              <a:gd name="T14" fmla="*/ 17893 w 21600"/>
              <a:gd name="T15" fmla="*/ 17893 h 21600"/>
            </a:gdLst>
            <a:ahLst/>
            <a:cxnLst>
              <a:cxn ang="T8">
                <a:pos x="T0" y="T1"/>
              </a:cxn>
              <a:cxn ang="T9">
                <a:pos x="T2" y="T3"/>
              </a:cxn>
              <a:cxn ang="T10">
                <a:pos x="T4" y="T5"/>
              </a:cxn>
              <a:cxn ang="T11">
                <a:pos x="T6" y="T7"/>
              </a:cxn>
            </a:cxnLst>
            <a:rect l="T12" t="T13" r="T14" b="T15"/>
            <a:pathLst>
              <a:path w="21600" h="21600">
                <a:moveTo>
                  <a:pt x="0" y="0"/>
                </a:moveTo>
                <a:lnTo>
                  <a:pt x="3813" y="21600"/>
                </a:lnTo>
                <a:lnTo>
                  <a:pt x="17787" y="21600"/>
                </a:lnTo>
                <a:lnTo>
                  <a:pt x="21600" y="0"/>
                </a:lnTo>
                <a:close/>
              </a:path>
            </a:pathLst>
          </a:custGeom>
          <a:gradFill rotWithShape="1">
            <a:gsLst>
              <a:gs pos="0">
                <a:schemeClr val="hlink">
                  <a:alpha val="39998"/>
                </a:schemeClr>
              </a:gs>
              <a:gs pos="100000">
                <a:srgbClr val="FFFFFF">
                  <a:alpha val="0"/>
                </a:srgbClr>
              </a:gs>
            </a:gsLst>
            <a:lin ang="5400000" scaled="1"/>
          </a:gradFill>
          <a:ln w="9525" algn="ctr">
            <a:noFill/>
            <a:miter lim="800000"/>
            <a:headEnd/>
            <a:tailEnd/>
          </a:ln>
        </p:spPr>
        <p:txBody>
          <a:bodyPr rot="10800000" wrap="none" anchor="ctr"/>
          <a:lstStyle/>
          <a:p>
            <a:pPr algn="l"/>
            <a:endParaRPr lang="ru-RU" dirty="0"/>
          </a:p>
        </p:txBody>
      </p:sp>
      <p:sp>
        <p:nvSpPr>
          <p:cNvPr id="5124" name="Rectangle 44"/>
          <p:cNvSpPr>
            <a:spLocks noChangeArrowheads="1"/>
          </p:cNvSpPr>
          <p:nvPr/>
        </p:nvSpPr>
        <p:spPr bwMode="auto">
          <a:xfrm>
            <a:off x="0" y="-7952"/>
            <a:ext cx="9144000" cy="881063"/>
          </a:xfrm>
          <a:prstGeom prst="rect">
            <a:avLst/>
          </a:prstGeom>
          <a:solidFill>
            <a:srgbClr val="97C4FF">
              <a:alpha val="45882"/>
            </a:srgbClr>
          </a:solidFill>
          <a:ln w="19050">
            <a:noFill/>
            <a:miter lim="800000"/>
            <a:headEnd/>
            <a:tailEnd/>
          </a:ln>
        </p:spPr>
        <p:txBody>
          <a:bodyPr wrap="none" lIns="36731" tIns="36731" rIns="36731" bIns="36731" anchor="ctr"/>
          <a:lstStyle/>
          <a:p>
            <a:pPr algn="ctr" defTabSz="933450"/>
            <a:r>
              <a:rPr lang="ru-RU" sz="2000" b="1" dirty="0" smtClean="0">
                <a:solidFill>
                  <a:srgbClr val="002060"/>
                </a:solidFill>
                <a:cs typeface="Arial" pitchFamily="34" charset="0"/>
              </a:rPr>
              <a:t>Современные виды проявления насилия  </a:t>
            </a:r>
            <a:endParaRPr lang="ru-RU" sz="2000" b="1" dirty="0">
              <a:solidFill>
                <a:srgbClr val="002060"/>
              </a:solidFill>
              <a:cs typeface="Arial" pitchFamily="34" charset="0"/>
            </a:endParaRPr>
          </a:p>
        </p:txBody>
      </p:sp>
      <p:sp>
        <p:nvSpPr>
          <p:cNvPr id="11" name="Прямоугольник 10"/>
          <p:cNvSpPr/>
          <p:nvPr/>
        </p:nvSpPr>
        <p:spPr>
          <a:xfrm>
            <a:off x="754381"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2" name="Прямоугольник 11"/>
          <p:cNvSpPr/>
          <p:nvPr/>
        </p:nvSpPr>
        <p:spPr>
          <a:xfrm>
            <a:off x="433547"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3" name="Прямоугольник 12"/>
          <p:cNvSpPr/>
          <p:nvPr/>
        </p:nvSpPr>
        <p:spPr>
          <a:xfrm>
            <a:off x="112713"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cxnSp>
        <p:nvCxnSpPr>
          <p:cNvPr id="17" name="Прямая соединительная линия 16"/>
          <p:cNvCxnSpPr/>
          <p:nvPr/>
        </p:nvCxnSpPr>
        <p:spPr>
          <a:xfrm>
            <a:off x="1470025" y="6523038"/>
            <a:ext cx="6572250" cy="1587"/>
          </a:xfrm>
          <a:prstGeom prst="line">
            <a:avLst/>
          </a:prstGeom>
          <a:ln w="38100" cap="rnd">
            <a:solidFill>
              <a:srgbClr val="005EA4"/>
            </a:solidFill>
          </a:ln>
        </p:spPr>
        <p:style>
          <a:lnRef idx="1">
            <a:schemeClr val="accent1"/>
          </a:lnRef>
          <a:fillRef idx="0">
            <a:schemeClr val="accent1"/>
          </a:fillRef>
          <a:effectRef idx="0">
            <a:schemeClr val="accent1"/>
          </a:effectRef>
          <a:fontRef idx="minor">
            <a:schemeClr val="tx1"/>
          </a:fontRef>
        </p:style>
      </p:cxnSp>
      <p:sp>
        <p:nvSpPr>
          <p:cNvPr id="5139" name="Rectangle 44"/>
          <p:cNvSpPr>
            <a:spLocks noChangeArrowheads="1"/>
          </p:cNvSpPr>
          <p:nvPr/>
        </p:nvSpPr>
        <p:spPr bwMode="auto">
          <a:xfrm>
            <a:off x="0" y="6308725"/>
            <a:ext cx="9144000" cy="576263"/>
          </a:xfrm>
          <a:prstGeom prst="rect">
            <a:avLst/>
          </a:prstGeom>
          <a:solidFill>
            <a:srgbClr val="C0C0C0">
              <a:alpha val="45882"/>
            </a:srgbClr>
          </a:solidFill>
          <a:ln w="19050">
            <a:noFill/>
            <a:miter lim="800000"/>
            <a:headEnd/>
            <a:tailEnd/>
          </a:ln>
        </p:spPr>
        <p:txBody>
          <a:bodyPr wrap="none" lIns="36731" tIns="36731" rIns="36731" bIns="36731" anchor="ctr"/>
          <a:lstStyle/>
          <a:p>
            <a:pPr algn="l" defTabSz="933450"/>
            <a:endParaRPr lang="ru-RU" sz="1200" b="1" dirty="0">
              <a:cs typeface="Arial" pitchFamily="34" charset="0"/>
            </a:endParaRPr>
          </a:p>
        </p:txBody>
      </p:sp>
      <p:sp>
        <p:nvSpPr>
          <p:cNvPr id="15" name="Прямоугольный треугольник 14"/>
          <p:cNvSpPr/>
          <p:nvPr/>
        </p:nvSpPr>
        <p:spPr>
          <a:xfrm flipH="1">
            <a:off x="8113357" y="6096854"/>
            <a:ext cx="1024572" cy="782782"/>
          </a:xfrm>
          <a:prstGeom prst="r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2315" name="AutoShape 27"/>
          <p:cNvSpPr>
            <a:spLocks noChangeArrowheads="1"/>
          </p:cNvSpPr>
          <p:nvPr/>
        </p:nvSpPr>
        <p:spPr bwMode="gray">
          <a:xfrm>
            <a:off x="920083" y="998525"/>
            <a:ext cx="8097785" cy="5310200"/>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algn="l">
              <a:defRPr/>
            </a:pPr>
            <a:r>
              <a:rPr lang="ru-RU" sz="2800" b="1" dirty="0" err="1" smtClean="0">
                <a:solidFill>
                  <a:srgbClr val="C00000"/>
                </a:solidFill>
              </a:rPr>
              <a:t>Кибербуллинг</a:t>
            </a:r>
            <a:r>
              <a:rPr lang="ru-RU" sz="2800" i="1" dirty="0" smtClean="0">
                <a:solidFill>
                  <a:srgbClr val="004C00"/>
                </a:solidFill>
              </a:rPr>
              <a:t>- виртуальный террор;</a:t>
            </a:r>
          </a:p>
          <a:p>
            <a:pPr algn="l">
              <a:defRPr/>
            </a:pPr>
            <a:endParaRPr lang="ru-RU" sz="2800" i="1" dirty="0" smtClean="0">
              <a:solidFill>
                <a:srgbClr val="004C00"/>
              </a:solidFill>
            </a:endParaRPr>
          </a:p>
          <a:p>
            <a:pPr algn="l">
              <a:defRPr/>
            </a:pPr>
            <a:r>
              <a:rPr lang="ru-RU" sz="2800" b="1" dirty="0" err="1" smtClean="0">
                <a:solidFill>
                  <a:srgbClr val="3838AA"/>
                </a:solidFill>
              </a:rPr>
              <a:t>Хеппислеппинг</a:t>
            </a:r>
            <a:r>
              <a:rPr lang="ru-RU" sz="2800" i="1" dirty="0" smtClean="0">
                <a:solidFill>
                  <a:srgbClr val="004C00"/>
                </a:solidFill>
              </a:rPr>
              <a:t>- записи реальных сцен</a:t>
            </a:r>
          </a:p>
          <a:p>
            <a:pPr algn="l">
              <a:defRPr/>
            </a:pPr>
            <a:r>
              <a:rPr lang="ru-RU" sz="2800" i="1" dirty="0" smtClean="0">
                <a:solidFill>
                  <a:srgbClr val="004C00"/>
                </a:solidFill>
              </a:rPr>
              <a:t> насилия на видео;</a:t>
            </a:r>
          </a:p>
          <a:p>
            <a:pPr algn="l">
              <a:defRPr/>
            </a:pPr>
            <a:endParaRPr lang="ru-RU" sz="2800" i="1" dirty="0" smtClean="0">
              <a:solidFill>
                <a:srgbClr val="004C00"/>
              </a:solidFill>
            </a:endParaRPr>
          </a:p>
          <a:p>
            <a:pPr algn="l">
              <a:defRPr/>
            </a:pPr>
            <a:r>
              <a:rPr lang="ru-RU" sz="2800" b="1" dirty="0" err="1" smtClean="0">
                <a:solidFill>
                  <a:srgbClr val="4B2A09"/>
                </a:solidFill>
              </a:rPr>
              <a:t>Моббинг</a:t>
            </a:r>
            <a:r>
              <a:rPr lang="ru-RU" sz="2800" i="1" dirty="0" smtClean="0">
                <a:solidFill>
                  <a:srgbClr val="004C00"/>
                </a:solidFill>
              </a:rPr>
              <a:t>- травля человека сообществом</a:t>
            </a:r>
          </a:p>
          <a:p>
            <a:pPr algn="l">
              <a:defRPr/>
            </a:pPr>
            <a:r>
              <a:rPr lang="ru-RU" sz="2800" i="1" dirty="0" smtClean="0">
                <a:solidFill>
                  <a:srgbClr val="004C00"/>
                </a:solidFill>
              </a:rPr>
              <a:t> людей </a:t>
            </a:r>
            <a:endParaRPr lang="ru-RU" sz="2800" i="1" dirty="0">
              <a:solidFill>
                <a:srgbClr val="004C00"/>
              </a:solidFill>
            </a:endParaRPr>
          </a:p>
        </p:txBody>
      </p:sp>
    </p:spTree>
    <p:extLst>
      <p:ext uri="{BB962C8B-B14F-4D97-AF65-F5344CB8AC3E}">
        <p14:creationId xmlns="" xmlns:p14="http://schemas.microsoft.com/office/powerpoint/2010/main" val="3851697415"/>
      </p:ext>
    </p:extLst>
  </p:cSld>
  <p:clrMapOvr>
    <a:masterClrMapping/>
  </p:clrMapOvr>
  <p:transition spd="slow">
    <p:cover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4"/>
          <p:cNvSpPr>
            <a:spLocks noChangeArrowheads="1"/>
          </p:cNvSpPr>
          <p:nvPr/>
        </p:nvSpPr>
        <p:spPr bwMode="auto">
          <a:xfrm>
            <a:off x="899592" y="0"/>
            <a:ext cx="8244408" cy="881063"/>
          </a:xfrm>
          <a:prstGeom prst="rect">
            <a:avLst/>
          </a:prstGeom>
          <a:solidFill>
            <a:srgbClr val="97C4FF">
              <a:alpha val="45882"/>
            </a:srgbClr>
          </a:solidFill>
          <a:ln w="19050">
            <a:noFill/>
            <a:miter lim="800000"/>
            <a:headEnd/>
            <a:tailEnd/>
          </a:ln>
        </p:spPr>
        <p:txBody>
          <a:bodyPr wrap="none" lIns="36731" tIns="36731" rIns="36731" bIns="36731" anchor="ctr"/>
          <a:lstStyle/>
          <a:p>
            <a:pPr algn="l" defTabSz="933450"/>
            <a:r>
              <a:rPr lang="ru-RU" sz="3200" b="1" u="sng" dirty="0" smtClean="0">
                <a:solidFill>
                  <a:srgbClr val="C00000"/>
                </a:solidFill>
                <a:latin typeface="Times New Roman" pitchFamily="18" charset="0"/>
                <a:cs typeface="Times New Roman" pitchFamily="18" charset="0"/>
              </a:rPr>
              <a:t>Формы </a:t>
            </a:r>
          </a:p>
          <a:p>
            <a:pPr algn="l" defTabSz="933450"/>
            <a:r>
              <a:rPr lang="ru-RU" sz="3200" b="1" u="sng" dirty="0" smtClean="0">
                <a:solidFill>
                  <a:srgbClr val="C00000"/>
                </a:solidFill>
                <a:latin typeface="Times New Roman" pitchFamily="18" charset="0"/>
                <a:cs typeface="Times New Roman" pitchFamily="18" charset="0"/>
              </a:rPr>
              <a:t>физического насилия</a:t>
            </a:r>
          </a:p>
        </p:txBody>
      </p:sp>
      <p:sp>
        <p:nvSpPr>
          <p:cNvPr id="11" name="Прямоугольник 10"/>
          <p:cNvSpPr/>
          <p:nvPr/>
        </p:nvSpPr>
        <p:spPr>
          <a:xfrm>
            <a:off x="754381"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Прямоугольник 11"/>
          <p:cNvSpPr/>
          <p:nvPr/>
        </p:nvSpPr>
        <p:spPr>
          <a:xfrm>
            <a:off x="433547"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112713"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7" name="Прямая соединительная линия 16"/>
          <p:cNvCxnSpPr/>
          <p:nvPr/>
        </p:nvCxnSpPr>
        <p:spPr>
          <a:xfrm>
            <a:off x="1470025" y="6523038"/>
            <a:ext cx="6572250" cy="1587"/>
          </a:xfrm>
          <a:prstGeom prst="line">
            <a:avLst/>
          </a:prstGeom>
          <a:ln w="38100" cap="rnd">
            <a:solidFill>
              <a:srgbClr val="005EA4"/>
            </a:solidFill>
          </a:ln>
        </p:spPr>
        <p:style>
          <a:lnRef idx="1">
            <a:schemeClr val="accent1"/>
          </a:lnRef>
          <a:fillRef idx="0">
            <a:schemeClr val="accent1"/>
          </a:fillRef>
          <a:effectRef idx="0">
            <a:schemeClr val="accent1"/>
          </a:effectRef>
          <a:fontRef idx="minor">
            <a:schemeClr val="tx1"/>
          </a:fontRef>
        </p:style>
      </p:cxnSp>
      <p:sp>
        <p:nvSpPr>
          <p:cNvPr id="5139" name="Rectangle 44"/>
          <p:cNvSpPr>
            <a:spLocks noChangeArrowheads="1"/>
          </p:cNvSpPr>
          <p:nvPr/>
        </p:nvSpPr>
        <p:spPr bwMode="auto">
          <a:xfrm>
            <a:off x="0" y="6308725"/>
            <a:ext cx="9144000" cy="576263"/>
          </a:xfrm>
          <a:prstGeom prst="rect">
            <a:avLst/>
          </a:prstGeom>
          <a:solidFill>
            <a:srgbClr val="C0C0C0">
              <a:alpha val="45882"/>
            </a:srgbClr>
          </a:solidFill>
          <a:ln w="19050">
            <a:noFill/>
            <a:miter lim="800000"/>
            <a:headEnd/>
            <a:tailEnd/>
          </a:ln>
        </p:spPr>
        <p:txBody>
          <a:bodyPr wrap="none" lIns="36731" tIns="36731" rIns="36731" bIns="36731" anchor="ctr"/>
          <a:lstStyle/>
          <a:p>
            <a:pPr algn="l" defTabSz="933450"/>
            <a:endParaRPr lang="ru-RU" sz="1200" b="1">
              <a:cs typeface="Arial" pitchFamily="34" charset="0"/>
            </a:endParaRPr>
          </a:p>
        </p:txBody>
      </p:sp>
      <p:sp>
        <p:nvSpPr>
          <p:cNvPr id="15" name="Прямоугольный треугольник 14"/>
          <p:cNvSpPr/>
          <p:nvPr/>
        </p:nvSpPr>
        <p:spPr>
          <a:xfrm flipH="1">
            <a:off x="8113357" y="6096854"/>
            <a:ext cx="1024572" cy="782782"/>
          </a:xfrm>
          <a:prstGeom prst="r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5146" name="Picture 33" descr="Picture4"/>
          <p:cNvPicPr>
            <a:picLocks noChangeAspect="1" noChangeArrowheads="1"/>
          </p:cNvPicPr>
          <p:nvPr/>
        </p:nvPicPr>
        <p:blipFill>
          <a:blip r:embed="rId3" cstate="print"/>
          <a:srcRect/>
          <a:stretch>
            <a:fillRect/>
          </a:stretch>
        </p:blipFill>
        <p:spPr bwMode="gray">
          <a:xfrm>
            <a:off x="1403350" y="4651375"/>
            <a:ext cx="754063" cy="573088"/>
          </a:xfrm>
          <a:prstGeom prst="rect">
            <a:avLst/>
          </a:prstGeom>
          <a:noFill/>
          <a:ln w="9525">
            <a:noFill/>
            <a:miter lim="800000"/>
            <a:headEnd/>
            <a:tailEnd/>
          </a:ln>
        </p:spPr>
      </p:pic>
      <p:sp>
        <p:nvSpPr>
          <p:cNvPr id="5149" name="Rectangle 44"/>
          <p:cNvSpPr>
            <a:spLocks noChangeArrowheads="1"/>
          </p:cNvSpPr>
          <p:nvPr/>
        </p:nvSpPr>
        <p:spPr bwMode="auto">
          <a:xfrm>
            <a:off x="1780382" y="2007257"/>
            <a:ext cx="6464026" cy="2389815"/>
          </a:xfrm>
          <a:prstGeom prst="rect">
            <a:avLst/>
          </a:prstGeom>
          <a:noFill/>
          <a:ln w="9525">
            <a:noFill/>
            <a:miter lim="800000"/>
            <a:headEnd/>
            <a:tailEnd/>
          </a:ln>
        </p:spPr>
        <p:txBody>
          <a:bodyPr anchor="ctr"/>
          <a:lstStyle/>
          <a:p>
            <a:pPr algn="ctr"/>
            <a:endParaRPr lang="ru-RU" dirty="0">
              <a:latin typeface="Times New Roman" pitchFamily="18" charset="0"/>
              <a:cs typeface="Times New Roman" pitchFamily="18" charset="0"/>
            </a:endParaRPr>
          </a:p>
        </p:txBody>
      </p:sp>
      <p:sp>
        <p:nvSpPr>
          <p:cNvPr id="2052" name="Rectangle 4"/>
          <p:cNvSpPr>
            <a:spLocks noChangeArrowheads="1"/>
          </p:cNvSpPr>
          <p:nvPr/>
        </p:nvSpPr>
        <p:spPr bwMode="auto">
          <a:xfrm>
            <a:off x="899592" y="908720"/>
            <a:ext cx="777686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избиение;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умышленное причинение боли;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помещение в условия, причиняющие физическую боль; использование физической силы для побуждения к действиям, причиняющим боль, вред (например, прием алкоголя или наркотических средств) и унижение;</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лишение свободы;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бездействие, когда ребенок</a:t>
            </a:r>
            <a:r>
              <a:rPr kumimoji="0" lang="ru-RU" sz="2800" b="0" i="0"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умышленно оставляется в опасной или неблагоприятной обстановке и др.</a:t>
            </a: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2053" name="Picture 5" descr="C:\Users\Сергей\Pictures\жо.jpg"/>
          <p:cNvPicPr>
            <a:picLocks noChangeAspect="1" noChangeArrowheads="1"/>
          </p:cNvPicPr>
          <p:nvPr/>
        </p:nvPicPr>
        <p:blipFill>
          <a:blip r:embed="rId4" cstate="print"/>
          <a:srcRect/>
          <a:stretch>
            <a:fillRect/>
          </a:stretch>
        </p:blipFill>
        <p:spPr bwMode="auto">
          <a:xfrm>
            <a:off x="6643784" y="0"/>
            <a:ext cx="2500216" cy="1916832"/>
          </a:xfrm>
          <a:prstGeom prst="rect">
            <a:avLst/>
          </a:prstGeom>
          <a:noFill/>
        </p:spPr>
      </p:pic>
    </p:spTree>
    <p:extLst>
      <p:ext uri="{BB962C8B-B14F-4D97-AF65-F5344CB8AC3E}">
        <p14:creationId xmlns="" xmlns:p14="http://schemas.microsoft.com/office/powerpoint/2010/main" val="1122197327"/>
      </p:ext>
    </p:extLst>
  </p:cSld>
  <p:clrMapOvr>
    <a:masterClrMapping/>
  </p:clrMapOvr>
  <p:transition spd="slow">
    <p:cover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4"/>
          <p:cNvSpPr>
            <a:spLocks noChangeArrowheads="1"/>
          </p:cNvSpPr>
          <p:nvPr/>
        </p:nvSpPr>
        <p:spPr bwMode="auto">
          <a:xfrm>
            <a:off x="899592" y="0"/>
            <a:ext cx="8244408" cy="1196752"/>
          </a:xfrm>
          <a:prstGeom prst="rect">
            <a:avLst/>
          </a:prstGeom>
          <a:solidFill>
            <a:srgbClr val="97C4FF">
              <a:alpha val="45882"/>
            </a:srgbClr>
          </a:solidFill>
          <a:ln w="19050">
            <a:noFill/>
            <a:miter lim="800000"/>
            <a:headEnd/>
            <a:tailEnd/>
          </a:ln>
        </p:spPr>
        <p:txBody>
          <a:bodyPr wrap="none" lIns="36731" tIns="36731" rIns="36731" bIns="36731" anchor="ctr"/>
          <a:lstStyle/>
          <a:p>
            <a:pPr algn="ctr" defTabSz="933450"/>
            <a:endParaRPr lang="ru-RU" sz="2600" b="1" dirty="0" smtClean="0">
              <a:solidFill>
                <a:srgbClr val="004C00"/>
              </a:solidFill>
              <a:latin typeface="Arial" charset="0"/>
            </a:endParaRPr>
          </a:p>
          <a:p>
            <a:pPr algn="ctr" defTabSz="933450"/>
            <a:r>
              <a:rPr lang="ru-RU" sz="2600" b="1" dirty="0" smtClean="0">
                <a:solidFill>
                  <a:srgbClr val="004C00"/>
                </a:solidFill>
                <a:latin typeface="Arial" charset="0"/>
              </a:rPr>
              <a:t>Признаки физического насилия над ребенком</a:t>
            </a:r>
            <a:br>
              <a:rPr lang="ru-RU" sz="2600" b="1" dirty="0" smtClean="0">
                <a:solidFill>
                  <a:srgbClr val="004C00"/>
                </a:solidFill>
                <a:latin typeface="Arial" charset="0"/>
              </a:rPr>
            </a:br>
            <a:r>
              <a:rPr lang="ru-RU" sz="2600" b="1" dirty="0" smtClean="0">
                <a:solidFill>
                  <a:srgbClr val="C00000"/>
                </a:solidFill>
              </a:rPr>
              <a:t>Поведенческие и психологические индикаторы </a:t>
            </a:r>
            <a:r>
              <a:rPr lang="ru-RU" sz="2600" dirty="0" smtClean="0">
                <a:solidFill>
                  <a:srgbClr val="C00000"/>
                </a:solidFill>
              </a:rPr>
              <a:t/>
            </a:r>
            <a:br>
              <a:rPr lang="ru-RU" sz="2600" dirty="0" smtClean="0">
                <a:solidFill>
                  <a:srgbClr val="C00000"/>
                </a:solidFill>
              </a:rPr>
            </a:br>
            <a:endParaRPr lang="ru-RU" sz="2600" b="1" u="sng" dirty="0" smtClean="0">
              <a:solidFill>
                <a:srgbClr val="C00000"/>
              </a:solidFill>
              <a:latin typeface="Times New Roman" pitchFamily="18" charset="0"/>
              <a:cs typeface="Times New Roman" pitchFamily="18" charset="0"/>
            </a:endParaRPr>
          </a:p>
        </p:txBody>
      </p:sp>
      <p:sp>
        <p:nvSpPr>
          <p:cNvPr id="11" name="Прямоугольник 10"/>
          <p:cNvSpPr/>
          <p:nvPr/>
        </p:nvSpPr>
        <p:spPr>
          <a:xfrm>
            <a:off x="754381"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Прямоугольник 11"/>
          <p:cNvSpPr/>
          <p:nvPr/>
        </p:nvSpPr>
        <p:spPr>
          <a:xfrm>
            <a:off x="433547"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112713"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7" name="Прямая соединительная линия 16"/>
          <p:cNvCxnSpPr/>
          <p:nvPr/>
        </p:nvCxnSpPr>
        <p:spPr>
          <a:xfrm>
            <a:off x="1470025" y="6523038"/>
            <a:ext cx="6572250" cy="1587"/>
          </a:xfrm>
          <a:prstGeom prst="line">
            <a:avLst/>
          </a:prstGeom>
          <a:ln w="38100" cap="rnd">
            <a:solidFill>
              <a:srgbClr val="005EA4"/>
            </a:solidFill>
          </a:ln>
        </p:spPr>
        <p:style>
          <a:lnRef idx="1">
            <a:schemeClr val="accent1"/>
          </a:lnRef>
          <a:fillRef idx="0">
            <a:schemeClr val="accent1"/>
          </a:fillRef>
          <a:effectRef idx="0">
            <a:schemeClr val="accent1"/>
          </a:effectRef>
          <a:fontRef idx="minor">
            <a:schemeClr val="tx1"/>
          </a:fontRef>
        </p:style>
      </p:cxnSp>
      <p:sp>
        <p:nvSpPr>
          <p:cNvPr id="5139" name="Rectangle 44"/>
          <p:cNvSpPr>
            <a:spLocks noChangeArrowheads="1"/>
          </p:cNvSpPr>
          <p:nvPr/>
        </p:nvSpPr>
        <p:spPr bwMode="auto">
          <a:xfrm>
            <a:off x="0" y="6308725"/>
            <a:ext cx="9144000" cy="576263"/>
          </a:xfrm>
          <a:prstGeom prst="rect">
            <a:avLst/>
          </a:prstGeom>
          <a:solidFill>
            <a:srgbClr val="C0C0C0">
              <a:alpha val="45882"/>
            </a:srgbClr>
          </a:solidFill>
          <a:ln w="19050">
            <a:noFill/>
            <a:miter lim="800000"/>
            <a:headEnd/>
            <a:tailEnd/>
          </a:ln>
        </p:spPr>
        <p:txBody>
          <a:bodyPr wrap="none" lIns="36731" tIns="36731" rIns="36731" bIns="36731" anchor="ctr"/>
          <a:lstStyle/>
          <a:p>
            <a:pPr algn="l" defTabSz="933450"/>
            <a:endParaRPr lang="ru-RU" sz="1200" b="1">
              <a:cs typeface="Arial" pitchFamily="34" charset="0"/>
            </a:endParaRPr>
          </a:p>
        </p:txBody>
      </p:sp>
      <p:sp>
        <p:nvSpPr>
          <p:cNvPr id="15" name="Прямоугольный треугольник 14"/>
          <p:cNvSpPr/>
          <p:nvPr/>
        </p:nvSpPr>
        <p:spPr>
          <a:xfrm flipH="1">
            <a:off x="8113357" y="6096854"/>
            <a:ext cx="1024572" cy="782782"/>
          </a:xfrm>
          <a:prstGeom prst="r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5146" name="Picture 33" descr="Picture4"/>
          <p:cNvPicPr>
            <a:picLocks noChangeAspect="1" noChangeArrowheads="1"/>
          </p:cNvPicPr>
          <p:nvPr/>
        </p:nvPicPr>
        <p:blipFill>
          <a:blip r:embed="rId3" cstate="print"/>
          <a:srcRect/>
          <a:stretch>
            <a:fillRect/>
          </a:stretch>
        </p:blipFill>
        <p:spPr bwMode="gray">
          <a:xfrm>
            <a:off x="1403350" y="4651375"/>
            <a:ext cx="754063" cy="573088"/>
          </a:xfrm>
          <a:prstGeom prst="rect">
            <a:avLst/>
          </a:prstGeom>
          <a:noFill/>
          <a:ln w="9525">
            <a:noFill/>
            <a:miter lim="800000"/>
            <a:headEnd/>
            <a:tailEnd/>
          </a:ln>
        </p:spPr>
      </p:pic>
      <p:sp>
        <p:nvSpPr>
          <p:cNvPr id="5149" name="Rectangle 44"/>
          <p:cNvSpPr>
            <a:spLocks noChangeArrowheads="1"/>
          </p:cNvSpPr>
          <p:nvPr/>
        </p:nvSpPr>
        <p:spPr bwMode="auto">
          <a:xfrm>
            <a:off x="1780382" y="2007257"/>
            <a:ext cx="6464026" cy="2389815"/>
          </a:xfrm>
          <a:prstGeom prst="rect">
            <a:avLst/>
          </a:prstGeom>
          <a:noFill/>
          <a:ln w="9525">
            <a:noFill/>
            <a:miter lim="800000"/>
            <a:headEnd/>
            <a:tailEnd/>
          </a:ln>
        </p:spPr>
        <p:txBody>
          <a:bodyPr anchor="ctr"/>
          <a:lstStyle/>
          <a:p>
            <a:pPr algn="ctr"/>
            <a:endParaRPr lang="ru-RU" dirty="0">
              <a:latin typeface="Times New Roman" pitchFamily="18" charset="0"/>
              <a:cs typeface="Times New Roman" pitchFamily="18" charset="0"/>
            </a:endParaRPr>
          </a:p>
        </p:txBody>
      </p:sp>
      <p:sp>
        <p:nvSpPr>
          <p:cNvPr id="2052" name="Rectangle 4"/>
          <p:cNvSpPr>
            <a:spLocks noChangeArrowheads="1"/>
          </p:cNvSpPr>
          <p:nvPr/>
        </p:nvSpPr>
        <p:spPr bwMode="auto">
          <a:xfrm>
            <a:off x="971600" y="978406"/>
            <a:ext cx="777686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algn="l">
              <a:buFont typeface="Wingdings" pitchFamily="2" charset="2"/>
              <a:buChar char="Ø"/>
            </a:pPr>
            <a:r>
              <a:rPr lang="ru-RU" sz="3200" dirty="0" smtClean="0">
                <a:solidFill>
                  <a:srgbClr val="002060"/>
                </a:solidFill>
              </a:rPr>
              <a:t>раны и синяки,  ожоги,  укусы </a:t>
            </a:r>
          </a:p>
          <a:p>
            <a:pPr algn="l">
              <a:buFont typeface="Wingdings" pitchFamily="2" charset="2"/>
              <a:buChar char="Ø"/>
            </a:pPr>
            <a:r>
              <a:rPr lang="ru-RU" sz="3200" dirty="0" smtClean="0">
                <a:solidFill>
                  <a:srgbClr val="002060"/>
                </a:solidFill>
              </a:rPr>
              <a:t>агрессивность</a:t>
            </a:r>
          </a:p>
          <a:p>
            <a:pPr algn="l">
              <a:buFont typeface="Wingdings" pitchFamily="2" charset="2"/>
              <a:buChar char="Ø"/>
            </a:pPr>
            <a:r>
              <a:rPr lang="ru-RU" sz="3200" dirty="0" smtClean="0">
                <a:solidFill>
                  <a:srgbClr val="002060"/>
                </a:solidFill>
              </a:rPr>
              <a:t> тревожность </a:t>
            </a:r>
          </a:p>
          <a:p>
            <a:pPr algn="l">
              <a:buFont typeface="Wingdings" pitchFamily="2" charset="2"/>
              <a:buChar char="Ø"/>
            </a:pPr>
            <a:r>
              <a:rPr lang="ru-RU" sz="3200" dirty="0" smtClean="0">
                <a:solidFill>
                  <a:srgbClr val="002060"/>
                </a:solidFill>
              </a:rPr>
              <a:t>избегание сверстников </a:t>
            </a:r>
          </a:p>
          <a:p>
            <a:pPr algn="l">
              <a:buFont typeface="Wingdings" pitchFamily="2" charset="2"/>
              <a:buChar char="Ø"/>
            </a:pPr>
            <a:r>
              <a:rPr lang="ru-RU" sz="3200" dirty="0" smtClean="0">
                <a:solidFill>
                  <a:srgbClr val="002060"/>
                </a:solidFill>
              </a:rPr>
              <a:t>боязнь  взрослых</a:t>
            </a:r>
          </a:p>
          <a:p>
            <a:pPr algn="l">
              <a:buFont typeface="Wingdings" pitchFamily="2" charset="2"/>
              <a:buChar char="Ø"/>
            </a:pPr>
            <a:r>
              <a:rPr lang="ru-RU" sz="3200" dirty="0" smtClean="0">
                <a:solidFill>
                  <a:srgbClr val="002060"/>
                </a:solidFill>
              </a:rPr>
              <a:t>малоподвижность</a:t>
            </a:r>
          </a:p>
          <a:p>
            <a:pPr algn="l">
              <a:buFont typeface="Wingdings" pitchFamily="2" charset="2"/>
              <a:buChar char="Ø"/>
            </a:pPr>
            <a:r>
              <a:rPr lang="ru-RU" sz="3200" dirty="0" smtClean="0">
                <a:solidFill>
                  <a:srgbClr val="002060"/>
                </a:solidFill>
              </a:rPr>
              <a:t> страх физического  контакта</a:t>
            </a:r>
          </a:p>
          <a:p>
            <a:pPr algn="l">
              <a:buFont typeface="Wingdings" pitchFamily="2" charset="2"/>
              <a:buChar char="Ø"/>
            </a:pPr>
            <a:r>
              <a:rPr lang="ru-RU" sz="3200" dirty="0" smtClean="0">
                <a:solidFill>
                  <a:srgbClr val="002060"/>
                </a:solidFill>
              </a:rPr>
              <a:t> боязнь идти домой </a:t>
            </a:r>
          </a:p>
          <a:p>
            <a:pPr algn="l">
              <a:buFont typeface="Wingdings" pitchFamily="2" charset="2"/>
              <a:buChar char="Ø"/>
            </a:pPr>
            <a:r>
              <a:rPr lang="ru-RU" sz="3200" dirty="0" smtClean="0">
                <a:solidFill>
                  <a:srgbClr val="002060"/>
                </a:solidFill>
              </a:rPr>
              <a:t>стремление скрыть причину получения трав и побоев</a:t>
            </a:r>
          </a:p>
          <a:p>
            <a:pPr algn="l">
              <a:buFont typeface="Wingdings" pitchFamily="2" charset="2"/>
              <a:buChar char="Ø"/>
            </a:pPr>
            <a:r>
              <a:rPr lang="ru-RU" sz="3200" dirty="0" smtClean="0">
                <a:solidFill>
                  <a:srgbClr val="002060"/>
                </a:solidFill>
              </a:rPr>
              <a:t>бродяжничество.</a:t>
            </a:r>
            <a:endParaRPr lang="ru-RU" sz="3200" dirty="0" smtClean="0">
              <a:solidFill>
                <a:srgbClr val="002060"/>
              </a:solidFill>
              <a:latin typeface="Franklin Gothic Book"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endParaRPr kumimoji="0" lang="ru-RU" sz="3200" b="0" i="0" u="none" strike="noStrike" cap="none" normalizeH="0" baseline="0" dirty="0" smtClean="0">
              <a:ln>
                <a:noFill/>
              </a:ln>
              <a:solidFill>
                <a:srgbClr val="002060"/>
              </a:solidFill>
              <a:effectLst/>
              <a:latin typeface="Arial" pitchFamily="34" charset="0"/>
              <a:cs typeface="Arial" pitchFamily="34" charset="0"/>
            </a:endParaRPr>
          </a:p>
        </p:txBody>
      </p:sp>
    </p:spTree>
    <p:extLst>
      <p:ext uri="{BB962C8B-B14F-4D97-AF65-F5344CB8AC3E}">
        <p14:creationId xmlns="" xmlns:p14="http://schemas.microsoft.com/office/powerpoint/2010/main" val="1122197327"/>
      </p:ext>
    </p:extLst>
  </p:cSld>
  <p:clrMapOvr>
    <a:masterClrMapping/>
  </p:clrMapOvr>
  <p:transition spd="slow">
    <p:cover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4"/>
          <p:cNvSpPr>
            <a:spLocks noChangeArrowheads="1"/>
          </p:cNvSpPr>
          <p:nvPr/>
        </p:nvSpPr>
        <p:spPr bwMode="auto">
          <a:xfrm>
            <a:off x="899592" y="0"/>
            <a:ext cx="8244408" cy="881063"/>
          </a:xfrm>
          <a:prstGeom prst="rect">
            <a:avLst/>
          </a:prstGeom>
          <a:solidFill>
            <a:srgbClr val="97C4FF">
              <a:alpha val="45882"/>
            </a:srgbClr>
          </a:solidFill>
          <a:ln w="19050">
            <a:noFill/>
            <a:miter lim="800000"/>
            <a:headEnd/>
            <a:tailEnd/>
          </a:ln>
        </p:spPr>
        <p:txBody>
          <a:bodyPr wrap="none" lIns="36731" tIns="36731" rIns="36731" bIns="36731" anchor="ctr"/>
          <a:lstStyle/>
          <a:p>
            <a:pPr algn="ctr" defTabSz="933450"/>
            <a:r>
              <a:rPr lang="ru-RU" sz="3200" b="1" u="sng" dirty="0" smtClean="0">
                <a:solidFill>
                  <a:srgbClr val="C00000"/>
                </a:solidFill>
                <a:latin typeface="Times New Roman" pitchFamily="18" charset="0"/>
                <a:cs typeface="Times New Roman" pitchFamily="18" charset="0"/>
              </a:rPr>
              <a:t>Формы сексуального насилия</a:t>
            </a:r>
            <a:endParaRPr lang="ru-RU" sz="3200" b="1" u="sng" dirty="0">
              <a:solidFill>
                <a:srgbClr val="C00000"/>
              </a:solidFill>
              <a:latin typeface="Times New Roman" pitchFamily="18" charset="0"/>
              <a:cs typeface="Times New Roman" pitchFamily="18" charset="0"/>
            </a:endParaRPr>
          </a:p>
        </p:txBody>
      </p:sp>
      <p:sp>
        <p:nvSpPr>
          <p:cNvPr id="11" name="Прямоугольник 10"/>
          <p:cNvSpPr/>
          <p:nvPr/>
        </p:nvSpPr>
        <p:spPr>
          <a:xfrm>
            <a:off x="754381"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Прямоугольник 11"/>
          <p:cNvSpPr/>
          <p:nvPr/>
        </p:nvSpPr>
        <p:spPr>
          <a:xfrm>
            <a:off x="433547"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112713"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7" name="Прямая соединительная линия 16"/>
          <p:cNvCxnSpPr/>
          <p:nvPr/>
        </p:nvCxnSpPr>
        <p:spPr>
          <a:xfrm>
            <a:off x="1470025" y="6523038"/>
            <a:ext cx="6572250" cy="1587"/>
          </a:xfrm>
          <a:prstGeom prst="line">
            <a:avLst/>
          </a:prstGeom>
          <a:ln w="38100" cap="rnd">
            <a:solidFill>
              <a:srgbClr val="005EA4"/>
            </a:solidFill>
          </a:ln>
        </p:spPr>
        <p:style>
          <a:lnRef idx="1">
            <a:schemeClr val="accent1"/>
          </a:lnRef>
          <a:fillRef idx="0">
            <a:schemeClr val="accent1"/>
          </a:fillRef>
          <a:effectRef idx="0">
            <a:schemeClr val="accent1"/>
          </a:effectRef>
          <a:fontRef idx="minor">
            <a:schemeClr val="tx1"/>
          </a:fontRef>
        </p:style>
      </p:cxnSp>
      <p:sp>
        <p:nvSpPr>
          <p:cNvPr id="5139" name="Rectangle 44"/>
          <p:cNvSpPr>
            <a:spLocks noChangeArrowheads="1"/>
          </p:cNvSpPr>
          <p:nvPr/>
        </p:nvSpPr>
        <p:spPr bwMode="auto">
          <a:xfrm>
            <a:off x="0" y="6308725"/>
            <a:ext cx="9144000" cy="576263"/>
          </a:xfrm>
          <a:prstGeom prst="rect">
            <a:avLst/>
          </a:prstGeom>
          <a:solidFill>
            <a:srgbClr val="C0C0C0">
              <a:alpha val="45882"/>
            </a:srgbClr>
          </a:solidFill>
          <a:ln w="19050">
            <a:noFill/>
            <a:miter lim="800000"/>
            <a:headEnd/>
            <a:tailEnd/>
          </a:ln>
        </p:spPr>
        <p:txBody>
          <a:bodyPr wrap="none" lIns="36731" tIns="36731" rIns="36731" bIns="36731" anchor="ctr"/>
          <a:lstStyle/>
          <a:p>
            <a:pPr algn="l" defTabSz="933450"/>
            <a:endParaRPr lang="ru-RU" sz="1200" b="1">
              <a:cs typeface="Arial" pitchFamily="34" charset="0"/>
            </a:endParaRPr>
          </a:p>
        </p:txBody>
      </p:sp>
      <p:sp>
        <p:nvSpPr>
          <p:cNvPr id="15" name="Прямоугольный треугольник 14"/>
          <p:cNvSpPr/>
          <p:nvPr/>
        </p:nvSpPr>
        <p:spPr>
          <a:xfrm flipH="1">
            <a:off x="8113357" y="6096854"/>
            <a:ext cx="1024572" cy="782782"/>
          </a:xfrm>
          <a:prstGeom prst="r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5146" name="Picture 33" descr="Picture4"/>
          <p:cNvPicPr>
            <a:picLocks noChangeAspect="1" noChangeArrowheads="1"/>
          </p:cNvPicPr>
          <p:nvPr/>
        </p:nvPicPr>
        <p:blipFill>
          <a:blip r:embed="rId3" cstate="print"/>
          <a:srcRect/>
          <a:stretch>
            <a:fillRect/>
          </a:stretch>
        </p:blipFill>
        <p:spPr bwMode="gray">
          <a:xfrm>
            <a:off x="1403350" y="4651375"/>
            <a:ext cx="754063" cy="573088"/>
          </a:xfrm>
          <a:prstGeom prst="rect">
            <a:avLst/>
          </a:prstGeom>
          <a:noFill/>
          <a:ln w="9525">
            <a:noFill/>
            <a:miter lim="800000"/>
            <a:headEnd/>
            <a:tailEnd/>
          </a:ln>
        </p:spPr>
      </p:pic>
      <p:sp>
        <p:nvSpPr>
          <p:cNvPr id="5149" name="Rectangle 44"/>
          <p:cNvSpPr>
            <a:spLocks noChangeArrowheads="1"/>
          </p:cNvSpPr>
          <p:nvPr/>
        </p:nvSpPr>
        <p:spPr bwMode="auto">
          <a:xfrm>
            <a:off x="1780382" y="2007257"/>
            <a:ext cx="6464026" cy="2389815"/>
          </a:xfrm>
          <a:prstGeom prst="rect">
            <a:avLst/>
          </a:prstGeom>
          <a:noFill/>
          <a:ln w="9525">
            <a:noFill/>
            <a:miter lim="800000"/>
            <a:headEnd/>
            <a:tailEnd/>
          </a:ln>
        </p:spPr>
        <p:txBody>
          <a:bodyPr anchor="ctr"/>
          <a:lstStyle/>
          <a:p>
            <a:pPr algn="ctr"/>
            <a:endParaRPr lang="ru-RU" dirty="0">
              <a:latin typeface="Times New Roman" pitchFamily="18" charset="0"/>
              <a:cs typeface="Times New Roman" pitchFamily="18" charset="0"/>
            </a:endParaRPr>
          </a:p>
        </p:txBody>
      </p:sp>
      <p:sp>
        <p:nvSpPr>
          <p:cNvPr id="2052" name="Rectangle 4"/>
          <p:cNvSpPr>
            <a:spLocks noChangeArrowheads="1"/>
          </p:cNvSpPr>
          <p:nvPr/>
        </p:nvSpPr>
        <p:spPr bwMode="auto">
          <a:xfrm>
            <a:off x="1835696" y="641544"/>
            <a:ext cx="7056784"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a:buFont typeface="Wingdings" pitchFamily="2" charset="2"/>
              <a:buChar char="ü"/>
            </a:pPr>
            <a:r>
              <a:rPr lang="ru-RU" sz="2200" dirty="0" smtClean="0">
                <a:solidFill>
                  <a:srgbClr val="002060"/>
                </a:solidFill>
              </a:rPr>
              <a:t>демонстрация эротических или порнографических материалов с целью сексуальной стимуляции ребенка;</a:t>
            </a:r>
          </a:p>
          <a:p>
            <a:pPr lvl="0" algn="l">
              <a:buFont typeface="Wingdings" pitchFamily="2" charset="2"/>
              <a:buChar char="ü"/>
            </a:pPr>
            <a:r>
              <a:rPr lang="ru-RU" sz="2200" dirty="0" smtClean="0">
                <a:solidFill>
                  <a:srgbClr val="002060"/>
                </a:solidFill>
              </a:rPr>
              <a:t>совершение полового акта в присутствии ребенка;</a:t>
            </a:r>
          </a:p>
          <a:p>
            <a:pPr lvl="0" algn="l">
              <a:buFont typeface="Wingdings" pitchFamily="2" charset="2"/>
              <a:buChar char="ü"/>
            </a:pPr>
            <a:r>
              <a:rPr lang="ru-RU" sz="2200" dirty="0" smtClean="0">
                <a:solidFill>
                  <a:srgbClr val="002060"/>
                </a:solidFill>
              </a:rPr>
              <a:t>демонстрацию обнаженных гениталий, груди или ягодиц ребенку (эксгибиционизм); </a:t>
            </a:r>
          </a:p>
          <a:p>
            <a:pPr lvl="0" algn="l">
              <a:buFont typeface="Wingdings" pitchFamily="2" charset="2"/>
              <a:buChar char="ü"/>
            </a:pPr>
            <a:r>
              <a:rPr lang="ru-RU" sz="2200" dirty="0" smtClean="0">
                <a:solidFill>
                  <a:srgbClr val="002060"/>
                </a:solidFill>
              </a:rPr>
              <a:t>подглядывание за ребенком во время совершения им интимных процедур (</a:t>
            </a:r>
            <a:r>
              <a:rPr lang="ru-RU" sz="2200" dirty="0" err="1" smtClean="0">
                <a:solidFill>
                  <a:srgbClr val="002060"/>
                </a:solidFill>
              </a:rPr>
              <a:t>вуайеризм</a:t>
            </a:r>
            <a:r>
              <a:rPr lang="ru-RU" sz="2200" dirty="0" smtClean="0">
                <a:solidFill>
                  <a:srgbClr val="002060"/>
                </a:solidFill>
              </a:rPr>
              <a:t>), а также принуждение ребенка  раздеванию;</a:t>
            </a:r>
          </a:p>
          <a:p>
            <a:pPr lvl="0" algn="l">
              <a:buFont typeface="Wingdings" pitchFamily="2" charset="2"/>
              <a:buChar char="ü"/>
            </a:pPr>
            <a:r>
              <a:rPr lang="ru-RU" sz="2200" dirty="0" smtClean="0">
                <a:solidFill>
                  <a:srgbClr val="002060"/>
                </a:solidFill>
              </a:rPr>
              <a:t> сексуальная эксплуатация – злоупотребление беспомощностью, либо силой для удовлетворения собственного сексуального влечения, для порнографических целей или вовлечения в проституцию, </a:t>
            </a:r>
          </a:p>
          <a:p>
            <a:pPr lvl="0" algn="l">
              <a:buFont typeface="Wingdings" pitchFamily="2" charset="2"/>
              <a:buChar char="ü"/>
            </a:pPr>
            <a:r>
              <a:rPr lang="ru-RU" sz="2200" dirty="0" smtClean="0">
                <a:solidFill>
                  <a:srgbClr val="002060"/>
                </a:solidFill>
              </a:rPr>
              <a:t>формирование негативного отношения к любым проявлениям сексуальности и сексуальных интересов</a:t>
            </a:r>
            <a:r>
              <a:rPr kumimoji="0" lang="ru-RU" sz="2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endParaRPr kumimoji="0" lang="ru-RU" sz="22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47107" name="Picture 3" descr="http://www.deita.ru/files/Image/news/123645_l.jpg">
            <a:hlinkClick r:id="rId4"/>
          </p:cNvPr>
          <p:cNvPicPr>
            <a:picLocks noChangeAspect="1" noChangeArrowheads="1"/>
          </p:cNvPicPr>
          <p:nvPr/>
        </p:nvPicPr>
        <p:blipFill>
          <a:blip r:embed="rId5" cstate="print"/>
          <a:srcRect/>
          <a:stretch>
            <a:fillRect/>
          </a:stretch>
        </p:blipFill>
        <p:spPr bwMode="auto">
          <a:xfrm>
            <a:off x="0" y="2132856"/>
            <a:ext cx="1876425" cy="2381250"/>
          </a:xfrm>
          <a:prstGeom prst="rect">
            <a:avLst/>
          </a:prstGeom>
          <a:noFill/>
        </p:spPr>
      </p:pic>
    </p:spTree>
    <p:extLst>
      <p:ext uri="{BB962C8B-B14F-4D97-AF65-F5344CB8AC3E}">
        <p14:creationId xmlns="" xmlns:p14="http://schemas.microsoft.com/office/powerpoint/2010/main" val="1122197327"/>
      </p:ext>
    </p:extLst>
  </p:cSld>
  <p:clrMapOvr>
    <a:masterClrMapping/>
  </p:clrMapOvr>
  <p:transition spd="slow">
    <p:cover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4"/>
          <p:cNvSpPr>
            <a:spLocks noChangeArrowheads="1"/>
          </p:cNvSpPr>
          <p:nvPr/>
        </p:nvSpPr>
        <p:spPr bwMode="auto">
          <a:xfrm>
            <a:off x="0" y="0"/>
            <a:ext cx="9144000" cy="1772816"/>
          </a:xfrm>
          <a:prstGeom prst="rect">
            <a:avLst/>
          </a:prstGeom>
          <a:solidFill>
            <a:srgbClr val="97C4FF">
              <a:alpha val="45882"/>
            </a:srgbClr>
          </a:solidFill>
          <a:ln w="19050">
            <a:noFill/>
            <a:miter lim="800000"/>
            <a:headEnd/>
            <a:tailEnd/>
          </a:ln>
        </p:spPr>
        <p:txBody>
          <a:bodyPr wrap="none" lIns="36731" tIns="36731" rIns="36731" bIns="36731" anchor="ctr"/>
          <a:lstStyle/>
          <a:p>
            <a:pPr algn="ctr" defTabSz="933450"/>
            <a:r>
              <a:rPr lang="ru-RU" sz="2600" b="1" dirty="0" smtClean="0">
                <a:solidFill>
                  <a:srgbClr val="004C00"/>
                </a:solidFill>
                <a:latin typeface="Arial" charset="0"/>
              </a:rPr>
              <a:t>Признаки сексуального насилия</a:t>
            </a:r>
            <a:br>
              <a:rPr lang="ru-RU" sz="2600" b="1" dirty="0" smtClean="0">
                <a:solidFill>
                  <a:srgbClr val="004C00"/>
                </a:solidFill>
                <a:latin typeface="Arial" charset="0"/>
              </a:rPr>
            </a:br>
            <a:r>
              <a:rPr lang="ru-RU" sz="2600" b="1" dirty="0" smtClean="0">
                <a:solidFill>
                  <a:srgbClr val="004C00"/>
                </a:solidFill>
                <a:latin typeface="Arial" charset="0"/>
              </a:rPr>
              <a:t>Результат медицинского осмотра ребенка</a:t>
            </a:r>
          </a:p>
          <a:p>
            <a:pPr algn="ctr" defTabSz="933450"/>
            <a:r>
              <a:rPr lang="ru-RU" sz="2800" dirty="0" smtClean="0">
                <a:solidFill>
                  <a:srgbClr val="002060"/>
                </a:solidFill>
                <a:latin typeface="Arial" charset="0"/>
              </a:rPr>
              <a:t>Повреждения, кровотечения, </a:t>
            </a:r>
          </a:p>
          <a:p>
            <a:pPr algn="ctr" defTabSz="933450"/>
            <a:r>
              <a:rPr lang="ru-RU" sz="2800" dirty="0" smtClean="0">
                <a:solidFill>
                  <a:srgbClr val="002060"/>
                </a:solidFill>
                <a:latin typeface="Arial" charset="0"/>
              </a:rPr>
              <a:t>гематомы, следы укусов, беременность.</a:t>
            </a:r>
            <a:endParaRPr lang="ru-RU" sz="2600" b="1" dirty="0" smtClean="0">
              <a:solidFill>
                <a:srgbClr val="002060"/>
              </a:solidFill>
              <a:latin typeface="Arial" charset="0"/>
            </a:endParaRPr>
          </a:p>
        </p:txBody>
      </p:sp>
      <p:sp>
        <p:nvSpPr>
          <p:cNvPr id="11" name="Прямоугольник 10"/>
          <p:cNvSpPr/>
          <p:nvPr/>
        </p:nvSpPr>
        <p:spPr>
          <a:xfrm>
            <a:off x="754381"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Прямоугольник 11"/>
          <p:cNvSpPr/>
          <p:nvPr/>
        </p:nvSpPr>
        <p:spPr>
          <a:xfrm>
            <a:off x="433547"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112713"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7" name="Прямая соединительная линия 16"/>
          <p:cNvCxnSpPr/>
          <p:nvPr/>
        </p:nvCxnSpPr>
        <p:spPr>
          <a:xfrm>
            <a:off x="1470025" y="6523038"/>
            <a:ext cx="6572250" cy="1587"/>
          </a:xfrm>
          <a:prstGeom prst="line">
            <a:avLst/>
          </a:prstGeom>
          <a:ln w="38100" cap="rnd">
            <a:solidFill>
              <a:srgbClr val="005EA4"/>
            </a:solidFill>
          </a:ln>
        </p:spPr>
        <p:style>
          <a:lnRef idx="1">
            <a:schemeClr val="accent1"/>
          </a:lnRef>
          <a:fillRef idx="0">
            <a:schemeClr val="accent1"/>
          </a:fillRef>
          <a:effectRef idx="0">
            <a:schemeClr val="accent1"/>
          </a:effectRef>
          <a:fontRef idx="minor">
            <a:schemeClr val="tx1"/>
          </a:fontRef>
        </p:style>
      </p:cxnSp>
      <p:sp>
        <p:nvSpPr>
          <p:cNvPr id="5139" name="Rectangle 44"/>
          <p:cNvSpPr>
            <a:spLocks noChangeArrowheads="1"/>
          </p:cNvSpPr>
          <p:nvPr/>
        </p:nvSpPr>
        <p:spPr bwMode="auto">
          <a:xfrm>
            <a:off x="0" y="6308725"/>
            <a:ext cx="9144000" cy="576263"/>
          </a:xfrm>
          <a:prstGeom prst="rect">
            <a:avLst/>
          </a:prstGeom>
          <a:solidFill>
            <a:srgbClr val="C0C0C0">
              <a:alpha val="45882"/>
            </a:srgbClr>
          </a:solidFill>
          <a:ln w="19050">
            <a:noFill/>
            <a:miter lim="800000"/>
            <a:headEnd/>
            <a:tailEnd/>
          </a:ln>
        </p:spPr>
        <p:txBody>
          <a:bodyPr wrap="none" lIns="36731" tIns="36731" rIns="36731" bIns="36731" anchor="ctr"/>
          <a:lstStyle/>
          <a:p>
            <a:pPr algn="l" defTabSz="933450"/>
            <a:endParaRPr lang="ru-RU" sz="1200" b="1">
              <a:cs typeface="Arial" pitchFamily="34" charset="0"/>
            </a:endParaRPr>
          </a:p>
        </p:txBody>
      </p:sp>
      <p:sp>
        <p:nvSpPr>
          <p:cNvPr id="15" name="Прямоугольный треугольник 14"/>
          <p:cNvSpPr/>
          <p:nvPr/>
        </p:nvSpPr>
        <p:spPr>
          <a:xfrm flipH="1">
            <a:off x="8113357" y="6096854"/>
            <a:ext cx="1024572" cy="782782"/>
          </a:xfrm>
          <a:prstGeom prst="r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5146" name="Picture 33" descr="Picture4"/>
          <p:cNvPicPr>
            <a:picLocks noChangeAspect="1" noChangeArrowheads="1"/>
          </p:cNvPicPr>
          <p:nvPr/>
        </p:nvPicPr>
        <p:blipFill>
          <a:blip r:embed="rId3" cstate="print"/>
          <a:srcRect/>
          <a:stretch>
            <a:fillRect/>
          </a:stretch>
        </p:blipFill>
        <p:spPr bwMode="gray">
          <a:xfrm>
            <a:off x="1403350" y="4651375"/>
            <a:ext cx="754063" cy="573088"/>
          </a:xfrm>
          <a:prstGeom prst="rect">
            <a:avLst/>
          </a:prstGeom>
          <a:noFill/>
          <a:ln w="9525">
            <a:noFill/>
            <a:miter lim="800000"/>
            <a:headEnd/>
            <a:tailEnd/>
          </a:ln>
        </p:spPr>
      </p:pic>
      <p:sp>
        <p:nvSpPr>
          <p:cNvPr id="5149" name="Rectangle 44"/>
          <p:cNvSpPr>
            <a:spLocks noChangeArrowheads="1"/>
          </p:cNvSpPr>
          <p:nvPr/>
        </p:nvSpPr>
        <p:spPr bwMode="auto">
          <a:xfrm>
            <a:off x="1780382" y="2007257"/>
            <a:ext cx="6464026" cy="2389815"/>
          </a:xfrm>
          <a:prstGeom prst="rect">
            <a:avLst/>
          </a:prstGeom>
          <a:noFill/>
          <a:ln w="9525">
            <a:noFill/>
            <a:miter lim="800000"/>
            <a:headEnd/>
            <a:tailEnd/>
          </a:ln>
        </p:spPr>
        <p:txBody>
          <a:bodyPr anchor="ctr"/>
          <a:lstStyle/>
          <a:p>
            <a:pPr algn="ctr"/>
            <a:endParaRPr lang="ru-RU" dirty="0">
              <a:latin typeface="Times New Roman" pitchFamily="18" charset="0"/>
              <a:cs typeface="Times New Roman" pitchFamily="18" charset="0"/>
            </a:endParaRPr>
          </a:p>
        </p:txBody>
      </p:sp>
      <p:sp>
        <p:nvSpPr>
          <p:cNvPr id="14" name="Прямоугольник 13"/>
          <p:cNvSpPr/>
          <p:nvPr/>
        </p:nvSpPr>
        <p:spPr>
          <a:xfrm>
            <a:off x="827584" y="1844824"/>
            <a:ext cx="8064896" cy="4475071"/>
          </a:xfrm>
          <a:prstGeom prst="rect">
            <a:avLst/>
          </a:prstGeom>
        </p:spPr>
        <p:txBody>
          <a:bodyPr wrap="square">
            <a:spAutoFit/>
          </a:bodyPr>
          <a:lstStyle/>
          <a:p>
            <a:pPr algn="ctr">
              <a:lnSpc>
                <a:spcPct val="80000"/>
              </a:lnSpc>
              <a:buFont typeface="Wingdings 2" pitchFamily="18" charset="2"/>
              <a:buNone/>
            </a:pPr>
            <a:r>
              <a:rPr lang="ru-RU" sz="2600" b="1" dirty="0" smtClean="0">
                <a:solidFill>
                  <a:srgbClr val="C00000"/>
                </a:solidFill>
                <a:latin typeface="Arial" charset="0"/>
              </a:rPr>
              <a:t>Поведенческие и психологические индикаторы</a:t>
            </a:r>
          </a:p>
          <a:p>
            <a:pPr algn="just">
              <a:lnSpc>
                <a:spcPct val="80000"/>
              </a:lnSpc>
              <a:buFont typeface="Wingdings" pitchFamily="2" charset="2"/>
              <a:buChar char="Ø"/>
            </a:pPr>
            <a:r>
              <a:rPr lang="ru-RU" dirty="0" smtClean="0">
                <a:latin typeface="Arial" charset="0"/>
              </a:rPr>
              <a:t>    </a:t>
            </a:r>
            <a:r>
              <a:rPr lang="ru-RU" sz="2200" dirty="0" smtClean="0">
                <a:solidFill>
                  <a:srgbClr val="002060"/>
                </a:solidFill>
                <a:latin typeface="Arial" charset="0"/>
              </a:rPr>
              <a:t>резкое ухудшение успеваемости;</a:t>
            </a:r>
          </a:p>
          <a:p>
            <a:pPr algn="just">
              <a:lnSpc>
                <a:spcPct val="80000"/>
              </a:lnSpc>
              <a:buFont typeface="Wingdings" pitchFamily="2" charset="2"/>
              <a:buChar char="Ø"/>
            </a:pPr>
            <a:r>
              <a:rPr lang="ru-RU" sz="2200" dirty="0" smtClean="0">
                <a:solidFill>
                  <a:srgbClr val="002060"/>
                </a:solidFill>
                <a:latin typeface="Arial" charset="0"/>
              </a:rPr>
              <a:t> несвойственные возрасту знания о половых вопросах, </a:t>
            </a:r>
            <a:r>
              <a:rPr lang="ru-RU" sz="2200" dirty="0" err="1" smtClean="0">
                <a:solidFill>
                  <a:srgbClr val="002060"/>
                </a:solidFill>
                <a:latin typeface="Arial" charset="0"/>
              </a:rPr>
              <a:t>сексуальноокрашенное</a:t>
            </a:r>
            <a:r>
              <a:rPr lang="ru-RU" sz="2200" dirty="0" smtClean="0">
                <a:solidFill>
                  <a:srgbClr val="002060"/>
                </a:solidFill>
                <a:latin typeface="Arial" charset="0"/>
              </a:rPr>
              <a:t> поведение; </a:t>
            </a:r>
          </a:p>
          <a:p>
            <a:pPr algn="just">
              <a:lnSpc>
                <a:spcPct val="80000"/>
              </a:lnSpc>
              <a:buFont typeface="Wingdings" pitchFamily="2" charset="2"/>
              <a:buChar char="Ø"/>
            </a:pPr>
            <a:r>
              <a:rPr lang="ru-RU" sz="2200" dirty="0" smtClean="0">
                <a:solidFill>
                  <a:srgbClr val="002060"/>
                </a:solidFill>
                <a:latin typeface="Arial" charset="0"/>
              </a:rPr>
              <a:t>агрессия;</a:t>
            </a:r>
          </a:p>
          <a:p>
            <a:pPr algn="just">
              <a:lnSpc>
                <a:spcPct val="80000"/>
              </a:lnSpc>
              <a:buFont typeface="Wingdings" pitchFamily="2" charset="2"/>
              <a:buChar char="Ø"/>
            </a:pPr>
            <a:r>
              <a:rPr lang="ru-RU" sz="2200" dirty="0" smtClean="0">
                <a:solidFill>
                  <a:srgbClr val="002060"/>
                </a:solidFill>
                <a:latin typeface="Arial" charset="0"/>
              </a:rPr>
              <a:t> ухудшение взаимоотношений со сверстниками и родителями,</a:t>
            </a:r>
          </a:p>
          <a:p>
            <a:pPr algn="just">
              <a:lnSpc>
                <a:spcPct val="80000"/>
              </a:lnSpc>
              <a:buFont typeface="Wingdings" pitchFamily="2" charset="2"/>
              <a:buChar char="Ø"/>
            </a:pPr>
            <a:r>
              <a:rPr lang="ru-RU" sz="2200" dirty="0" smtClean="0">
                <a:solidFill>
                  <a:srgbClr val="002060"/>
                </a:solidFill>
                <a:latin typeface="Arial" charset="0"/>
              </a:rPr>
              <a:t>угрозы или попытки самоубийства; </a:t>
            </a:r>
          </a:p>
          <a:p>
            <a:pPr algn="just">
              <a:lnSpc>
                <a:spcPct val="80000"/>
              </a:lnSpc>
              <a:buFont typeface="Wingdings" pitchFamily="2" charset="2"/>
              <a:buChar char="Ø"/>
            </a:pPr>
            <a:r>
              <a:rPr lang="ru-RU" sz="2200" dirty="0" smtClean="0">
                <a:solidFill>
                  <a:srgbClr val="002060"/>
                </a:solidFill>
                <a:latin typeface="Arial" charset="0"/>
              </a:rPr>
              <a:t>уходы из дома; </a:t>
            </a:r>
          </a:p>
          <a:p>
            <a:pPr algn="just">
              <a:lnSpc>
                <a:spcPct val="80000"/>
              </a:lnSpc>
              <a:buFont typeface="Wingdings" pitchFamily="2" charset="2"/>
              <a:buChar char="Ø"/>
            </a:pPr>
            <a:r>
              <a:rPr lang="ru-RU" sz="2200" dirty="0" smtClean="0">
                <a:solidFill>
                  <a:srgbClr val="002060"/>
                </a:solidFill>
                <a:latin typeface="Arial" charset="0"/>
              </a:rPr>
              <a:t>насилие (в том числе сексуальное) по отношению к более слабым,</a:t>
            </a:r>
          </a:p>
          <a:p>
            <a:pPr algn="just">
              <a:lnSpc>
                <a:spcPct val="80000"/>
              </a:lnSpc>
              <a:buFont typeface="Wingdings" pitchFamily="2" charset="2"/>
              <a:buChar char="Ø"/>
            </a:pPr>
            <a:r>
              <a:rPr lang="ru-RU" sz="2200" dirty="0" smtClean="0">
                <a:solidFill>
                  <a:srgbClr val="002060"/>
                </a:solidFill>
                <a:latin typeface="Arial" charset="0"/>
              </a:rPr>
              <a:t>резкие перемены в поведении, </a:t>
            </a:r>
          </a:p>
          <a:p>
            <a:pPr algn="just">
              <a:lnSpc>
                <a:spcPct val="80000"/>
              </a:lnSpc>
              <a:buFont typeface="Wingdings" pitchFamily="2" charset="2"/>
              <a:buChar char="Ø"/>
            </a:pPr>
            <a:r>
              <a:rPr lang="ru-RU" sz="2200" dirty="0" smtClean="0">
                <a:solidFill>
                  <a:srgbClr val="002060"/>
                </a:solidFill>
                <a:latin typeface="Arial" charset="0"/>
              </a:rPr>
              <a:t>отказ посещать определенное место или оставаться наедине с определенным человеком, </a:t>
            </a:r>
          </a:p>
          <a:p>
            <a:pPr algn="just">
              <a:lnSpc>
                <a:spcPct val="80000"/>
              </a:lnSpc>
              <a:buFont typeface="Wingdings" pitchFamily="2" charset="2"/>
              <a:buChar char="Ø"/>
            </a:pPr>
            <a:r>
              <a:rPr lang="ru-RU" sz="2200" dirty="0" smtClean="0">
                <a:solidFill>
                  <a:srgbClr val="002060"/>
                </a:solidFill>
                <a:latin typeface="Arial" charset="0"/>
              </a:rPr>
              <a:t> жалобы на свое здоровье без указания конкретной причины.</a:t>
            </a:r>
            <a:endParaRPr lang="ru-RU" sz="2200" dirty="0">
              <a:solidFill>
                <a:srgbClr val="002060"/>
              </a:solidFill>
            </a:endParaRPr>
          </a:p>
        </p:txBody>
      </p:sp>
    </p:spTree>
    <p:extLst>
      <p:ext uri="{BB962C8B-B14F-4D97-AF65-F5344CB8AC3E}">
        <p14:creationId xmlns="" xmlns:p14="http://schemas.microsoft.com/office/powerpoint/2010/main" val="1122197327"/>
      </p:ext>
    </p:extLst>
  </p:cSld>
  <p:clrMapOvr>
    <a:masterClrMapping/>
  </p:clrMapOvr>
  <p:transition spd="slow">
    <p:cover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4"/>
          <p:cNvSpPr>
            <a:spLocks noChangeArrowheads="1"/>
          </p:cNvSpPr>
          <p:nvPr/>
        </p:nvSpPr>
        <p:spPr bwMode="auto">
          <a:xfrm>
            <a:off x="971600" y="260648"/>
            <a:ext cx="8172400" cy="1224136"/>
          </a:xfrm>
          <a:prstGeom prst="rect">
            <a:avLst/>
          </a:prstGeom>
          <a:solidFill>
            <a:srgbClr val="97C4FF">
              <a:alpha val="45882"/>
            </a:srgbClr>
          </a:solidFill>
          <a:ln w="19050">
            <a:noFill/>
            <a:miter lim="800000"/>
            <a:headEnd/>
            <a:tailEnd/>
          </a:ln>
        </p:spPr>
        <p:txBody>
          <a:bodyPr wrap="none" lIns="36731" tIns="36731" rIns="36731" bIns="36731" anchor="ctr"/>
          <a:lstStyle/>
          <a:p>
            <a:pPr algn="l" defTabSz="933450"/>
            <a:r>
              <a:rPr lang="ru-RU" sz="2800" b="1" u="sng" dirty="0" smtClean="0">
                <a:solidFill>
                  <a:srgbClr val="C00000"/>
                </a:solidFill>
                <a:latin typeface="Times New Roman" pitchFamily="18" charset="0"/>
                <a:cs typeface="Times New Roman" pitchFamily="18" charset="0"/>
              </a:rPr>
              <a:t>Формы пренебрежения</a:t>
            </a:r>
          </a:p>
          <a:p>
            <a:pPr algn="l" defTabSz="933450"/>
            <a:r>
              <a:rPr lang="ru-RU" sz="2800" b="1" u="sng" dirty="0" smtClean="0">
                <a:solidFill>
                  <a:srgbClr val="C00000"/>
                </a:solidFill>
                <a:latin typeface="Times New Roman" pitchFamily="18" charset="0"/>
                <a:cs typeface="Times New Roman" pitchFamily="18" charset="0"/>
              </a:rPr>
              <a:t>основными </a:t>
            </a:r>
          </a:p>
          <a:p>
            <a:pPr algn="l" defTabSz="933450"/>
            <a:r>
              <a:rPr lang="ru-RU" sz="2800" b="1" u="sng" dirty="0" smtClean="0">
                <a:solidFill>
                  <a:srgbClr val="C00000"/>
                </a:solidFill>
                <a:latin typeface="Times New Roman" pitchFamily="18" charset="0"/>
                <a:cs typeface="Times New Roman" pitchFamily="18" charset="0"/>
              </a:rPr>
              <a:t>витальными потребностями</a:t>
            </a:r>
            <a:endParaRPr lang="ru-RU" sz="2800" b="1" u="sng" dirty="0" smtClean="0">
              <a:solidFill>
                <a:schemeClr val="bg1">
                  <a:lumMod val="25000"/>
                </a:schemeClr>
              </a:solidFill>
              <a:latin typeface="Times New Roman" pitchFamily="18" charset="0"/>
              <a:cs typeface="Times New Roman" pitchFamily="18" charset="0"/>
            </a:endParaRPr>
          </a:p>
          <a:p>
            <a:pPr algn="ctr" defTabSz="933450"/>
            <a:endParaRPr lang="ru-RU" sz="3200" b="1" u="sng" dirty="0" smtClean="0">
              <a:solidFill>
                <a:srgbClr val="C00000"/>
              </a:solidFill>
              <a:latin typeface="Times New Roman" pitchFamily="18" charset="0"/>
              <a:cs typeface="Times New Roman" pitchFamily="18" charset="0"/>
            </a:endParaRPr>
          </a:p>
        </p:txBody>
      </p:sp>
      <p:sp>
        <p:nvSpPr>
          <p:cNvPr id="11" name="Прямоугольник 10"/>
          <p:cNvSpPr/>
          <p:nvPr/>
        </p:nvSpPr>
        <p:spPr>
          <a:xfrm>
            <a:off x="754381"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Прямоугольник 11"/>
          <p:cNvSpPr/>
          <p:nvPr/>
        </p:nvSpPr>
        <p:spPr>
          <a:xfrm>
            <a:off x="395536" y="836712"/>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112713"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7" name="Прямая соединительная линия 16"/>
          <p:cNvCxnSpPr/>
          <p:nvPr/>
        </p:nvCxnSpPr>
        <p:spPr>
          <a:xfrm>
            <a:off x="1470025" y="6523038"/>
            <a:ext cx="6572250" cy="1587"/>
          </a:xfrm>
          <a:prstGeom prst="line">
            <a:avLst/>
          </a:prstGeom>
          <a:ln w="38100" cap="rnd">
            <a:solidFill>
              <a:srgbClr val="005EA4"/>
            </a:solidFill>
          </a:ln>
        </p:spPr>
        <p:style>
          <a:lnRef idx="1">
            <a:schemeClr val="accent1"/>
          </a:lnRef>
          <a:fillRef idx="0">
            <a:schemeClr val="accent1"/>
          </a:fillRef>
          <a:effectRef idx="0">
            <a:schemeClr val="accent1"/>
          </a:effectRef>
          <a:fontRef idx="minor">
            <a:schemeClr val="tx1"/>
          </a:fontRef>
        </p:style>
      </p:cxnSp>
      <p:sp>
        <p:nvSpPr>
          <p:cNvPr id="5139" name="Rectangle 44"/>
          <p:cNvSpPr>
            <a:spLocks noChangeArrowheads="1"/>
          </p:cNvSpPr>
          <p:nvPr/>
        </p:nvSpPr>
        <p:spPr bwMode="auto">
          <a:xfrm>
            <a:off x="0" y="6308725"/>
            <a:ext cx="9144000" cy="576263"/>
          </a:xfrm>
          <a:prstGeom prst="rect">
            <a:avLst/>
          </a:prstGeom>
          <a:solidFill>
            <a:srgbClr val="C0C0C0">
              <a:alpha val="45882"/>
            </a:srgbClr>
          </a:solidFill>
          <a:ln w="19050">
            <a:noFill/>
            <a:miter lim="800000"/>
            <a:headEnd/>
            <a:tailEnd/>
          </a:ln>
        </p:spPr>
        <p:txBody>
          <a:bodyPr wrap="none" lIns="36731" tIns="36731" rIns="36731" bIns="36731" anchor="ctr"/>
          <a:lstStyle/>
          <a:p>
            <a:pPr algn="l" defTabSz="933450"/>
            <a:endParaRPr lang="ru-RU" sz="1200" b="1">
              <a:cs typeface="Arial" pitchFamily="34" charset="0"/>
            </a:endParaRPr>
          </a:p>
        </p:txBody>
      </p:sp>
      <p:sp>
        <p:nvSpPr>
          <p:cNvPr id="15" name="Прямоугольный треугольник 14"/>
          <p:cNvSpPr/>
          <p:nvPr/>
        </p:nvSpPr>
        <p:spPr>
          <a:xfrm flipH="1">
            <a:off x="8113357" y="6096854"/>
            <a:ext cx="1024572" cy="782782"/>
          </a:xfrm>
          <a:prstGeom prst="r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5146" name="Picture 33" descr="Picture4"/>
          <p:cNvPicPr>
            <a:picLocks noChangeAspect="1" noChangeArrowheads="1"/>
          </p:cNvPicPr>
          <p:nvPr/>
        </p:nvPicPr>
        <p:blipFill>
          <a:blip r:embed="rId3" cstate="print"/>
          <a:srcRect/>
          <a:stretch>
            <a:fillRect/>
          </a:stretch>
        </p:blipFill>
        <p:spPr bwMode="gray">
          <a:xfrm>
            <a:off x="1403350" y="4651375"/>
            <a:ext cx="754063" cy="573088"/>
          </a:xfrm>
          <a:prstGeom prst="rect">
            <a:avLst/>
          </a:prstGeom>
          <a:noFill/>
          <a:ln w="9525">
            <a:noFill/>
            <a:miter lim="800000"/>
            <a:headEnd/>
            <a:tailEnd/>
          </a:ln>
        </p:spPr>
      </p:pic>
      <p:sp>
        <p:nvSpPr>
          <p:cNvPr id="5149" name="Rectangle 44"/>
          <p:cNvSpPr>
            <a:spLocks noChangeArrowheads="1"/>
          </p:cNvSpPr>
          <p:nvPr/>
        </p:nvSpPr>
        <p:spPr bwMode="auto">
          <a:xfrm>
            <a:off x="1835696" y="2132856"/>
            <a:ext cx="6464026" cy="2389815"/>
          </a:xfrm>
          <a:prstGeom prst="rect">
            <a:avLst/>
          </a:prstGeom>
          <a:noFill/>
          <a:ln w="9525">
            <a:noFill/>
            <a:miter lim="800000"/>
            <a:headEnd/>
            <a:tailEnd/>
          </a:ln>
        </p:spPr>
        <p:txBody>
          <a:bodyPr anchor="ctr"/>
          <a:lstStyle/>
          <a:p>
            <a:pPr algn="ctr"/>
            <a:endParaRPr lang="ru-RU" dirty="0">
              <a:latin typeface="Times New Roman" pitchFamily="18" charset="0"/>
              <a:cs typeface="Times New Roman" pitchFamily="18" charset="0"/>
            </a:endParaRPr>
          </a:p>
        </p:txBody>
      </p:sp>
      <p:sp>
        <p:nvSpPr>
          <p:cNvPr id="2052" name="Rectangle 4"/>
          <p:cNvSpPr>
            <a:spLocks noChangeArrowheads="1"/>
          </p:cNvSpPr>
          <p:nvPr/>
        </p:nvSpPr>
        <p:spPr bwMode="auto">
          <a:xfrm>
            <a:off x="1043608" y="1902871"/>
            <a:ext cx="7776864"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a:buFont typeface="Wingdings" pitchFamily="2" charset="2"/>
              <a:buChar char="ü"/>
            </a:pPr>
            <a:r>
              <a:rPr lang="ru-RU" sz="2000" dirty="0" smtClean="0"/>
              <a:t> </a:t>
            </a:r>
            <a:r>
              <a:rPr lang="ru-RU" sz="2000" dirty="0" smtClean="0">
                <a:solidFill>
                  <a:srgbClr val="002060"/>
                </a:solidFill>
              </a:rPr>
              <a:t>отсутствие адекватных возрасту и потребностям ребёнка питания, одежды, жилья, образования, медицинской помощи;</a:t>
            </a:r>
          </a:p>
          <a:p>
            <a:pPr lvl="0" algn="l">
              <a:buFont typeface="Wingdings" pitchFamily="2" charset="2"/>
              <a:buChar char="ü"/>
            </a:pPr>
            <a:r>
              <a:rPr lang="ru-RU" sz="2000" dirty="0" smtClean="0">
                <a:solidFill>
                  <a:srgbClr val="002060"/>
                </a:solidFill>
              </a:rPr>
              <a:t> отсутствие должного внимания и заботы, в результате чего ребёнок может стать жертвой несчастного случая;</a:t>
            </a:r>
          </a:p>
          <a:p>
            <a:pPr lvl="0" algn="l">
              <a:buFont typeface="Wingdings" pitchFamily="2" charset="2"/>
              <a:buChar char="ü"/>
            </a:pPr>
            <a:r>
              <a:rPr lang="ru-RU" sz="2000" dirty="0" smtClean="0">
                <a:solidFill>
                  <a:srgbClr val="002060"/>
                </a:solidFill>
              </a:rPr>
              <a:t> не предоставление ребенку медицинской помощи;</a:t>
            </a:r>
          </a:p>
          <a:p>
            <a:pPr lvl="0" algn="l">
              <a:buFont typeface="Wingdings" pitchFamily="2" charset="2"/>
              <a:buChar char="ü"/>
            </a:pPr>
            <a:r>
              <a:rPr lang="ru-RU" sz="2000" dirty="0" smtClean="0">
                <a:solidFill>
                  <a:srgbClr val="002060"/>
                </a:solidFill>
              </a:rPr>
              <a:t> запрет на пользование обогревательными приборами в холодное время, связывание рук и ног, запирание в погребе, в сарае в легкой одежде,:</a:t>
            </a:r>
          </a:p>
          <a:p>
            <a:pPr lvl="0" algn="l">
              <a:buFont typeface="Wingdings" pitchFamily="2" charset="2"/>
              <a:buChar char="ü"/>
            </a:pPr>
            <a:r>
              <a:rPr lang="ru-RU" sz="2000" dirty="0" smtClean="0">
                <a:solidFill>
                  <a:srgbClr val="002060"/>
                </a:solidFill>
              </a:rPr>
              <a:t> отказ в содержании детей;</a:t>
            </a:r>
          </a:p>
          <a:p>
            <a:pPr lvl="0" algn="l">
              <a:buFont typeface="Wingdings" pitchFamily="2" charset="2"/>
              <a:buChar char="ü"/>
            </a:pPr>
            <a:r>
              <a:rPr lang="ru-RU" sz="2000" dirty="0" smtClean="0">
                <a:solidFill>
                  <a:srgbClr val="002060"/>
                </a:solidFill>
              </a:rPr>
              <a:t> не удовлетворение основных экономических потребностей ребенка;</a:t>
            </a:r>
          </a:p>
          <a:p>
            <a:pPr lvl="0" algn="l">
              <a:buFont typeface="Wingdings" pitchFamily="2" charset="2"/>
              <a:buChar char="ü"/>
            </a:pPr>
            <a:r>
              <a:rPr lang="ru-RU" sz="2000" dirty="0" smtClean="0">
                <a:solidFill>
                  <a:srgbClr val="002060"/>
                </a:solidFill>
              </a:rPr>
              <a:t> растрата денег, предназначенных для детей;</a:t>
            </a:r>
          </a:p>
          <a:p>
            <a:pPr lvl="0" algn="l">
              <a:buFont typeface="Wingdings" pitchFamily="2" charset="2"/>
              <a:buChar char="ü"/>
            </a:pPr>
            <a:r>
              <a:rPr lang="ru-RU" sz="2000" dirty="0" smtClean="0">
                <a:solidFill>
                  <a:srgbClr val="002060"/>
                </a:solidFill>
              </a:rPr>
              <a:t> контроль поведения и принуждение с помощью денег;</a:t>
            </a:r>
          </a:p>
          <a:p>
            <a:pPr lvl="0" algn="l">
              <a:buFont typeface="Wingdings" pitchFamily="2" charset="2"/>
              <a:buChar char="ü"/>
            </a:pPr>
            <a:r>
              <a:rPr lang="ru-RU" sz="2000" dirty="0" smtClean="0">
                <a:solidFill>
                  <a:srgbClr val="002060"/>
                </a:solidFill>
              </a:rPr>
              <a:t>использование ребенка как средства экономического торга при разводе</a:t>
            </a: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61442" name="Picture 2" descr="http://img0.liveinternet.ru/images/attach/c/6/89/698/89698156_0_79fad_3539c6ff_L.png">
            <a:hlinkClick r:id="rId4"/>
          </p:cNvPr>
          <p:cNvPicPr>
            <a:picLocks noChangeAspect="1" noChangeArrowheads="1"/>
          </p:cNvPicPr>
          <p:nvPr/>
        </p:nvPicPr>
        <p:blipFill>
          <a:blip r:embed="rId5" cstate="print"/>
          <a:srcRect/>
          <a:stretch>
            <a:fillRect/>
          </a:stretch>
        </p:blipFill>
        <p:spPr bwMode="auto">
          <a:xfrm>
            <a:off x="5554477" y="-315416"/>
            <a:ext cx="3589523" cy="2376264"/>
          </a:xfrm>
          <a:prstGeom prst="rect">
            <a:avLst/>
          </a:prstGeom>
          <a:noFill/>
        </p:spPr>
      </p:pic>
    </p:spTree>
    <p:extLst>
      <p:ext uri="{BB962C8B-B14F-4D97-AF65-F5344CB8AC3E}">
        <p14:creationId xmlns="" xmlns:p14="http://schemas.microsoft.com/office/powerpoint/2010/main" val="1122197327"/>
      </p:ext>
    </p:extLst>
  </p:cSld>
  <p:clrMapOvr>
    <a:masterClrMapping/>
  </p:clrMapOvr>
  <p:transition spd="slow">
    <p:cover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31"/>
          <p:cNvSpPr>
            <a:spLocks noChangeArrowheads="1"/>
          </p:cNvSpPr>
          <p:nvPr/>
        </p:nvSpPr>
        <p:spPr bwMode="gray">
          <a:xfrm flipV="1">
            <a:off x="1403350" y="950400"/>
            <a:ext cx="7215188" cy="6651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707 w 21600"/>
              <a:gd name="T13" fmla="*/ 3707 h 21600"/>
              <a:gd name="T14" fmla="*/ 17893 w 21600"/>
              <a:gd name="T15" fmla="*/ 17893 h 21600"/>
            </a:gdLst>
            <a:ahLst/>
            <a:cxnLst>
              <a:cxn ang="T8">
                <a:pos x="T0" y="T1"/>
              </a:cxn>
              <a:cxn ang="T9">
                <a:pos x="T2" y="T3"/>
              </a:cxn>
              <a:cxn ang="T10">
                <a:pos x="T4" y="T5"/>
              </a:cxn>
              <a:cxn ang="T11">
                <a:pos x="T6" y="T7"/>
              </a:cxn>
            </a:cxnLst>
            <a:rect l="T12" t="T13" r="T14" b="T15"/>
            <a:pathLst>
              <a:path w="21600" h="21600">
                <a:moveTo>
                  <a:pt x="0" y="0"/>
                </a:moveTo>
                <a:lnTo>
                  <a:pt x="3813" y="21600"/>
                </a:lnTo>
                <a:lnTo>
                  <a:pt x="17787" y="21600"/>
                </a:lnTo>
                <a:lnTo>
                  <a:pt x="21600" y="0"/>
                </a:lnTo>
                <a:close/>
              </a:path>
            </a:pathLst>
          </a:custGeom>
          <a:gradFill rotWithShape="1">
            <a:gsLst>
              <a:gs pos="0">
                <a:schemeClr val="hlink">
                  <a:alpha val="39998"/>
                </a:schemeClr>
              </a:gs>
              <a:gs pos="100000">
                <a:srgbClr val="FFFFFF">
                  <a:alpha val="0"/>
                </a:srgbClr>
              </a:gs>
            </a:gsLst>
            <a:lin ang="5400000" scaled="1"/>
          </a:gradFill>
          <a:ln w="9525" algn="ctr">
            <a:noFill/>
            <a:miter lim="800000"/>
            <a:headEnd/>
            <a:tailEnd/>
          </a:ln>
        </p:spPr>
        <p:txBody>
          <a:bodyPr rot="10800000" wrap="none" anchor="ctr"/>
          <a:lstStyle/>
          <a:p>
            <a:pPr algn="l"/>
            <a:endParaRPr lang="ru-RU" dirty="0"/>
          </a:p>
        </p:txBody>
      </p:sp>
      <p:sp>
        <p:nvSpPr>
          <p:cNvPr id="5124" name="Rectangle 44"/>
          <p:cNvSpPr>
            <a:spLocks noChangeArrowheads="1"/>
          </p:cNvSpPr>
          <p:nvPr/>
        </p:nvSpPr>
        <p:spPr bwMode="auto">
          <a:xfrm>
            <a:off x="0" y="0"/>
            <a:ext cx="9144000" cy="881063"/>
          </a:xfrm>
          <a:prstGeom prst="rect">
            <a:avLst/>
          </a:prstGeom>
          <a:solidFill>
            <a:srgbClr val="97C4FF">
              <a:alpha val="45882"/>
            </a:srgbClr>
          </a:solidFill>
          <a:ln w="19050">
            <a:noFill/>
            <a:miter lim="800000"/>
            <a:headEnd/>
            <a:tailEnd/>
          </a:ln>
        </p:spPr>
        <p:txBody>
          <a:bodyPr wrap="none" lIns="36731" tIns="36731" rIns="36731" bIns="36731" anchor="ctr"/>
          <a:lstStyle/>
          <a:p>
            <a:pPr algn="l" defTabSz="933450"/>
            <a:endParaRPr lang="ru-RU" sz="1200" b="1" dirty="0">
              <a:cs typeface="Arial" pitchFamily="34" charset="0"/>
            </a:endParaRPr>
          </a:p>
        </p:txBody>
      </p:sp>
      <p:sp>
        <p:nvSpPr>
          <p:cNvPr id="11" name="Прямоугольник 10"/>
          <p:cNvSpPr/>
          <p:nvPr/>
        </p:nvSpPr>
        <p:spPr>
          <a:xfrm>
            <a:off x="754381"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2" name="Прямоугольник 11"/>
          <p:cNvSpPr/>
          <p:nvPr/>
        </p:nvSpPr>
        <p:spPr>
          <a:xfrm>
            <a:off x="433547"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3" name="Прямоугольник 12"/>
          <p:cNvSpPr/>
          <p:nvPr/>
        </p:nvSpPr>
        <p:spPr>
          <a:xfrm>
            <a:off x="112713"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cxnSp>
        <p:nvCxnSpPr>
          <p:cNvPr id="17" name="Прямая соединительная линия 16"/>
          <p:cNvCxnSpPr/>
          <p:nvPr/>
        </p:nvCxnSpPr>
        <p:spPr>
          <a:xfrm>
            <a:off x="1470025" y="6523038"/>
            <a:ext cx="6572250" cy="1587"/>
          </a:xfrm>
          <a:prstGeom prst="line">
            <a:avLst/>
          </a:prstGeom>
          <a:ln w="38100" cap="rnd">
            <a:solidFill>
              <a:srgbClr val="005EA4"/>
            </a:solidFill>
          </a:ln>
        </p:spPr>
        <p:style>
          <a:lnRef idx="1">
            <a:schemeClr val="accent1"/>
          </a:lnRef>
          <a:fillRef idx="0">
            <a:schemeClr val="accent1"/>
          </a:fillRef>
          <a:effectRef idx="0">
            <a:schemeClr val="accent1"/>
          </a:effectRef>
          <a:fontRef idx="minor">
            <a:schemeClr val="tx1"/>
          </a:fontRef>
        </p:style>
      </p:cxnSp>
      <p:sp>
        <p:nvSpPr>
          <p:cNvPr id="5139" name="Rectangle 44"/>
          <p:cNvSpPr>
            <a:spLocks noChangeArrowheads="1"/>
          </p:cNvSpPr>
          <p:nvPr/>
        </p:nvSpPr>
        <p:spPr bwMode="auto">
          <a:xfrm>
            <a:off x="0" y="6308725"/>
            <a:ext cx="9144000" cy="576263"/>
          </a:xfrm>
          <a:prstGeom prst="rect">
            <a:avLst/>
          </a:prstGeom>
          <a:solidFill>
            <a:srgbClr val="C0C0C0">
              <a:alpha val="45882"/>
            </a:srgbClr>
          </a:solidFill>
          <a:ln w="19050">
            <a:noFill/>
            <a:miter lim="800000"/>
            <a:headEnd/>
            <a:tailEnd/>
          </a:ln>
        </p:spPr>
        <p:txBody>
          <a:bodyPr wrap="none" lIns="36731" tIns="36731" rIns="36731" bIns="36731" anchor="ctr"/>
          <a:lstStyle/>
          <a:p>
            <a:pPr algn="l" defTabSz="933450"/>
            <a:endParaRPr lang="ru-RU" sz="1200" b="1" dirty="0">
              <a:cs typeface="Arial" pitchFamily="34" charset="0"/>
            </a:endParaRPr>
          </a:p>
        </p:txBody>
      </p:sp>
      <p:sp>
        <p:nvSpPr>
          <p:cNvPr id="15" name="Прямоугольный треугольник 14"/>
          <p:cNvSpPr/>
          <p:nvPr/>
        </p:nvSpPr>
        <p:spPr>
          <a:xfrm flipH="1">
            <a:off x="8113357" y="6096854"/>
            <a:ext cx="1024572" cy="782782"/>
          </a:xfrm>
          <a:prstGeom prst="r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2315" name="AutoShape 27"/>
          <p:cNvSpPr>
            <a:spLocks noChangeArrowheads="1"/>
          </p:cNvSpPr>
          <p:nvPr/>
        </p:nvSpPr>
        <p:spPr bwMode="gray">
          <a:xfrm>
            <a:off x="1258888" y="1282981"/>
            <a:ext cx="7561584" cy="3610489"/>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algn="l">
              <a:defRPr/>
            </a:pPr>
            <a:r>
              <a:rPr lang="ru-RU" sz="2800" i="1" dirty="0" smtClean="0">
                <a:solidFill>
                  <a:srgbClr val="002060"/>
                </a:solidFill>
              </a:rPr>
              <a:t>Понятие </a:t>
            </a:r>
            <a:r>
              <a:rPr lang="ru-RU" sz="2800" i="1" dirty="0" smtClean="0">
                <a:solidFill>
                  <a:srgbClr val="C00000"/>
                </a:solidFill>
              </a:rPr>
              <a:t>«жестокое обращение с детьми</a:t>
            </a:r>
            <a:r>
              <a:rPr lang="ru-RU" sz="2800" i="1" dirty="0" smtClean="0">
                <a:solidFill>
                  <a:srgbClr val="002060"/>
                </a:solidFill>
              </a:rPr>
              <a:t>»</a:t>
            </a:r>
          </a:p>
          <a:p>
            <a:pPr algn="l">
              <a:defRPr/>
            </a:pPr>
            <a:r>
              <a:rPr lang="ru-RU" sz="2800" i="1" dirty="0" smtClean="0">
                <a:solidFill>
                  <a:srgbClr val="002060"/>
                </a:solidFill>
              </a:rPr>
              <a:t> в России впервые появилось в  </a:t>
            </a:r>
          </a:p>
          <a:p>
            <a:pPr algn="l">
              <a:defRPr/>
            </a:pPr>
            <a:r>
              <a:rPr lang="ru-RU" sz="2800" i="1" dirty="0" smtClean="0">
                <a:solidFill>
                  <a:srgbClr val="002060"/>
                </a:solidFill>
              </a:rPr>
              <a:t>Кодексе о браке и семье, в 1968 году </a:t>
            </a:r>
          </a:p>
          <a:p>
            <a:pPr algn="ctr">
              <a:defRPr/>
            </a:pPr>
            <a:r>
              <a:rPr lang="ru-RU" sz="2800" i="1" dirty="0" smtClean="0">
                <a:solidFill>
                  <a:srgbClr val="002060"/>
                </a:solidFill>
              </a:rPr>
              <a:t>и было включено в перечень оснований для </a:t>
            </a:r>
          </a:p>
          <a:p>
            <a:pPr algn="l">
              <a:defRPr/>
            </a:pPr>
            <a:r>
              <a:rPr lang="ru-RU" sz="2800" i="1" dirty="0" smtClean="0">
                <a:solidFill>
                  <a:srgbClr val="002060"/>
                </a:solidFill>
              </a:rPr>
              <a:t>лишения родительских прав.</a:t>
            </a:r>
            <a:endParaRPr lang="ru-RU" sz="2800" i="1" dirty="0">
              <a:solidFill>
                <a:srgbClr val="002060"/>
              </a:solidFill>
            </a:endParaRPr>
          </a:p>
        </p:txBody>
      </p:sp>
      <p:sp>
        <p:nvSpPr>
          <p:cNvPr id="5145" name="AutoShape 30"/>
          <p:cNvSpPr>
            <a:spLocks noChangeArrowheads="1"/>
          </p:cNvSpPr>
          <p:nvPr/>
        </p:nvSpPr>
        <p:spPr bwMode="gray">
          <a:xfrm flipV="1">
            <a:off x="1400969" y="4562477"/>
            <a:ext cx="7129462" cy="6619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707 w 21600"/>
              <a:gd name="T13" fmla="*/ 3707 h 21600"/>
              <a:gd name="T14" fmla="*/ 17893 w 21600"/>
              <a:gd name="T15" fmla="*/ 17893 h 21600"/>
            </a:gdLst>
            <a:ahLst/>
            <a:cxnLst>
              <a:cxn ang="T8">
                <a:pos x="T0" y="T1"/>
              </a:cxn>
              <a:cxn ang="T9">
                <a:pos x="T2" y="T3"/>
              </a:cxn>
              <a:cxn ang="T10">
                <a:pos x="T4" y="T5"/>
              </a:cxn>
              <a:cxn ang="T11">
                <a:pos x="T6" y="T7"/>
              </a:cxn>
            </a:cxnLst>
            <a:rect l="T12" t="T13" r="T14" b="T15"/>
            <a:pathLst>
              <a:path w="21600" h="21600">
                <a:moveTo>
                  <a:pt x="0" y="0"/>
                </a:moveTo>
                <a:lnTo>
                  <a:pt x="3813" y="21600"/>
                </a:lnTo>
                <a:lnTo>
                  <a:pt x="17787" y="21600"/>
                </a:lnTo>
                <a:lnTo>
                  <a:pt x="21600" y="0"/>
                </a:lnTo>
                <a:close/>
              </a:path>
            </a:pathLst>
          </a:custGeom>
          <a:gradFill rotWithShape="1">
            <a:gsLst>
              <a:gs pos="0">
                <a:schemeClr val="accent2">
                  <a:alpha val="39998"/>
                </a:schemeClr>
              </a:gs>
              <a:gs pos="100000">
                <a:srgbClr val="FFFFFF">
                  <a:alpha val="0"/>
                </a:srgbClr>
              </a:gs>
            </a:gsLst>
            <a:lin ang="5400000" scaled="1"/>
          </a:gradFill>
          <a:ln w="9525" algn="ctr">
            <a:noFill/>
            <a:miter lim="800000"/>
            <a:headEnd/>
            <a:tailEnd/>
          </a:ln>
        </p:spPr>
        <p:txBody>
          <a:bodyPr rot="10800000" wrap="none" anchor="ctr"/>
          <a:lstStyle/>
          <a:p>
            <a:pPr algn="l"/>
            <a:endParaRPr lang="ru-RU" dirty="0"/>
          </a:p>
        </p:txBody>
      </p:sp>
      <p:pic>
        <p:nvPicPr>
          <p:cNvPr id="5146" name="Picture 33" descr="Picture4"/>
          <p:cNvPicPr>
            <a:picLocks noChangeAspect="1" noChangeArrowheads="1"/>
          </p:cNvPicPr>
          <p:nvPr/>
        </p:nvPicPr>
        <p:blipFill>
          <a:blip r:embed="rId3" cstate="print"/>
          <a:srcRect/>
          <a:stretch>
            <a:fillRect/>
          </a:stretch>
        </p:blipFill>
        <p:spPr bwMode="gray">
          <a:xfrm>
            <a:off x="1403350" y="4651375"/>
            <a:ext cx="754063" cy="573088"/>
          </a:xfrm>
          <a:prstGeom prst="rect">
            <a:avLst/>
          </a:prstGeom>
          <a:noFill/>
          <a:ln w="9525">
            <a:noFill/>
            <a:miter lim="800000"/>
            <a:headEnd/>
            <a:tailEnd/>
          </a:ln>
        </p:spPr>
      </p:pic>
    </p:spTree>
  </p:cSld>
  <p:clrMapOvr>
    <a:masterClrMapping/>
  </p:clrMapOvr>
  <p:transition spd="slow">
    <p:cover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4"/>
          <p:cNvSpPr>
            <a:spLocks noChangeArrowheads="1"/>
          </p:cNvSpPr>
          <p:nvPr/>
        </p:nvSpPr>
        <p:spPr bwMode="auto">
          <a:xfrm>
            <a:off x="971600" y="0"/>
            <a:ext cx="8172400" cy="1844824"/>
          </a:xfrm>
          <a:prstGeom prst="rect">
            <a:avLst/>
          </a:prstGeom>
          <a:solidFill>
            <a:srgbClr val="97C4FF">
              <a:alpha val="45882"/>
            </a:srgbClr>
          </a:solidFill>
          <a:ln w="19050">
            <a:noFill/>
            <a:miter lim="800000"/>
            <a:headEnd/>
            <a:tailEnd/>
          </a:ln>
        </p:spPr>
        <p:txBody>
          <a:bodyPr wrap="none" lIns="36731" tIns="36731" rIns="36731" bIns="36731" anchor="ctr"/>
          <a:lstStyle/>
          <a:p>
            <a:pPr algn="ctr" defTabSz="933450"/>
            <a:r>
              <a:rPr lang="ru-RU" sz="2600" b="1" dirty="0" smtClean="0">
                <a:solidFill>
                  <a:srgbClr val="004C00"/>
                </a:solidFill>
                <a:latin typeface="Arial" charset="0"/>
              </a:rPr>
              <a:t>Признаки пренебрежения основными</a:t>
            </a:r>
          </a:p>
          <a:p>
            <a:pPr algn="ctr" defTabSz="933450"/>
            <a:r>
              <a:rPr lang="ru-RU" sz="2600" b="1" dirty="0" smtClean="0">
                <a:solidFill>
                  <a:srgbClr val="004C00"/>
                </a:solidFill>
                <a:latin typeface="Arial" charset="0"/>
              </a:rPr>
              <a:t> витальными потребностями (нуждами)</a:t>
            </a:r>
            <a:br>
              <a:rPr lang="ru-RU" sz="2600" b="1" dirty="0" smtClean="0">
                <a:solidFill>
                  <a:srgbClr val="004C00"/>
                </a:solidFill>
                <a:latin typeface="Arial" charset="0"/>
              </a:rPr>
            </a:br>
            <a:r>
              <a:rPr lang="ru-RU" sz="2600" b="1" dirty="0" smtClean="0">
                <a:solidFill>
                  <a:srgbClr val="C00000"/>
                </a:solidFill>
                <a:latin typeface="Arial" charset="0"/>
              </a:rPr>
              <a:t>Поведенческие и психологические индикаторы</a:t>
            </a:r>
          </a:p>
        </p:txBody>
      </p:sp>
      <p:sp>
        <p:nvSpPr>
          <p:cNvPr id="11" name="Прямоугольник 10"/>
          <p:cNvSpPr/>
          <p:nvPr/>
        </p:nvSpPr>
        <p:spPr>
          <a:xfrm>
            <a:off x="754381"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Прямоугольник 11"/>
          <p:cNvSpPr/>
          <p:nvPr/>
        </p:nvSpPr>
        <p:spPr>
          <a:xfrm>
            <a:off x="433547"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112713"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7" name="Прямая соединительная линия 16"/>
          <p:cNvCxnSpPr/>
          <p:nvPr/>
        </p:nvCxnSpPr>
        <p:spPr>
          <a:xfrm>
            <a:off x="1470025" y="6523038"/>
            <a:ext cx="6572250" cy="1587"/>
          </a:xfrm>
          <a:prstGeom prst="line">
            <a:avLst/>
          </a:prstGeom>
          <a:ln w="38100" cap="rnd">
            <a:solidFill>
              <a:srgbClr val="005EA4"/>
            </a:solidFill>
          </a:ln>
        </p:spPr>
        <p:style>
          <a:lnRef idx="1">
            <a:schemeClr val="accent1"/>
          </a:lnRef>
          <a:fillRef idx="0">
            <a:schemeClr val="accent1"/>
          </a:fillRef>
          <a:effectRef idx="0">
            <a:schemeClr val="accent1"/>
          </a:effectRef>
          <a:fontRef idx="minor">
            <a:schemeClr val="tx1"/>
          </a:fontRef>
        </p:style>
      </p:cxnSp>
      <p:sp>
        <p:nvSpPr>
          <p:cNvPr id="5139" name="Rectangle 44"/>
          <p:cNvSpPr>
            <a:spLocks noChangeArrowheads="1"/>
          </p:cNvSpPr>
          <p:nvPr/>
        </p:nvSpPr>
        <p:spPr bwMode="auto">
          <a:xfrm>
            <a:off x="0" y="6308725"/>
            <a:ext cx="9144000" cy="576263"/>
          </a:xfrm>
          <a:prstGeom prst="rect">
            <a:avLst/>
          </a:prstGeom>
          <a:solidFill>
            <a:srgbClr val="C0C0C0">
              <a:alpha val="45882"/>
            </a:srgbClr>
          </a:solidFill>
          <a:ln w="19050">
            <a:noFill/>
            <a:miter lim="800000"/>
            <a:headEnd/>
            <a:tailEnd/>
          </a:ln>
        </p:spPr>
        <p:txBody>
          <a:bodyPr wrap="none" lIns="36731" tIns="36731" rIns="36731" bIns="36731" anchor="ctr"/>
          <a:lstStyle/>
          <a:p>
            <a:pPr algn="l" defTabSz="933450"/>
            <a:endParaRPr lang="ru-RU" sz="1200" b="1">
              <a:cs typeface="Arial" pitchFamily="34" charset="0"/>
            </a:endParaRPr>
          </a:p>
        </p:txBody>
      </p:sp>
      <p:sp>
        <p:nvSpPr>
          <p:cNvPr id="15" name="Прямоугольный треугольник 14"/>
          <p:cNvSpPr/>
          <p:nvPr/>
        </p:nvSpPr>
        <p:spPr>
          <a:xfrm flipH="1">
            <a:off x="8113357" y="6096854"/>
            <a:ext cx="1024572" cy="782782"/>
          </a:xfrm>
          <a:prstGeom prst="r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5146" name="Picture 33" descr="Picture4"/>
          <p:cNvPicPr>
            <a:picLocks noChangeAspect="1" noChangeArrowheads="1"/>
          </p:cNvPicPr>
          <p:nvPr/>
        </p:nvPicPr>
        <p:blipFill>
          <a:blip r:embed="rId3" cstate="print"/>
          <a:srcRect/>
          <a:stretch>
            <a:fillRect/>
          </a:stretch>
        </p:blipFill>
        <p:spPr bwMode="gray">
          <a:xfrm>
            <a:off x="1403350" y="4651375"/>
            <a:ext cx="754063" cy="573088"/>
          </a:xfrm>
          <a:prstGeom prst="rect">
            <a:avLst/>
          </a:prstGeom>
          <a:noFill/>
          <a:ln w="9525">
            <a:noFill/>
            <a:miter lim="800000"/>
            <a:headEnd/>
            <a:tailEnd/>
          </a:ln>
        </p:spPr>
      </p:pic>
      <p:sp>
        <p:nvSpPr>
          <p:cNvPr id="5149" name="Rectangle 44"/>
          <p:cNvSpPr>
            <a:spLocks noChangeArrowheads="1"/>
          </p:cNvSpPr>
          <p:nvPr/>
        </p:nvSpPr>
        <p:spPr bwMode="auto">
          <a:xfrm>
            <a:off x="1780382" y="2007257"/>
            <a:ext cx="6464026" cy="2389815"/>
          </a:xfrm>
          <a:prstGeom prst="rect">
            <a:avLst/>
          </a:prstGeom>
          <a:noFill/>
          <a:ln w="9525">
            <a:noFill/>
            <a:miter lim="800000"/>
            <a:headEnd/>
            <a:tailEnd/>
          </a:ln>
        </p:spPr>
        <p:txBody>
          <a:bodyPr anchor="ctr"/>
          <a:lstStyle/>
          <a:p>
            <a:pPr algn="ctr"/>
            <a:endParaRPr lang="ru-RU" dirty="0">
              <a:latin typeface="Times New Roman" pitchFamily="18" charset="0"/>
              <a:cs typeface="Times New Roman" pitchFamily="18" charset="0"/>
            </a:endParaRPr>
          </a:p>
        </p:txBody>
      </p:sp>
      <p:sp>
        <p:nvSpPr>
          <p:cNvPr id="2052" name="Rectangle 4"/>
          <p:cNvSpPr>
            <a:spLocks noChangeArrowheads="1"/>
          </p:cNvSpPr>
          <p:nvPr/>
        </p:nvSpPr>
        <p:spPr bwMode="auto">
          <a:xfrm>
            <a:off x="971600" y="1615807"/>
            <a:ext cx="777686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buFont typeface="Wingdings" pitchFamily="2" charset="2"/>
              <a:buChar char="Ø"/>
            </a:pPr>
            <a:r>
              <a:rPr lang="ru-RU" sz="2800" b="1" dirty="0" smtClean="0">
                <a:solidFill>
                  <a:srgbClr val="002060"/>
                </a:solidFill>
                <a:latin typeface="Times New Roman" pitchFamily="18" charset="0"/>
                <a:cs typeface="Times New Roman" pitchFamily="18" charset="0"/>
              </a:rPr>
              <a:t>неухоженный вид,</a:t>
            </a:r>
            <a:r>
              <a:rPr lang="ru-RU" sz="2800" b="1" dirty="0" smtClean="0">
                <a:solidFill>
                  <a:srgbClr val="002060"/>
                </a:solidFill>
              </a:rPr>
              <a:t> </a:t>
            </a:r>
          </a:p>
          <a:p>
            <a:pPr algn="l">
              <a:buFont typeface="Wingdings" pitchFamily="2" charset="2"/>
              <a:buChar char="Ø"/>
            </a:pPr>
            <a:r>
              <a:rPr lang="ru-RU" sz="2800" b="1" dirty="0" smtClean="0">
                <a:solidFill>
                  <a:srgbClr val="002060"/>
                </a:solidFill>
                <a:latin typeface="Times New Roman" pitchFamily="18" charset="0"/>
                <a:cs typeface="Times New Roman" pitchFamily="18" charset="0"/>
              </a:rPr>
              <a:t>запущенное состояние детей (педикулез, дистрофия и т.д.)</a:t>
            </a:r>
          </a:p>
          <a:p>
            <a:pPr algn="l">
              <a:buFont typeface="Wingdings" pitchFamily="2" charset="2"/>
              <a:buChar char="Ø"/>
            </a:pPr>
            <a:r>
              <a:rPr lang="ru-RU" sz="2800" b="1" dirty="0" smtClean="0">
                <a:solidFill>
                  <a:srgbClr val="002060"/>
                </a:solidFill>
                <a:latin typeface="Times New Roman" pitchFamily="18" charset="0"/>
                <a:cs typeface="Times New Roman" pitchFamily="18" charset="0"/>
              </a:rPr>
              <a:t>неряшливость в одежде</a:t>
            </a:r>
          </a:p>
          <a:p>
            <a:pPr algn="l">
              <a:buFont typeface="Wingdings" pitchFamily="2" charset="2"/>
              <a:buChar char="Ø"/>
            </a:pPr>
            <a:r>
              <a:rPr lang="ru-RU" sz="2800" b="1" dirty="0" smtClean="0">
                <a:solidFill>
                  <a:srgbClr val="002060"/>
                </a:solidFill>
                <a:latin typeface="Times New Roman" pitchFamily="18" charset="0"/>
                <a:cs typeface="Times New Roman" pitchFamily="18" charset="0"/>
              </a:rPr>
              <a:t> болезненный внешний вид</a:t>
            </a:r>
          </a:p>
          <a:p>
            <a:pPr algn="l">
              <a:buFont typeface="Wingdings" pitchFamily="2" charset="2"/>
              <a:buChar char="Ø"/>
            </a:pPr>
            <a:r>
              <a:rPr lang="ru-RU" sz="2800" b="1" dirty="0" smtClean="0">
                <a:solidFill>
                  <a:srgbClr val="002060"/>
                </a:solidFill>
                <a:latin typeface="Times New Roman" pitchFamily="18" charset="0"/>
                <a:cs typeface="Times New Roman" pitchFamily="18" charset="0"/>
              </a:rPr>
              <a:t> истощаемость, утомляемость на уроках</a:t>
            </a:r>
          </a:p>
          <a:p>
            <a:pPr algn="l">
              <a:buFont typeface="Wingdings" pitchFamily="2" charset="2"/>
              <a:buChar char="Ø"/>
            </a:pPr>
            <a:r>
              <a:rPr lang="ru-RU" sz="2800" b="1" dirty="0" smtClean="0">
                <a:solidFill>
                  <a:srgbClr val="002060"/>
                </a:solidFill>
                <a:latin typeface="Times New Roman" pitchFamily="18" charset="0"/>
                <a:cs typeface="Times New Roman" pitchFamily="18" charset="0"/>
              </a:rPr>
              <a:t>чувство голода</a:t>
            </a:r>
          </a:p>
          <a:p>
            <a:pPr algn="l">
              <a:buFont typeface="Wingdings" pitchFamily="2" charset="2"/>
              <a:buChar char="Ø"/>
            </a:pPr>
            <a:r>
              <a:rPr lang="ru-RU" sz="2800" b="1" dirty="0" smtClean="0">
                <a:solidFill>
                  <a:srgbClr val="002060"/>
                </a:solidFill>
                <a:latin typeface="Times New Roman" pitchFamily="18" charset="0"/>
                <a:cs typeface="Times New Roman" pitchFamily="18" charset="0"/>
              </a:rPr>
              <a:t> снижение успеваемости</a:t>
            </a:r>
          </a:p>
          <a:p>
            <a:pPr algn="l">
              <a:buFont typeface="Wingdings" pitchFamily="2" charset="2"/>
              <a:buChar char="Ø"/>
            </a:pPr>
            <a:r>
              <a:rPr lang="ru-RU" sz="2800" b="1" dirty="0" smtClean="0">
                <a:solidFill>
                  <a:srgbClr val="002060"/>
                </a:solidFill>
                <a:latin typeface="Times New Roman" pitchFamily="18" charset="0"/>
                <a:cs typeface="Times New Roman" pitchFamily="18" charset="0"/>
              </a:rPr>
              <a:t> снижение веса</a:t>
            </a:r>
          </a:p>
          <a:p>
            <a:pPr algn="l">
              <a:buFont typeface="Wingdings" pitchFamily="2" charset="2"/>
              <a:buChar char="Ø"/>
            </a:pPr>
            <a:r>
              <a:rPr lang="ru-RU" sz="2800" b="1" dirty="0" smtClean="0">
                <a:solidFill>
                  <a:srgbClr val="002060"/>
                </a:solidFill>
                <a:latin typeface="Times New Roman" pitchFamily="18" charset="0"/>
                <a:cs typeface="Times New Roman" pitchFamily="18" charset="0"/>
              </a:rPr>
              <a:t> агрессивное поведение или безразличие</a:t>
            </a:r>
          </a:p>
          <a:p>
            <a:pPr algn="l">
              <a:buFont typeface="Wingdings" pitchFamily="2" charset="2"/>
              <a:buChar char="Ø"/>
            </a:pPr>
            <a:r>
              <a:rPr lang="ru-RU" sz="2800" b="1" dirty="0" smtClean="0">
                <a:solidFill>
                  <a:srgbClr val="002060"/>
                </a:solidFill>
                <a:latin typeface="Times New Roman" pitchFamily="18" charset="0"/>
                <a:cs typeface="Times New Roman" pitchFamily="18" charset="0"/>
              </a:rPr>
              <a:t>печаль, слезливость.</a:t>
            </a:r>
          </a:p>
          <a:p>
            <a:pPr marL="0" marR="0" lvl="0" indent="0" algn="l" defTabSz="914400" rtl="0" eaLnBrk="1" fontAlgn="base" latinLnBrk="0" hangingPunct="1">
              <a:lnSpc>
                <a:spcPct val="100000"/>
              </a:lnSpc>
              <a:spcBef>
                <a:spcPct val="0"/>
              </a:spcBef>
              <a:spcAft>
                <a:spcPct val="0"/>
              </a:spcAft>
              <a:buClrTx/>
              <a:buSzTx/>
              <a:tabLst/>
            </a:pP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p:txBody>
      </p:sp>
    </p:spTree>
    <p:extLst>
      <p:ext uri="{BB962C8B-B14F-4D97-AF65-F5344CB8AC3E}">
        <p14:creationId xmlns="" xmlns:p14="http://schemas.microsoft.com/office/powerpoint/2010/main" val="1122197327"/>
      </p:ext>
    </p:extLst>
  </p:cSld>
  <p:clrMapOvr>
    <a:masterClrMapping/>
  </p:clrMapOvr>
  <p:transition spd="slow">
    <p:cover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4"/>
          <p:cNvSpPr>
            <a:spLocks noChangeArrowheads="1"/>
          </p:cNvSpPr>
          <p:nvPr/>
        </p:nvSpPr>
        <p:spPr bwMode="auto">
          <a:xfrm>
            <a:off x="971600" y="0"/>
            <a:ext cx="8172400" cy="1772816"/>
          </a:xfrm>
          <a:prstGeom prst="rect">
            <a:avLst/>
          </a:prstGeom>
          <a:solidFill>
            <a:srgbClr val="97C4FF">
              <a:alpha val="45882"/>
            </a:srgbClr>
          </a:solidFill>
          <a:ln w="19050">
            <a:noFill/>
            <a:miter lim="800000"/>
            <a:headEnd/>
            <a:tailEnd/>
          </a:ln>
        </p:spPr>
        <p:txBody>
          <a:bodyPr wrap="none" lIns="36731" tIns="36731" rIns="36731" bIns="36731" anchor="ctr"/>
          <a:lstStyle/>
          <a:p>
            <a:pPr algn="ctr" defTabSz="933450"/>
            <a:r>
              <a:rPr lang="ru-RU" sz="3200" b="1" u="sng" dirty="0" smtClean="0">
                <a:solidFill>
                  <a:srgbClr val="C00000"/>
                </a:solidFill>
                <a:latin typeface="Times New Roman" pitchFamily="18" charset="0"/>
                <a:cs typeface="Times New Roman" pitchFamily="18" charset="0"/>
              </a:rPr>
              <a:t>Формы </a:t>
            </a:r>
          </a:p>
          <a:p>
            <a:pPr algn="ctr" defTabSz="933450"/>
            <a:r>
              <a:rPr lang="ru-RU" sz="3200" b="1" u="sng" dirty="0" smtClean="0">
                <a:solidFill>
                  <a:srgbClr val="C00000"/>
                </a:solidFill>
                <a:latin typeface="Times New Roman" pitchFamily="18" charset="0"/>
                <a:cs typeface="Times New Roman" pitchFamily="18" charset="0"/>
              </a:rPr>
              <a:t>психологического (эмоционального) </a:t>
            </a:r>
          </a:p>
          <a:p>
            <a:pPr algn="ctr" defTabSz="933450"/>
            <a:r>
              <a:rPr lang="ru-RU" sz="3200" b="1" u="sng" dirty="0" smtClean="0">
                <a:solidFill>
                  <a:srgbClr val="C00000"/>
                </a:solidFill>
                <a:latin typeface="Times New Roman" pitchFamily="18" charset="0"/>
                <a:cs typeface="Times New Roman" pitchFamily="18" charset="0"/>
              </a:rPr>
              <a:t>насилия</a:t>
            </a:r>
          </a:p>
        </p:txBody>
      </p:sp>
      <p:sp>
        <p:nvSpPr>
          <p:cNvPr id="11" name="Прямоугольник 10"/>
          <p:cNvSpPr/>
          <p:nvPr/>
        </p:nvSpPr>
        <p:spPr>
          <a:xfrm>
            <a:off x="754381"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Прямоугольник 11"/>
          <p:cNvSpPr/>
          <p:nvPr/>
        </p:nvSpPr>
        <p:spPr>
          <a:xfrm>
            <a:off x="433547"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112713"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7" name="Прямая соединительная линия 16"/>
          <p:cNvCxnSpPr/>
          <p:nvPr/>
        </p:nvCxnSpPr>
        <p:spPr>
          <a:xfrm>
            <a:off x="1470025" y="6523038"/>
            <a:ext cx="6572250" cy="1587"/>
          </a:xfrm>
          <a:prstGeom prst="line">
            <a:avLst/>
          </a:prstGeom>
          <a:ln w="38100" cap="rnd">
            <a:solidFill>
              <a:srgbClr val="005EA4"/>
            </a:solidFill>
          </a:ln>
        </p:spPr>
        <p:style>
          <a:lnRef idx="1">
            <a:schemeClr val="accent1"/>
          </a:lnRef>
          <a:fillRef idx="0">
            <a:schemeClr val="accent1"/>
          </a:fillRef>
          <a:effectRef idx="0">
            <a:schemeClr val="accent1"/>
          </a:effectRef>
          <a:fontRef idx="minor">
            <a:schemeClr val="tx1"/>
          </a:fontRef>
        </p:style>
      </p:cxnSp>
      <p:sp>
        <p:nvSpPr>
          <p:cNvPr id="5139" name="Rectangle 44"/>
          <p:cNvSpPr>
            <a:spLocks noChangeArrowheads="1"/>
          </p:cNvSpPr>
          <p:nvPr/>
        </p:nvSpPr>
        <p:spPr bwMode="auto">
          <a:xfrm>
            <a:off x="0" y="6308725"/>
            <a:ext cx="9144000" cy="576263"/>
          </a:xfrm>
          <a:prstGeom prst="rect">
            <a:avLst/>
          </a:prstGeom>
          <a:solidFill>
            <a:srgbClr val="C0C0C0">
              <a:alpha val="45882"/>
            </a:srgbClr>
          </a:solidFill>
          <a:ln w="19050">
            <a:noFill/>
            <a:miter lim="800000"/>
            <a:headEnd/>
            <a:tailEnd/>
          </a:ln>
        </p:spPr>
        <p:txBody>
          <a:bodyPr wrap="none" lIns="36731" tIns="36731" rIns="36731" bIns="36731" anchor="ctr"/>
          <a:lstStyle/>
          <a:p>
            <a:pPr algn="l" defTabSz="933450"/>
            <a:endParaRPr lang="ru-RU" sz="1200" b="1">
              <a:cs typeface="Arial" pitchFamily="34" charset="0"/>
            </a:endParaRPr>
          </a:p>
        </p:txBody>
      </p:sp>
      <p:sp>
        <p:nvSpPr>
          <p:cNvPr id="15" name="Прямоугольный треугольник 14"/>
          <p:cNvSpPr/>
          <p:nvPr/>
        </p:nvSpPr>
        <p:spPr>
          <a:xfrm flipH="1">
            <a:off x="8113357" y="6096854"/>
            <a:ext cx="1024572" cy="782782"/>
          </a:xfrm>
          <a:prstGeom prst="r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5146" name="Picture 33" descr="Picture4"/>
          <p:cNvPicPr>
            <a:picLocks noChangeAspect="1" noChangeArrowheads="1"/>
          </p:cNvPicPr>
          <p:nvPr/>
        </p:nvPicPr>
        <p:blipFill>
          <a:blip r:embed="rId3" cstate="print"/>
          <a:srcRect/>
          <a:stretch>
            <a:fillRect/>
          </a:stretch>
        </p:blipFill>
        <p:spPr bwMode="gray">
          <a:xfrm>
            <a:off x="1403350" y="4651375"/>
            <a:ext cx="754063" cy="573088"/>
          </a:xfrm>
          <a:prstGeom prst="rect">
            <a:avLst/>
          </a:prstGeom>
          <a:noFill/>
          <a:ln w="9525">
            <a:noFill/>
            <a:miter lim="800000"/>
            <a:headEnd/>
            <a:tailEnd/>
          </a:ln>
        </p:spPr>
      </p:pic>
      <p:sp>
        <p:nvSpPr>
          <p:cNvPr id="5149" name="Rectangle 44"/>
          <p:cNvSpPr>
            <a:spLocks noChangeArrowheads="1"/>
          </p:cNvSpPr>
          <p:nvPr/>
        </p:nvSpPr>
        <p:spPr bwMode="auto">
          <a:xfrm>
            <a:off x="1780382" y="2007257"/>
            <a:ext cx="6464026" cy="2389815"/>
          </a:xfrm>
          <a:prstGeom prst="rect">
            <a:avLst/>
          </a:prstGeom>
          <a:noFill/>
          <a:ln w="9525">
            <a:noFill/>
            <a:miter lim="800000"/>
            <a:headEnd/>
            <a:tailEnd/>
          </a:ln>
        </p:spPr>
        <p:txBody>
          <a:bodyPr anchor="ctr"/>
          <a:lstStyle/>
          <a:p>
            <a:pPr algn="ctr"/>
            <a:endParaRPr lang="ru-RU" dirty="0">
              <a:latin typeface="Times New Roman" pitchFamily="18" charset="0"/>
              <a:cs typeface="Times New Roman" pitchFamily="18" charset="0"/>
            </a:endParaRPr>
          </a:p>
        </p:txBody>
      </p:sp>
      <p:sp>
        <p:nvSpPr>
          <p:cNvPr id="2052" name="Rectangle 4"/>
          <p:cNvSpPr>
            <a:spLocks noChangeArrowheads="1"/>
          </p:cNvSpPr>
          <p:nvPr/>
        </p:nvSpPr>
        <p:spPr bwMode="auto">
          <a:xfrm>
            <a:off x="971600" y="1505978"/>
            <a:ext cx="662473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buFont typeface="Wingdings" pitchFamily="2" charset="2"/>
              <a:buChar char="ü"/>
            </a:pPr>
            <a:r>
              <a:rPr lang="ru-RU" sz="2000" dirty="0" smtClean="0"/>
              <a:t> угрозы (убийства, самоубийства, причинение вреда ребенку или другим людям, бросить ребенка или отправить в нежелательное место и пр.);</a:t>
            </a:r>
          </a:p>
          <a:p>
            <a:pPr algn="l">
              <a:buFont typeface="Wingdings" pitchFamily="2" charset="2"/>
              <a:buChar char="ü"/>
            </a:pPr>
            <a:r>
              <a:rPr lang="ru-RU" sz="2000" dirty="0" smtClean="0"/>
              <a:t> оскорбления (включая обидные прозвища);</a:t>
            </a:r>
          </a:p>
          <a:p>
            <a:pPr algn="l">
              <a:buFont typeface="Wingdings" pitchFamily="2" charset="2"/>
              <a:buChar char="ü"/>
            </a:pPr>
            <a:r>
              <a:rPr lang="ru-RU" sz="2000" dirty="0" smtClean="0"/>
              <a:t>ложь;</a:t>
            </a:r>
          </a:p>
          <a:p>
            <a:pPr algn="l">
              <a:buFont typeface="Wingdings" pitchFamily="2" charset="2"/>
              <a:buChar char="ü"/>
            </a:pPr>
            <a:r>
              <a:rPr lang="ru-RU" sz="2000" dirty="0" smtClean="0"/>
              <a:t> унижения;</a:t>
            </a:r>
          </a:p>
          <a:p>
            <a:pPr algn="l">
              <a:buFont typeface="Wingdings" pitchFamily="2" charset="2"/>
              <a:buChar char="ü"/>
            </a:pPr>
            <a:r>
              <a:rPr lang="ru-RU" sz="2000" dirty="0" smtClean="0"/>
              <a:t> неприятие, отвержение;</a:t>
            </a:r>
          </a:p>
          <a:p>
            <a:pPr algn="l">
              <a:buFont typeface="Wingdings" pitchFamily="2" charset="2"/>
              <a:buChar char="ü"/>
            </a:pPr>
            <a:r>
              <a:rPr lang="ru-RU" sz="2000" dirty="0" smtClean="0"/>
              <a:t> терроризирование;</a:t>
            </a:r>
          </a:p>
          <a:p>
            <a:pPr algn="l">
              <a:buFont typeface="Wingdings" pitchFamily="2" charset="2"/>
              <a:buChar char="ü"/>
            </a:pPr>
            <a:r>
              <a:rPr lang="ru-RU" sz="2000" dirty="0" smtClean="0"/>
              <a:t> изоляция (включая ограничения общения);</a:t>
            </a:r>
          </a:p>
          <a:p>
            <a:pPr algn="l">
              <a:buFont typeface="Wingdings" pitchFamily="2" charset="2"/>
              <a:buChar char="ü"/>
            </a:pPr>
            <a:r>
              <a:rPr lang="ru-RU" sz="2000" dirty="0" smtClean="0"/>
              <a:t>игнорирование;</a:t>
            </a:r>
          </a:p>
          <a:p>
            <a:pPr algn="l">
              <a:buFont typeface="Wingdings" pitchFamily="2" charset="2"/>
              <a:buChar char="ü"/>
            </a:pPr>
            <a:r>
              <a:rPr lang="ru-RU" sz="2000" dirty="0" smtClean="0"/>
              <a:t>эксплуатация;</a:t>
            </a:r>
          </a:p>
          <a:p>
            <a:pPr algn="l">
              <a:buFont typeface="Wingdings" pitchFamily="2" charset="2"/>
              <a:buChar char="ü"/>
            </a:pPr>
            <a:r>
              <a:rPr lang="ru-RU" sz="2000" dirty="0" smtClean="0"/>
              <a:t>развращение;</a:t>
            </a:r>
          </a:p>
          <a:p>
            <a:pPr algn="l">
              <a:buFont typeface="Wingdings" pitchFamily="2" charset="2"/>
              <a:buChar char="ü"/>
            </a:pPr>
            <a:r>
              <a:rPr lang="ru-RU" sz="2000" dirty="0" smtClean="0"/>
              <a:t> использование ребенка в качестве</a:t>
            </a:r>
          </a:p>
          <a:p>
            <a:pPr algn="l"/>
            <a:r>
              <a:rPr lang="ru-RU" sz="2000" dirty="0" smtClean="0"/>
              <a:t> передатчика информации другому родителю (взрослому).</a:t>
            </a:r>
          </a:p>
        </p:txBody>
      </p:sp>
      <p:pic>
        <p:nvPicPr>
          <p:cNvPr id="59393" name="Picture 1" descr="C:\Users\Сергей\Pictures\жо1.jpg"/>
          <p:cNvPicPr>
            <a:picLocks noChangeAspect="1" noChangeArrowheads="1"/>
          </p:cNvPicPr>
          <p:nvPr/>
        </p:nvPicPr>
        <p:blipFill>
          <a:blip r:embed="rId4" cstate="print"/>
          <a:srcRect/>
          <a:stretch>
            <a:fillRect/>
          </a:stretch>
        </p:blipFill>
        <p:spPr bwMode="auto">
          <a:xfrm>
            <a:off x="6455470" y="2852936"/>
            <a:ext cx="2688530" cy="2688530"/>
          </a:xfrm>
          <a:prstGeom prst="rect">
            <a:avLst/>
          </a:prstGeom>
          <a:noFill/>
        </p:spPr>
      </p:pic>
    </p:spTree>
    <p:extLst>
      <p:ext uri="{BB962C8B-B14F-4D97-AF65-F5344CB8AC3E}">
        <p14:creationId xmlns="" xmlns:p14="http://schemas.microsoft.com/office/powerpoint/2010/main" val="1122197327"/>
      </p:ext>
    </p:extLst>
  </p:cSld>
  <p:clrMapOvr>
    <a:masterClrMapping/>
  </p:clrMapOvr>
  <p:transition spd="slow">
    <p:cover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4"/>
          <p:cNvSpPr>
            <a:spLocks noChangeArrowheads="1"/>
          </p:cNvSpPr>
          <p:nvPr/>
        </p:nvSpPr>
        <p:spPr bwMode="auto">
          <a:xfrm>
            <a:off x="971600" y="0"/>
            <a:ext cx="8172400" cy="881063"/>
          </a:xfrm>
          <a:prstGeom prst="rect">
            <a:avLst/>
          </a:prstGeom>
          <a:solidFill>
            <a:srgbClr val="97C4FF">
              <a:alpha val="45882"/>
            </a:srgbClr>
          </a:solidFill>
          <a:ln w="19050">
            <a:noFill/>
            <a:miter lim="800000"/>
            <a:headEnd/>
            <a:tailEnd/>
          </a:ln>
        </p:spPr>
        <p:txBody>
          <a:bodyPr wrap="none" lIns="36731" tIns="36731" rIns="36731" bIns="36731" anchor="ctr"/>
          <a:lstStyle/>
          <a:p>
            <a:pPr algn="ctr" defTabSz="933450"/>
            <a:r>
              <a:rPr lang="ru-RU" sz="2600" b="1" dirty="0" smtClean="0">
                <a:solidFill>
                  <a:srgbClr val="004C00"/>
                </a:solidFill>
                <a:latin typeface="Arial" charset="0"/>
              </a:rPr>
              <a:t>Признаки психологического насилия  </a:t>
            </a:r>
            <a:br>
              <a:rPr lang="ru-RU" sz="2600" b="1" dirty="0" smtClean="0">
                <a:solidFill>
                  <a:srgbClr val="004C00"/>
                </a:solidFill>
                <a:latin typeface="Arial" charset="0"/>
              </a:rPr>
            </a:br>
            <a:r>
              <a:rPr lang="ru-RU" sz="2600" b="1" dirty="0" smtClean="0">
                <a:solidFill>
                  <a:srgbClr val="C00000"/>
                </a:solidFill>
                <a:latin typeface="Arial" charset="0"/>
              </a:rPr>
              <a:t>Поведенческие и психологические индикаторы</a:t>
            </a:r>
          </a:p>
        </p:txBody>
      </p:sp>
      <p:sp>
        <p:nvSpPr>
          <p:cNvPr id="11" name="Прямоугольник 10"/>
          <p:cNvSpPr/>
          <p:nvPr/>
        </p:nvSpPr>
        <p:spPr>
          <a:xfrm>
            <a:off x="754381"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Прямоугольник 11"/>
          <p:cNvSpPr/>
          <p:nvPr/>
        </p:nvSpPr>
        <p:spPr>
          <a:xfrm>
            <a:off x="433547"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112713"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7" name="Прямая соединительная линия 16"/>
          <p:cNvCxnSpPr/>
          <p:nvPr/>
        </p:nvCxnSpPr>
        <p:spPr>
          <a:xfrm>
            <a:off x="1470025" y="6523038"/>
            <a:ext cx="6572250" cy="1587"/>
          </a:xfrm>
          <a:prstGeom prst="line">
            <a:avLst/>
          </a:prstGeom>
          <a:ln w="38100" cap="rnd">
            <a:solidFill>
              <a:srgbClr val="005EA4"/>
            </a:solidFill>
          </a:ln>
        </p:spPr>
        <p:style>
          <a:lnRef idx="1">
            <a:schemeClr val="accent1"/>
          </a:lnRef>
          <a:fillRef idx="0">
            <a:schemeClr val="accent1"/>
          </a:fillRef>
          <a:effectRef idx="0">
            <a:schemeClr val="accent1"/>
          </a:effectRef>
          <a:fontRef idx="minor">
            <a:schemeClr val="tx1"/>
          </a:fontRef>
        </p:style>
      </p:cxnSp>
      <p:sp>
        <p:nvSpPr>
          <p:cNvPr id="5139" name="Rectangle 44"/>
          <p:cNvSpPr>
            <a:spLocks noChangeArrowheads="1"/>
          </p:cNvSpPr>
          <p:nvPr/>
        </p:nvSpPr>
        <p:spPr bwMode="auto">
          <a:xfrm>
            <a:off x="0" y="6308725"/>
            <a:ext cx="9144000" cy="576263"/>
          </a:xfrm>
          <a:prstGeom prst="rect">
            <a:avLst/>
          </a:prstGeom>
          <a:solidFill>
            <a:srgbClr val="C0C0C0">
              <a:alpha val="45882"/>
            </a:srgbClr>
          </a:solidFill>
          <a:ln w="19050">
            <a:noFill/>
            <a:miter lim="800000"/>
            <a:headEnd/>
            <a:tailEnd/>
          </a:ln>
        </p:spPr>
        <p:txBody>
          <a:bodyPr wrap="none" lIns="36731" tIns="36731" rIns="36731" bIns="36731" anchor="ctr"/>
          <a:lstStyle/>
          <a:p>
            <a:pPr algn="l" defTabSz="933450"/>
            <a:endParaRPr lang="ru-RU" sz="1200" b="1">
              <a:cs typeface="Arial" pitchFamily="34" charset="0"/>
            </a:endParaRPr>
          </a:p>
        </p:txBody>
      </p:sp>
      <p:sp>
        <p:nvSpPr>
          <p:cNvPr id="15" name="Прямоугольный треугольник 14"/>
          <p:cNvSpPr/>
          <p:nvPr/>
        </p:nvSpPr>
        <p:spPr>
          <a:xfrm flipH="1">
            <a:off x="8113357" y="6096854"/>
            <a:ext cx="1024572" cy="782782"/>
          </a:xfrm>
          <a:prstGeom prst="r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5146" name="Picture 33" descr="Picture4"/>
          <p:cNvPicPr>
            <a:picLocks noChangeAspect="1" noChangeArrowheads="1"/>
          </p:cNvPicPr>
          <p:nvPr/>
        </p:nvPicPr>
        <p:blipFill>
          <a:blip r:embed="rId3" cstate="print"/>
          <a:srcRect/>
          <a:stretch>
            <a:fillRect/>
          </a:stretch>
        </p:blipFill>
        <p:spPr bwMode="gray">
          <a:xfrm>
            <a:off x="1403350" y="4651375"/>
            <a:ext cx="754063" cy="573088"/>
          </a:xfrm>
          <a:prstGeom prst="rect">
            <a:avLst/>
          </a:prstGeom>
          <a:noFill/>
          <a:ln w="9525">
            <a:noFill/>
            <a:miter lim="800000"/>
            <a:headEnd/>
            <a:tailEnd/>
          </a:ln>
        </p:spPr>
      </p:pic>
      <p:sp>
        <p:nvSpPr>
          <p:cNvPr id="5149" name="Rectangle 44"/>
          <p:cNvSpPr>
            <a:spLocks noChangeArrowheads="1"/>
          </p:cNvSpPr>
          <p:nvPr/>
        </p:nvSpPr>
        <p:spPr bwMode="auto">
          <a:xfrm>
            <a:off x="1780382" y="2007257"/>
            <a:ext cx="6464026" cy="2389815"/>
          </a:xfrm>
          <a:prstGeom prst="rect">
            <a:avLst/>
          </a:prstGeom>
          <a:noFill/>
          <a:ln w="9525">
            <a:noFill/>
            <a:miter lim="800000"/>
            <a:headEnd/>
            <a:tailEnd/>
          </a:ln>
        </p:spPr>
        <p:txBody>
          <a:bodyPr anchor="ctr"/>
          <a:lstStyle/>
          <a:p>
            <a:pPr algn="ctr"/>
            <a:endParaRPr lang="ru-RU" dirty="0">
              <a:latin typeface="Times New Roman" pitchFamily="18" charset="0"/>
              <a:cs typeface="Times New Roman" pitchFamily="18" charset="0"/>
            </a:endParaRPr>
          </a:p>
        </p:txBody>
      </p:sp>
      <p:sp>
        <p:nvSpPr>
          <p:cNvPr id="2052" name="Rectangle 4"/>
          <p:cNvSpPr>
            <a:spLocks noChangeArrowheads="1"/>
          </p:cNvSpPr>
          <p:nvPr/>
        </p:nvSpPr>
        <p:spPr bwMode="auto">
          <a:xfrm>
            <a:off x="971600" y="1021959"/>
            <a:ext cx="7776864"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buFont typeface="Wingdings" pitchFamily="2" charset="2"/>
              <a:buChar char="Ø"/>
            </a:pPr>
            <a:r>
              <a:rPr lang="ru-RU" sz="2400" b="1" dirty="0" smtClean="0">
                <a:solidFill>
                  <a:srgbClr val="002060"/>
                </a:solidFill>
                <a:latin typeface="Arial" charset="0"/>
              </a:rPr>
              <a:t>печаль</a:t>
            </a:r>
          </a:p>
          <a:p>
            <a:pPr algn="l">
              <a:buFont typeface="Wingdings" pitchFamily="2" charset="2"/>
              <a:buChar char="Ø"/>
            </a:pPr>
            <a:r>
              <a:rPr lang="ru-RU" sz="2400" b="1" dirty="0" smtClean="0">
                <a:solidFill>
                  <a:srgbClr val="002060"/>
                </a:solidFill>
                <a:latin typeface="Arial" charset="0"/>
              </a:rPr>
              <a:t>плохая успеваемость</a:t>
            </a:r>
          </a:p>
          <a:p>
            <a:pPr algn="l">
              <a:buFont typeface="Wingdings" pitchFamily="2" charset="2"/>
              <a:buChar char="Ø"/>
            </a:pPr>
            <a:r>
              <a:rPr lang="ru-RU" sz="2400" b="1" dirty="0" smtClean="0">
                <a:solidFill>
                  <a:srgbClr val="002060"/>
                </a:solidFill>
                <a:latin typeface="Arial" charset="0"/>
              </a:rPr>
              <a:t> нервные тики</a:t>
            </a:r>
          </a:p>
          <a:p>
            <a:pPr algn="l">
              <a:buFont typeface="Wingdings" pitchFamily="2" charset="2"/>
              <a:buChar char="Ø"/>
            </a:pPr>
            <a:r>
              <a:rPr lang="ru-RU" sz="2400" b="1" dirty="0" smtClean="0">
                <a:solidFill>
                  <a:srgbClr val="002060"/>
                </a:solidFill>
                <a:latin typeface="Arial" charset="0"/>
              </a:rPr>
              <a:t>склонность к уединению</a:t>
            </a:r>
          </a:p>
          <a:p>
            <a:pPr algn="l">
              <a:buFont typeface="Wingdings" pitchFamily="2" charset="2"/>
              <a:buChar char="Ø"/>
            </a:pPr>
            <a:r>
              <a:rPr lang="ru-RU" sz="2400" b="1" dirty="0" smtClean="0">
                <a:solidFill>
                  <a:srgbClr val="002060"/>
                </a:solidFill>
                <a:latin typeface="Arial" charset="0"/>
              </a:rPr>
              <a:t> неумение общаться</a:t>
            </a:r>
          </a:p>
          <a:p>
            <a:pPr algn="l">
              <a:buFont typeface="Wingdings" pitchFamily="2" charset="2"/>
              <a:buChar char="Ø"/>
            </a:pPr>
            <a:r>
              <a:rPr lang="ru-RU" sz="2400" b="1" dirty="0" smtClean="0">
                <a:solidFill>
                  <a:srgbClr val="002060"/>
                </a:solidFill>
                <a:latin typeface="Arial" charset="0"/>
              </a:rPr>
              <a:t> излишняя уступчивость, податливость, заискивающее поведение</a:t>
            </a:r>
          </a:p>
          <a:p>
            <a:pPr algn="l">
              <a:buFont typeface="Wingdings" pitchFamily="2" charset="2"/>
              <a:buChar char="Ø"/>
            </a:pPr>
            <a:r>
              <a:rPr lang="ru-RU" sz="2400" b="1" dirty="0" smtClean="0">
                <a:solidFill>
                  <a:srgbClr val="002060"/>
                </a:solidFill>
                <a:latin typeface="Arial" charset="0"/>
              </a:rPr>
              <a:t> избыточная потребность во внимании или осторожность</a:t>
            </a:r>
          </a:p>
          <a:p>
            <a:pPr algn="l">
              <a:buFont typeface="Wingdings" pitchFamily="2" charset="2"/>
              <a:buChar char="Ø"/>
            </a:pPr>
            <a:r>
              <a:rPr lang="ru-RU" sz="2400" b="1" dirty="0" smtClean="0">
                <a:solidFill>
                  <a:srgbClr val="002060"/>
                </a:solidFill>
                <a:latin typeface="Arial" charset="0"/>
              </a:rPr>
              <a:t>импульсивность, взрывчатость,</a:t>
            </a:r>
          </a:p>
          <a:p>
            <a:pPr algn="l">
              <a:buFont typeface="Wingdings" pitchFamily="2" charset="2"/>
              <a:buChar char="Ø"/>
            </a:pPr>
            <a:r>
              <a:rPr lang="ru-RU" sz="2400" b="1" dirty="0" smtClean="0">
                <a:solidFill>
                  <a:srgbClr val="002060"/>
                </a:solidFill>
                <a:latin typeface="Arial" charset="0"/>
              </a:rPr>
              <a:t>агрессия, гнев (часто направленный против себя),попытки суицида,</a:t>
            </a:r>
          </a:p>
          <a:p>
            <a:pPr algn="l">
              <a:buFont typeface="Wingdings" pitchFamily="2" charset="2"/>
              <a:buChar char="Ø"/>
            </a:pPr>
            <a:r>
              <a:rPr lang="ru-RU" sz="2400" b="1" dirty="0" smtClean="0">
                <a:solidFill>
                  <a:srgbClr val="002060"/>
                </a:solidFill>
                <a:latin typeface="Arial" charset="0"/>
              </a:rPr>
              <a:t>ложь, воровство. </a:t>
            </a:r>
          </a:p>
          <a:p>
            <a:pPr marL="0" marR="0" lvl="0" indent="0" algn="l" defTabSz="914400" rtl="0" eaLnBrk="1" fontAlgn="base" latinLnBrk="0" hangingPunct="1">
              <a:lnSpc>
                <a:spcPct val="100000"/>
              </a:lnSpc>
              <a:spcBef>
                <a:spcPct val="0"/>
              </a:spcBef>
              <a:spcAft>
                <a:spcPct val="0"/>
              </a:spcAft>
              <a:buClrTx/>
              <a:buSzTx/>
              <a:tabLst/>
            </a:pP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p:txBody>
      </p:sp>
    </p:spTree>
    <p:extLst>
      <p:ext uri="{BB962C8B-B14F-4D97-AF65-F5344CB8AC3E}">
        <p14:creationId xmlns="" xmlns:p14="http://schemas.microsoft.com/office/powerpoint/2010/main" val="1122197327"/>
      </p:ext>
    </p:extLst>
  </p:cSld>
  <p:clrMapOvr>
    <a:masterClrMapping/>
  </p:clrMapOvr>
  <p:transition spd="slow">
    <p:cover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4"/>
          <p:cNvSpPr>
            <a:spLocks noChangeArrowheads="1"/>
          </p:cNvSpPr>
          <p:nvPr/>
        </p:nvSpPr>
        <p:spPr bwMode="auto">
          <a:xfrm>
            <a:off x="0" y="0"/>
            <a:ext cx="9144000" cy="1124744"/>
          </a:xfrm>
          <a:prstGeom prst="rect">
            <a:avLst/>
          </a:prstGeom>
          <a:solidFill>
            <a:srgbClr val="97C4FF">
              <a:alpha val="45882"/>
            </a:srgbClr>
          </a:solidFill>
          <a:ln w="19050">
            <a:noFill/>
            <a:miter lim="800000"/>
            <a:headEnd/>
            <a:tailEnd/>
          </a:ln>
        </p:spPr>
        <p:txBody>
          <a:bodyPr wrap="none" lIns="36731" tIns="36731" rIns="36731" bIns="36731" anchor="ctr"/>
          <a:lstStyle/>
          <a:p>
            <a:pPr algn="ctr">
              <a:spcBef>
                <a:spcPts val="0"/>
              </a:spcBef>
              <a:buNone/>
            </a:pP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Признаками жесткого обращения с ребенком </a:t>
            </a:r>
          </a:p>
          <a:p>
            <a:pPr algn="ctr">
              <a:spcBef>
                <a:spcPts val="0"/>
              </a:spcBef>
              <a:buNone/>
            </a:pP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могут быть, если у ребенка наблюдается</a:t>
            </a:r>
            <a:r>
              <a:rPr lang="ru-RU"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1" name="Прямоугольник 10"/>
          <p:cNvSpPr/>
          <p:nvPr/>
        </p:nvSpPr>
        <p:spPr>
          <a:xfrm>
            <a:off x="754381"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2" name="Прямоугольник 11"/>
          <p:cNvSpPr/>
          <p:nvPr/>
        </p:nvSpPr>
        <p:spPr>
          <a:xfrm>
            <a:off x="433547"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3" name="Прямоугольник 12"/>
          <p:cNvSpPr/>
          <p:nvPr/>
        </p:nvSpPr>
        <p:spPr>
          <a:xfrm>
            <a:off x="112713"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cxnSp>
        <p:nvCxnSpPr>
          <p:cNvPr id="17" name="Прямая соединительная линия 16"/>
          <p:cNvCxnSpPr/>
          <p:nvPr/>
        </p:nvCxnSpPr>
        <p:spPr>
          <a:xfrm>
            <a:off x="1470025" y="6523038"/>
            <a:ext cx="6572250" cy="1587"/>
          </a:xfrm>
          <a:prstGeom prst="line">
            <a:avLst/>
          </a:prstGeom>
          <a:ln w="38100" cap="rnd">
            <a:solidFill>
              <a:srgbClr val="005EA4"/>
            </a:solidFill>
          </a:ln>
        </p:spPr>
        <p:style>
          <a:lnRef idx="1">
            <a:schemeClr val="accent1"/>
          </a:lnRef>
          <a:fillRef idx="0">
            <a:schemeClr val="accent1"/>
          </a:fillRef>
          <a:effectRef idx="0">
            <a:schemeClr val="accent1"/>
          </a:effectRef>
          <a:fontRef idx="minor">
            <a:schemeClr val="tx1"/>
          </a:fontRef>
        </p:style>
      </p:cxnSp>
      <p:sp>
        <p:nvSpPr>
          <p:cNvPr id="5139" name="Rectangle 44"/>
          <p:cNvSpPr>
            <a:spLocks noChangeArrowheads="1"/>
          </p:cNvSpPr>
          <p:nvPr/>
        </p:nvSpPr>
        <p:spPr bwMode="auto">
          <a:xfrm>
            <a:off x="0" y="6308725"/>
            <a:ext cx="9144000" cy="576263"/>
          </a:xfrm>
          <a:prstGeom prst="rect">
            <a:avLst/>
          </a:prstGeom>
          <a:solidFill>
            <a:srgbClr val="C0C0C0">
              <a:alpha val="45882"/>
            </a:srgbClr>
          </a:solidFill>
          <a:ln w="19050">
            <a:noFill/>
            <a:miter lim="800000"/>
            <a:headEnd/>
            <a:tailEnd/>
          </a:ln>
        </p:spPr>
        <p:txBody>
          <a:bodyPr wrap="none" lIns="36731" tIns="36731" rIns="36731" bIns="36731" anchor="ctr"/>
          <a:lstStyle/>
          <a:p>
            <a:pPr algn="l" defTabSz="933450"/>
            <a:endParaRPr lang="ru-RU" sz="1200" b="1" dirty="0">
              <a:cs typeface="Arial" pitchFamily="34" charset="0"/>
            </a:endParaRPr>
          </a:p>
        </p:txBody>
      </p:sp>
      <p:sp>
        <p:nvSpPr>
          <p:cNvPr id="15" name="Прямоугольный треугольник 14"/>
          <p:cNvSpPr/>
          <p:nvPr/>
        </p:nvSpPr>
        <p:spPr>
          <a:xfrm flipH="1">
            <a:off x="8113357" y="6096854"/>
            <a:ext cx="1024572" cy="782782"/>
          </a:xfrm>
          <a:prstGeom prst="r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pic>
        <p:nvPicPr>
          <p:cNvPr id="5146" name="Picture 33" descr="Picture4"/>
          <p:cNvPicPr>
            <a:picLocks noChangeAspect="1" noChangeArrowheads="1"/>
          </p:cNvPicPr>
          <p:nvPr/>
        </p:nvPicPr>
        <p:blipFill>
          <a:blip r:embed="rId3" cstate="print"/>
          <a:srcRect/>
          <a:stretch>
            <a:fillRect/>
          </a:stretch>
        </p:blipFill>
        <p:spPr bwMode="gray">
          <a:xfrm>
            <a:off x="1403350" y="4651375"/>
            <a:ext cx="754063" cy="573088"/>
          </a:xfrm>
          <a:prstGeom prst="rect">
            <a:avLst/>
          </a:prstGeom>
          <a:noFill/>
          <a:ln w="9525">
            <a:noFill/>
            <a:miter lim="800000"/>
            <a:headEnd/>
            <a:tailEnd/>
          </a:ln>
        </p:spPr>
      </p:pic>
      <p:sp>
        <p:nvSpPr>
          <p:cNvPr id="5149" name="Rectangle 44"/>
          <p:cNvSpPr>
            <a:spLocks noChangeArrowheads="1"/>
          </p:cNvSpPr>
          <p:nvPr/>
        </p:nvSpPr>
        <p:spPr bwMode="auto">
          <a:xfrm>
            <a:off x="1780382" y="2007257"/>
            <a:ext cx="6464026" cy="2389815"/>
          </a:xfrm>
          <a:prstGeom prst="rect">
            <a:avLst/>
          </a:prstGeom>
          <a:noFill/>
          <a:ln w="9525">
            <a:noFill/>
            <a:miter lim="800000"/>
            <a:headEnd/>
            <a:tailEnd/>
          </a:ln>
        </p:spPr>
        <p:txBody>
          <a:bodyPr anchor="ctr"/>
          <a:lstStyle/>
          <a:p>
            <a:pPr algn="ctr"/>
            <a:endParaRPr lang="ru-RU" dirty="0">
              <a:latin typeface="Times New Roman" pitchFamily="18" charset="0"/>
              <a:cs typeface="Times New Roman" pitchFamily="18" charset="0"/>
            </a:endParaRPr>
          </a:p>
        </p:txBody>
      </p:sp>
      <p:sp>
        <p:nvSpPr>
          <p:cNvPr id="14" name="Прямоугольник 13"/>
          <p:cNvSpPr/>
          <p:nvPr/>
        </p:nvSpPr>
        <p:spPr>
          <a:xfrm>
            <a:off x="1043608" y="1114889"/>
            <a:ext cx="7848872" cy="5743111"/>
          </a:xfrm>
          <a:prstGeom prst="rect">
            <a:avLst/>
          </a:prstGeom>
        </p:spPr>
        <p:txBody>
          <a:bodyPr wrap="square">
            <a:spAutoFit/>
          </a:bodyPr>
          <a:lstStyle/>
          <a:p>
            <a:pPr lvl="0" algn="l">
              <a:lnSpc>
                <a:spcPct val="120000"/>
              </a:lnSpc>
              <a:spcBef>
                <a:spcPts val="0"/>
              </a:spcBef>
              <a:buFont typeface="Wingdings" pitchFamily="2" charset="2"/>
              <a:buChar char="ü"/>
            </a:pPr>
            <a:r>
              <a:rPr lang="ru-RU" dirty="0" smtClean="0">
                <a:latin typeface="Times New Roman" pitchFamily="18" charset="0"/>
                <a:cs typeface="Times New Roman" pitchFamily="18" charset="0"/>
              </a:rPr>
              <a:t>боязнь физического контакта с взрослыми;</a:t>
            </a:r>
          </a:p>
          <a:p>
            <a:pPr lvl="0" algn="l">
              <a:lnSpc>
                <a:spcPct val="120000"/>
              </a:lnSpc>
              <a:spcBef>
                <a:spcPts val="0"/>
              </a:spcBef>
              <a:buFont typeface="Wingdings" pitchFamily="2" charset="2"/>
              <a:buChar char="ü"/>
            </a:pPr>
            <a:r>
              <a:rPr lang="ru-RU" dirty="0" smtClean="0">
                <a:latin typeface="Times New Roman" pitchFamily="18" charset="0"/>
                <a:cs typeface="Times New Roman" pitchFamily="18" charset="0"/>
              </a:rPr>
              <a:t>стремление скрыть причину травм;</a:t>
            </a:r>
          </a:p>
          <a:p>
            <a:pPr lvl="0" algn="l">
              <a:lnSpc>
                <a:spcPct val="120000"/>
              </a:lnSpc>
              <a:spcBef>
                <a:spcPts val="0"/>
              </a:spcBef>
              <a:buFont typeface="Wingdings" pitchFamily="2" charset="2"/>
              <a:buChar char="ü"/>
            </a:pPr>
            <a:r>
              <a:rPr lang="ru-RU" dirty="0" smtClean="0">
                <a:latin typeface="Times New Roman" pitchFamily="18" charset="0"/>
                <a:cs typeface="Times New Roman" pitchFamily="18" charset="0"/>
              </a:rPr>
              <a:t>плаксивость, одиночество, отсутствие друзей;</a:t>
            </a:r>
          </a:p>
          <a:p>
            <a:pPr lvl="0" algn="l">
              <a:lnSpc>
                <a:spcPct val="120000"/>
              </a:lnSpc>
              <a:spcBef>
                <a:spcPts val="0"/>
              </a:spcBef>
              <a:buFont typeface="Wingdings" pitchFamily="2" charset="2"/>
              <a:buChar char="ü"/>
            </a:pPr>
            <a:r>
              <a:rPr lang="ru-RU" dirty="0" smtClean="0">
                <a:latin typeface="Times New Roman" pitchFamily="18" charset="0"/>
                <a:cs typeface="Times New Roman" pitchFamily="18" charset="0"/>
              </a:rPr>
              <a:t>стремление полностью закрыть свое тело;</a:t>
            </a:r>
          </a:p>
          <a:p>
            <a:pPr lvl="0" algn="l">
              <a:lnSpc>
                <a:spcPct val="120000"/>
              </a:lnSpc>
              <a:spcBef>
                <a:spcPts val="0"/>
              </a:spcBef>
              <a:buFont typeface="Wingdings" pitchFamily="2" charset="2"/>
              <a:buChar char="ü"/>
            </a:pPr>
            <a:r>
              <a:rPr lang="ru-RU" dirty="0" smtClean="0">
                <a:latin typeface="Times New Roman" pitchFamily="18" charset="0"/>
                <a:cs typeface="Times New Roman" pitchFamily="18" charset="0"/>
              </a:rPr>
              <a:t>постоянно печальный вид, длительно подавленное настроение;</a:t>
            </a:r>
          </a:p>
          <a:p>
            <a:pPr lvl="0" algn="l">
              <a:lnSpc>
                <a:spcPct val="120000"/>
              </a:lnSpc>
              <a:spcBef>
                <a:spcPts val="0"/>
              </a:spcBef>
              <a:buFont typeface="Wingdings" pitchFamily="2" charset="2"/>
              <a:buChar char="ü"/>
            </a:pPr>
            <a:r>
              <a:rPr lang="ru-RU" dirty="0" smtClean="0">
                <a:latin typeface="Times New Roman" pitchFamily="18" charset="0"/>
                <a:cs typeface="Times New Roman" pitchFamily="18" charset="0"/>
              </a:rPr>
              <a:t>агрессивность</a:t>
            </a:r>
          </a:p>
          <a:p>
            <a:pPr lvl="0" algn="l">
              <a:lnSpc>
                <a:spcPct val="120000"/>
              </a:lnSpc>
              <a:spcBef>
                <a:spcPts val="0"/>
              </a:spcBef>
              <a:buFont typeface="Wingdings" pitchFamily="2" charset="2"/>
              <a:buChar char="ü"/>
            </a:pPr>
            <a:r>
              <a:rPr lang="ru-RU" dirty="0" smtClean="0">
                <a:latin typeface="Times New Roman" pitchFamily="18" charset="0"/>
                <a:cs typeface="Times New Roman" pitchFamily="18" charset="0"/>
              </a:rPr>
              <a:t>склонность к уединению, неумение общаться;</a:t>
            </a:r>
          </a:p>
          <a:p>
            <a:pPr lvl="0" algn="l">
              <a:lnSpc>
                <a:spcPct val="120000"/>
              </a:lnSpc>
              <a:spcBef>
                <a:spcPts val="0"/>
              </a:spcBef>
              <a:buFont typeface="Wingdings" pitchFamily="2" charset="2"/>
              <a:buChar char="ü"/>
            </a:pPr>
            <a:r>
              <a:rPr lang="ru-RU" dirty="0" smtClean="0">
                <a:latin typeface="Times New Roman" pitchFamily="18" charset="0"/>
                <a:cs typeface="Times New Roman" pitchFamily="18" charset="0"/>
              </a:rPr>
              <a:t>задержка физического, умственного развития;</a:t>
            </a:r>
          </a:p>
          <a:p>
            <a:pPr lvl="0" algn="l">
              <a:lnSpc>
                <a:spcPct val="120000"/>
              </a:lnSpc>
              <a:spcBef>
                <a:spcPts val="0"/>
              </a:spcBef>
              <a:buFont typeface="Wingdings" pitchFamily="2" charset="2"/>
              <a:buChar char="ü"/>
            </a:pPr>
            <a:r>
              <a:rPr lang="ru-RU" dirty="0" smtClean="0">
                <a:latin typeface="Times New Roman" pitchFamily="18" charset="0"/>
                <a:cs typeface="Times New Roman" pitchFamily="18" charset="0"/>
              </a:rPr>
              <a:t>нервный тик, </a:t>
            </a:r>
            <a:r>
              <a:rPr lang="ru-RU" dirty="0" err="1" smtClean="0">
                <a:latin typeface="Times New Roman" pitchFamily="18" charset="0"/>
                <a:cs typeface="Times New Roman" pitchFamily="18" charset="0"/>
              </a:rPr>
              <a:t>энурез</a:t>
            </a:r>
            <a:endParaRPr lang="ru-RU" dirty="0" smtClean="0">
              <a:latin typeface="Times New Roman" pitchFamily="18" charset="0"/>
              <a:cs typeface="Times New Roman" pitchFamily="18" charset="0"/>
            </a:endParaRPr>
          </a:p>
          <a:p>
            <a:pPr lvl="0" algn="l">
              <a:lnSpc>
                <a:spcPct val="120000"/>
              </a:lnSpc>
              <a:spcBef>
                <a:spcPts val="0"/>
              </a:spcBef>
              <a:buFont typeface="Wingdings" pitchFamily="2" charset="2"/>
              <a:buChar char="ü"/>
            </a:pPr>
            <a:r>
              <a:rPr lang="ru-RU" dirty="0" smtClean="0">
                <a:latin typeface="Times New Roman" pitchFamily="18" charset="0"/>
                <a:cs typeface="Times New Roman" pitchFamily="18" charset="0"/>
              </a:rPr>
              <a:t>требование ласки и внимания;</a:t>
            </a:r>
          </a:p>
          <a:p>
            <a:pPr lvl="0" algn="l">
              <a:lnSpc>
                <a:spcPct val="120000"/>
              </a:lnSpc>
              <a:spcBef>
                <a:spcPts val="0"/>
              </a:spcBef>
              <a:buFont typeface="Wingdings" pitchFamily="2" charset="2"/>
              <a:buChar char="ü"/>
            </a:pPr>
            <a:r>
              <a:rPr lang="ru-RU" dirty="0" smtClean="0">
                <a:latin typeface="Times New Roman" pitchFamily="18" charset="0"/>
                <a:cs typeface="Times New Roman" pitchFamily="18" charset="0"/>
              </a:rPr>
              <a:t>ребенок часто переходит от спокойного поведения к внезапно возбужденному поведению и наоборот;</a:t>
            </a:r>
          </a:p>
          <a:p>
            <a:pPr lvl="0" algn="l">
              <a:lnSpc>
                <a:spcPct val="120000"/>
              </a:lnSpc>
              <a:spcBef>
                <a:spcPts val="0"/>
              </a:spcBef>
              <a:buFont typeface="Wingdings" pitchFamily="2" charset="2"/>
              <a:buChar char="ü"/>
            </a:pPr>
            <a:r>
              <a:rPr lang="ru-RU" dirty="0" smtClean="0">
                <a:latin typeface="Times New Roman" pitchFamily="18" charset="0"/>
                <a:cs typeface="Times New Roman" pitchFamily="18" charset="0"/>
              </a:rPr>
              <a:t>ребенок жалуется на недомогание: головную боль, боли в животе, внешние воспаления в области мочеполовых органов</a:t>
            </a:r>
          </a:p>
          <a:p>
            <a:pPr lvl="0" algn="l">
              <a:lnSpc>
                <a:spcPct val="120000"/>
              </a:lnSpc>
              <a:spcBef>
                <a:spcPts val="0"/>
              </a:spcBef>
              <a:buFont typeface="Wingdings" pitchFamily="2" charset="2"/>
              <a:buChar char="ü"/>
            </a:pPr>
            <a:r>
              <a:rPr lang="ru-RU" dirty="0" smtClean="0">
                <a:latin typeface="Times New Roman" pitchFamily="18" charset="0"/>
                <a:cs typeface="Times New Roman" pitchFamily="18" charset="0"/>
              </a:rPr>
              <a:t>ребенок судорожно реагирует на поднятую руку;</a:t>
            </a:r>
          </a:p>
          <a:p>
            <a:pPr lvl="0" algn="l">
              <a:lnSpc>
                <a:spcPct val="120000"/>
              </a:lnSpc>
              <a:spcBef>
                <a:spcPts val="0"/>
              </a:spcBef>
              <a:buFont typeface="Wingdings" pitchFamily="2" charset="2"/>
              <a:buChar char="ü"/>
            </a:pPr>
            <a:r>
              <a:rPr lang="ru-RU" dirty="0" smtClean="0">
                <a:latin typeface="Times New Roman" pitchFamily="18" charset="0"/>
                <a:cs typeface="Times New Roman" pitchFamily="18" charset="0"/>
              </a:rPr>
              <a:t>ребенок рассказывает о случаях насилия или сексуальных домогательств, которые якобы произошли с другими детьми;</a:t>
            </a:r>
          </a:p>
        </p:txBody>
      </p:sp>
    </p:spTree>
    <p:extLst>
      <p:ext uri="{BB962C8B-B14F-4D97-AF65-F5344CB8AC3E}">
        <p14:creationId xmlns="" xmlns:p14="http://schemas.microsoft.com/office/powerpoint/2010/main" val="1122197327"/>
      </p:ext>
    </p:extLst>
  </p:cSld>
  <p:clrMapOvr>
    <a:masterClrMapping/>
  </p:clrMapOvr>
  <p:transition spd="slow">
    <p:cover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4"/>
          <p:cNvSpPr>
            <a:spLocks noChangeArrowheads="1"/>
          </p:cNvSpPr>
          <p:nvPr/>
        </p:nvSpPr>
        <p:spPr bwMode="auto">
          <a:xfrm>
            <a:off x="0" y="0"/>
            <a:ext cx="9144000" cy="881063"/>
          </a:xfrm>
          <a:prstGeom prst="rect">
            <a:avLst/>
          </a:prstGeom>
          <a:solidFill>
            <a:srgbClr val="97C4FF">
              <a:alpha val="45882"/>
            </a:srgbClr>
          </a:solidFill>
          <a:ln w="19050">
            <a:noFill/>
            <a:miter lim="800000"/>
            <a:headEnd/>
            <a:tailEnd/>
          </a:ln>
        </p:spPr>
        <p:txBody>
          <a:bodyPr wrap="none" lIns="36731" tIns="36731" rIns="36731" bIns="36731" anchor="ctr"/>
          <a:lstStyle/>
          <a:p>
            <a:pPr algn="l" defTabSz="933450"/>
            <a:endParaRPr lang="ru-RU" sz="1200" b="1">
              <a:cs typeface="Arial" pitchFamily="34" charset="0"/>
            </a:endParaRPr>
          </a:p>
        </p:txBody>
      </p:sp>
      <p:sp>
        <p:nvSpPr>
          <p:cNvPr id="23556" name="Line 9"/>
          <p:cNvSpPr>
            <a:spLocks noChangeShapeType="1"/>
          </p:cNvSpPr>
          <p:nvPr/>
        </p:nvSpPr>
        <p:spPr bwMode="auto">
          <a:xfrm>
            <a:off x="487363" y="652463"/>
            <a:ext cx="1690687" cy="0"/>
          </a:xfrm>
          <a:prstGeom prst="line">
            <a:avLst/>
          </a:prstGeom>
          <a:noFill/>
          <a:ln w="28575">
            <a:solidFill>
              <a:schemeClr val="bg1"/>
            </a:solidFill>
            <a:round/>
            <a:headEnd/>
            <a:tailEnd/>
          </a:ln>
        </p:spPr>
        <p:txBody>
          <a:bodyPr/>
          <a:lstStyle/>
          <a:p>
            <a:endParaRPr lang="ru-RU"/>
          </a:p>
        </p:txBody>
      </p:sp>
      <p:sp>
        <p:nvSpPr>
          <p:cNvPr id="23557" name="Line 10"/>
          <p:cNvSpPr>
            <a:spLocks noChangeShapeType="1"/>
          </p:cNvSpPr>
          <p:nvPr/>
        </p:nvSpPr>
        <p:spPr bwMode="auto">
          <a:xfrm>
            <a:off x="487363" y="692150"/>
            <a:ext cx="1690687" cy="0"/>
          </a:xfrm>
          <a:prstGeom prst="line">
            <a:avLst/>
          </a:prstGeom>
          <a:noFill/>
          <a:ln w="28575">
            <a:solidFill>
              <a:srgbClr val="0066FF"/>
            </a:solidFill>
            <a:round/>
            <a:headEnd/>
            <a:tailEnd/>
          </a:ln>
        </p:spPr>
        <p:txBody>
          <a:bodyPr/>
          <a:lstStyle/>
          <a:p>
            <a:endParaRPr lang="ru-RU"/>
          </a:p>
        </p:txBody>
      </p:sp>
      <p:sp>
        <p:nvSpPr>
          <p:cNvPr id="3" name="Прямоугольник 2"/>
          <p:cNvSpPr/>
          <p:nvPr/>
        </p:nvSpPr>
        <p:spPr>
          <a:xfrm>
            <a:off x="1075215"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p:nvPr/>
        </p:nvSpPr>
        <p:spPr>
          <a:xfrm>
            <a:off x="754381"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Прямоугольник 11"/>
          <p:cNvSpPr/>
          <p:nvPr/>
        </p:nvSpPr>
        <p:spPr>
          <a:xfrm>
            <a:off x="433547"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112713"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7" name="Прямая соединительная линия 16"/>
          <p:cNvCxnSpPr/>
          <p:nvPr/>
        </p:nvCxnSpPr>
        <p:spPr>
          <a:xfrm>
            <a:off x="1470025" y="6523038"/>
            <a:ext cx="6572250" cy="1587"/>
          </a:xfrm>
          <a:prstGeom prst="line">
            <a:avLst/>
          </a:prstGeom>
          <a:ln w="38100" cap="rnd">
            <a:solidFill>
              <a:srgbClr val="005EA4"/>
            </a:solidFill>
          </a:ln>
        </p:spPr>
        <p:style>
          <a:lnRef idx="1">
            <a:schemeClr val="accent1"/>
          </a:lnRef>
          <a:fillRef idx="0">
            <a:schemeClr val="accent1"/>
          </a:fillRef>
          <a:effectRef idx="0">
            <a:schemeClr val="accent1"/>
          </a:effectRef>
          <a:fontRef idx="minor">
            <a:schemeClr val="tx1"/>
          </a:fontRef>
        </p:style>
      </p:cxnSp>
      <p:sp>
        <p:nvSpPr>
          <p:cNvPr id="23572" name="Rectangle 44"/>
          <p:cNvSpPr>
            <a:spLocks noChangeArrowheads="1"/>
          </p:cNvSpPr>
          <p:nvPr/>
        </p:nvSpPr>
        <p:spPr bwMode="auto">
          <a:xfrm>
            <a:off x="0" y="6308725"/>
            <a:ext cx="9144000" cy="576263"/>
          </a:xfrm>
          <a:prstGeom prst="rect">
            <a:avLst/>
          </a:prstGeom>
          <a:solidFill>
            <a:srgbClr val="C0C0C0">
              <a:alpha val="45882"/>
            </a:srgbClr>
          </a:solidFill>
          <a:ln w="19050">
            <a:noFill/>
            <a:miter lim="800000"/>
            <a:headEnd/>
            <a:tailEnd/>
          </a:ln>
        </p:spPr>
        <p:txBody>
          <a:bodyPr wrap="none" lIns="36731" tIns="36731" rIns="36731" bIns="36731" anchor="ctr"/>
          <a:lstStyle/>
          <a:p>
            <a:pPr algn="l" defTabSz="933450"/>
            <a:endParaRPr lang="ru-RU" sz="1200" b="1">
              <a:cs typeface="Arial" pitchFamily="34" charset="0"/>
            </a:endParaRPr>
          </a:p>
        </p:txBody>
      </p:sp>
      <p:sp>
        <p:nvSpPr>
          <p:cNvPr id="15" name="Прямоугольный треугольник 14"/>
          <p:cNvSpPr/>
          <p:nvPr/>
        </p:nvSpPr>
        <p:spPr>
          <a:xfrm flipH="1">
            <a:off x="8113357" y="6096854"/>
            <a:ext cx="1024572" cy="782782"/>
          </a:xfrm>
          <a:prstGeom prst="r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7613" name="AutoShape 29"/>
          <p:cNvSpPr>
            <a:spLocks noChangeArrowheads="1"/>
          </p:cNvSpPr>
          <p:nvPr/>
        </p:nvSpPr>
        <p:spPr bwMode="gray">
          <a:xfrm>
            <a:off x="858578" y="873111"/>
            <a:ext cx="8001000" cy="271462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l">
              <a:defRPr/>
            </a:pPr>
            <a:endParaRPr lang="ru-RU"/>
          </a:p>
        </p:txBody>
      </p:sp>
      <p:sp>
        <p:nvSpPr>
          <p:cNvPr id="23583" name="Text Box 32"/>
          <p:cNvSpPr txBox="1">
            <a:spLocks noChangeArrowheads="1"/>
          </p:cNvSpPr>
          <p:nvPr/>
        </p:nvSpPr>
        <p:spPr bwMode="gray">
          <a:xfrm>
            <a:off x="1608348" y="1107038"/>
            <a:ext cx="6735762" cy="2246769"/>
          </a:xfrm>
          <a:prstGeom prst="rect">
            <a:avLst/>
          </a:prstGeom>
          <a:noFill/>
          <a:ln w="9525" algn="ctr">
            <a:noFill/>
            <a:miter lim="800000"/>
            <a:headEnd/>
            <a:tailEnd/>
          </a:ln>
        </p:spPr>
        <p:txBody>
          <a:bodyPr>
            <a:spAutoFit/>
          </a:bodyPr>
          <a:lstStyle/>
          <a:p>
            <a:pPr algn="ctr"/>
            <a:r>
              <a:rPr lang="ru-RU" sz="2000" dirty="0" smtClean="0">
                <a:latin typeface="Times New Roman" pitchFamily="18" charset="0"/>
                <a:cs typeface="Times New Roman" pitchFamily="18" charset="0"/>
              </a:rPr>
              <a:t>Любой </a:t>
            </a:r>
            <a:r>
              <a:rPr lang="ru-RU" sz="2000" dirty="0">
                <a:latin typeface="Times New Roman" pitchFamily="18" charset="0"/>
                <a:cs typeface="Times New Roman" pitchFamily="18" charset="0"/>
              </a:rPr>
              <a:t>вид жестокого обращения </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ведет к самым разнообразным последствиям, но  их объединяет одно - </a:t>
            </a:r>
            <a:r>
              <a:rPr lang="ru-RU" sz="2000" dirty="0" smtClean="0">
                <a:latin typeface="Times New Roman" pitchFamily="18" charset="0"/>
                <a:cs typeface="Times New Roman" pitchFamily="18" charset="0"/>
              </a:rPr>
              <a:t>взрослые, </a:t>
            </a:r>
            <a:r>
              <a:rPr lang="ru-RU" sz="2000" dirty="0">
                <a:latin typeface="Times New Roman" pitchFamily="18" charset="0"/>
                <a:cs typeface="Times New Roman" pitchFamily="18" charset="0"/>
              </a:rPr>
              <a:t>допускающие жестокость по отношению к детям, разрушают ожидание любви, доверия и заботы, ч</a:t>
            </a:r>
            <a:r>
              <a:rPr lang="ru-RU" sz="2000" i="1" dirty="0">
                <a:latin typeface="Times New Roman" pitchFamily="18" charset="0"/>
                <a:cs typeface="Times New Roman" pitchFamily="18" charset="0"/>
              </a:rPr>
              <a:t>то приводит к </a:t>
            </a:r>
            <a:r>
              <a:rPr lang="ru-RU" sz="2000" b="1" dirty="0">
                <a:latin typeface="Times New Roman" pitchFamily="18" charset="0"/>
                <a:cs typeface="Times New Roman" pitchFamily="18" charset="0"/>
              </a:rPr>
              <a:t>серьезным нарушениям процесса развития детей,  наносит </a:t>
            </a:r>
            <a:r>
              <a:rPr lang="ru-RU" sz="2000" dirty="0">
                <a:latin typeface="Times New Roman" pitchFamily="18" charset="0"/>
                <a:cs typeface="Times New Roman" pitchFamily="18" charset="0"/>
              </a:rPr>
              <a:t>ущерб здоровью  ребенка или опасность для его жизни. </a:t>
            </a:r>
          </a:p>
        </p:txBody>
      </p:sp>
      <p:sp>
        <p:nvSpPr>
          <p:cNvPr id="67617" name="Freeform 33"/>
          <p:cNvSpPr>
            <a:spLocks/>
          </p:cNvSpPr>
          <p:nvPr/>
        </p:nvSpPr>
        <p:spPr bwMode="gray">
          <a:xfrm>
            <a:off x="1143000" y="1485900"/>
            <a:ext cx="754063" cy="86995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lgn="l">
              <a:defRPr/>
            </a:pPr>
            <a:endParaRPr lang="ru-RU"/>
          </a:p>
        </p:txBody>
      </p:sp>
      <p:pic>
        <p:nvPicPr>
          <p:cNvPr id="1026" name="Picture 2" descr="http://school8.rc-buzuluk.ru/images/18-11-2010/2.jpg"/>
          <p:cNvPicPr>
            <a:picLocks noChangeAspect="1" noChangeArrowheads="1"/>
          </p:cNvPicPr>
          <p:nvPr/>
        </p:nvPicPr>
        <p:blipFill>
          <a:blip r:embed="rId3" r:link="rId4" cstate="print">
            <a:extLst>
              <a:ext uri="{28A0092B-C50C-407E-A947-70E740481C1C}">
                <a14:useLocalDpi xmlns="" xmlns:a14="http://schemas.microsoft.com/office/drawing/2010/main" val="0"/>
              </a:ext>
            </a:extLst>
          </a:blip>
          <a:srcRect/>
          <a:stretch>
            <a:fillRect/>
          </a:stretch>
        </p:blipFill>
        <p:spPr bwMode="auto">
          <a:xfrm>
            <a:off x="2432929" y="3943559"/>
            <a:ext cx="4852298" cy="23125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cover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ru-RU" sz="4800" cap="none" smtClean="0">
                <a:solidFill>
                  <a:schemeClr val="tx1"/>
                </a:solidFill>
                <a:effectLst/>
              </a:rPr>
              <a:t/>
            </a:r>
            <a:br>
              <a:rPr lang="ru-RU" sz="4800" cap="none" smtClean="0">
                <a:solidFill>
                  <a:schemeClr val="tx1"/>
                </a:solidFill>
                <a:effectLst/>
              </a:rPr>
            </a:br>
            <a:endParaRPr lang="ru-RU" sz="3200" b="1" cap="none" smtClean="0">
              <a:solidFill>
                <a:schemeClr val="tx1"/>
              </a:solidFill>
              <a:effectLst/>
            </a:endParaRPr>
          </a:p>
        </p:txBody>
      </p:sp>
      <p:sp>
        <p:nvSpPr>
          <p:cNvPr id="59395" name="Rectangle 3"/>
          <p:cNvSpPr>
            <a:spLocks noGrp="1"/>
          </p:cNvSpPr>
          <p:nvPr>
            <p:ph type="body" idx="4294967295"/>
          </p:nvPr>
        </p:nvSpPr>
        <p:spPr>
          <a:xfrm>
            <a:off x="457200" y="1554163"/>
            <a:ext cx="8147050" cy="4525962"/>
          </a:xfrm>
        </p:spPr>
        <p:txBody>
          <a:bodyPr/>
          <a:lstStyle/>
          <a:p>
            <a:pPr algn="ctr">
              <a:buFont typeface="Wingdings 2" pitchFamily="18" charset="2"/>
              <a:buNone/>
            </a:pPr>
            <a:r>
              <a:rPr lang="ru-RU" sz="3600" b="1" smtClean="0">
                <a:latin typeface="Arial" charset="0"/>
              </a:rPr>
              <a:t>Виды ответственности лиц, допускающих жестокое обращение с детьми, в соответствии  законодательством</a:t>
            </a:r>
            <a:r>
              <a:rPr lang="ru-RU" sz="3600" b="1" smtClean="0"/>
              <a:t> РФ</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ru-RU" b="1" cap="none" smtClean="0">
                <a:effectLst/>
                <a:latin typeface="Arial" charset="0"/>
              </a:rPr>
              <a:t>Административная ответственность</a:t>
            </a:r>
          </a:p>
        </p:txBody>
      </p:sp>
      <p:sp>
        <p:nvSpPr>
          <p:cNvPr id="61443" name="Rectangle 3"/>
          <p:cNvSpPr>
            <a:spLocks noGrp="1"/>
          </p:cNvSpPr>
          <p:nvPr>
            <p:ph type="body" idx="4294967295"/>
          </p:nvPr>
        </p:nvSpPr>
        <p:spPr/>
        <p:txBody>
          <a:bodyPr/>
          <a:lstStyle/>
          <a:p>
            <a:pPr>
              <a:lnSpc>
                <a:spcPct val="90000"/>
              </a:lnSpc>
              <a:spcBef>
                <a:spcPct val="50000"/>
              </a:spcBef>
              <a:buClrTx/>
              <a:buSzTx/>
              <a:buFontTx/>
              <a:buNone/>
            </a:pPr>
            <a:r>
              <a:rPr lang="ru-RU" i="1" smtClean="0">
                <a:solidFill>
                  <a:schemeClr val="tx1"/>
                </a:solidFill>
                <a:latin typeface="Arial" charset="0"/>
              </a:rPr>
              <a:t> </a:t>
            </a:r>
            <a:r>
              <a:rPr lang="ru-RU" smtClean="0">
                <a:latin typeface="Arial" charset="0"/>
              </a:rPr>
              <a:t>Лица, допустившие пренебрежение основными потребностями  ребенка, не исполняющие обязанности по содержанию и воспитанию несовершеннолетних, подлежат административной ответственности в соответствии с кодексом Российской Федерации (ст.5.35). Рассмотрение дел по указанной статье относится к компетенции КДН и защите их прав</a:t>
            </a:r>
            <a:r>
              <a:rPr lang="ru-RU" i="1" smtClean="0">
                <a:latin typeface="Arial" charset="0"/>
              </a:rPr>
              <a:t>.</a:t>
            </a:r>
          </a:p>
          <a:p>
            <a:pPr>
              <a:lnSpc>
                <a:spcPct val="90000"/>
              </a:lnSpc>
            </a:pPr>
            <a:endParaRPr lang="ru-RU"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ru-RU" sz="3200" b="1" cap="none" smtClean="0">
                <a:effectLst/>
                <a:latin typeface="Arial" charset="0"/>
              </a:rPr>
              <a:t>Гражданско-правовая ответственность</a:t>
            </a:r>
          </a:p>
        </p:txBody>
      </p:sp>
      <p:sp>
        <p:nvSpPr>
          <p:cNvPr id="3" name="Содержимое 2"/>
          <p:cNvSpPr>
            <a:spLocks noGrp="1"/>
          </p:cNvSpPr>
          <p:nvPr>
            <p:ph type="body" idx="1"/>
          </p:nvPr>
        </p:nvSpPr>
        <p:spPr/>
        <p:txBody>
          <a:bodyPr/>
          <a:lstStyle/>
          <a:p>
            <a:r>
              <a:rPr lang="ru-RU" b="1" u="sng" smtClean="0"/>
              <a:t>Семейный кодекс РФ</a:t>
            </a:r>
            <a:r>
              <a:rPr lang="ru-RU" b="1" smtClean="0"/>
              <a:t>: </a:t>
            </a:r>
            <a:r>
              <a:rPr lang="ru-RU" smtClean="0"/>
              <a:t>Лишение родительских прав (ст. 69 Семейного кодекса Российской Федерации), ограничение родительских прав (ст. 73 Семейного кодекса Российской Федерации), отобрание ребенка при непосредственной угрозе жизни ребенка или его здоровью (ст. 77 Семейного кодекса Российской Федерации).  </a:t>
            </a:r>
          </a:p>
          <a:p>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ChangeArrowheads="1"/>
          </p:cNvPicPr>
          <p:nvPr/>
        </p:nvPicPr>
        <p:blipFill>
          <a:blip r:embed="rId2" cstate="print"/>
          <a:srcRect/>
          <a:stretch>
            <a:fillRect/>
          </a:stretch>
        </p:blipFill>
        <p:spPr bwMode="auto">
          <a:xfrm>
            <a:off x="157163" y="836613"/>
            <a:ext cx="8662987" cy="5616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58"/>
          <p:cNvGrpSpPr>
            <a:grpSpLocks/>
          </p:cNvGrpSpPr>
          <p:nvPr/>
        </p:nvGrpSpPr>
        <p:grpSpPr bwMode="auto">
          <a:xfrm>
            <a:off x="1332706" y="1728896"/>
            <a:ext cx="7292937" cy="3717693"/>
            <a:chOff x="3964" y="2071"/>
            <a:chExt cx="1484" cy="330"/>
          </a:xfrm>
        </p:grpSpPr>
        <p:sp>
          <p:nvSpPr>
            <p:cNvPr id="5166" name="AutoShape 59"/>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p:spPr>
          <p:txBody>
            <a:bodyPr wrap="none" anchor="ctr"/>
            <a:lstStyle/>
            <a:p>
              <a:pPr algn="ctr"/>
              <a:endParaRPr lang="ru-RU" dirty="0"/>
            </a:p>
          </p:txBody>
        </p:sp>
        <p:sp>
          <p:nvSpPr>
            <p:cNvPr id="5167" name="AutoShape 60"/>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p:spPr>
          <p:txBody>
            <a:bodyPr wrap="none" anchor="ctr"/>
            <a:lstStyle/>
            <a:p>
              <a:pPr algn="ctr"/>
              <a:endParaRPr lang="ru-RU" dirty="0"/>
            </a:p>
          </p:txBody>
        </p:sp>
      </p:grpSp>
      <p:sp>
        <p:nvSpPr>
          <p:cNvPr id="5124" name="Rectangle 44"/>
          <p:cNvSpPr>
            <a:spLocks noChangeArrowheads="1"/>
          </p:cNvSpPr>
          <p:nvPr/>
        </p:nvSpPr>
        <p:spPr bwMode="auto">
          <a:xfrm>
            <a:off x="-180528" y="0"/>
            <a:ext cx="9144000" cy="881063"/>
          </a:xfrm>
          <a:prstGeom prst="rect">
            <a:avLst/>
          </a:prstGeom>
          <a:solidFill>
            <a:srgbClr val="97C4FF">
              <a:alpha val="45882"/>
            </a:srgbClr>
          </a:solidFill>
          <a:ln w="19050">
            <a:noFill/>
            <a:miter lim="800000"/>
            <a:headEnd/>
            <a:tailEnd/>
          </a:ln>
        </p:spPr>
        <p:txBody>
          <a:bodyPr wrap="none" lIns="36731" tIns="36731" rIns="36731" bIns="36731" anchor="ctr"/>
          <a:lstStyle/>
          <a:p>
            <a:pPr algn="l" defTabSz="933450"/>
            <a:endParaRPr lang="ru-RU" sz="1200" b="1" dirty="0">
              <a:cs typeface="Arial" pitchFamily="34" charset="0"/>
            </a:endParaRPr>
          </a:p>
        </p:txBody>
      </p:sp>
      <p:sp>
        <p:nvSpPr>
          <p:cNvPr id="5126" name="Line 9"/>
          <p:cNvSpPr>
            <a:spLocks noChangeShapeType="1"/>
          </p:cNvSpPr>
          <p:nvPr/>
        </p:nvSpPr>
        <p:spPr bwMode="auto">
          <a:xfrm>
            <a:off x="487363" y="652463"/>
            <a:ext cx="1690687" cy="0"/>
          </a:xfrm>
          <a:prstGeom prst="line">
            <a:avLst/>
          </a:prstGeom>
          <a:noFill/>
          <a:ln w="28575">
            <a:solidFill>
              <a:schemeClr val="bg1"/>
            </a:solidFill>
            <a:round/>
            <a:headEnd/>
            <a:tailEnd/>
          </a:ln>
        </p:spPr>
        <p:txBody>
          <a:bodyPr/>
          <a:lstStyle/>
          <a:p>
            <a:endParaRPr lang="ru-RU" dirty="0"/>
          </a:p>
        </p:txBody>
      </p:sp>
      <p:sp>
        <p:nvSpPr>
          <p:cNvPr id="5127" name="Line 10"/>
          <p:cNvSpPr>
            <a:spLocks noChangeShapeType="1"/>
          </p:cNvSpPr>
          <p:nvPr/>
        </p:nvSpPr>
        <p:spPr bwMode="auto">
          <a:xfrm>
            <a:off x="487363" y="692150"/>
            <a:ext cx="1690687" cy="0"/>
          </a:xfrm>
          <a:prstGeom prst="line">
            <a:avLst/>
          </a:prstGeom>
          <a:noFill/>
          <a:ln w="28575">
            <a:solidFill>
              <a:srgbClr val="0066FF"/>
            </a:solidFill>
            <a:round/>
            <a:headEnd/>
            <a:tailEnd/>
          </a:ln>
        </p:spPr>
        <p:txBody>
          <a:bodyPr/>
          <a:lstStyle/>
          <a:p>
            <a:endParaRPr lang="ru-RU" dirty="0"/>
          </a:p>
        </p:txBody>
      </p:sp>
      <p:sp>
        <p:nvSpPr>
          <p:cNvPr id="11" name="Прямоугольник 10"/>
          <p:cNvSpPr/>
          <p:nvPr/>
        </p:nvSpPr>
        <p:spPr>
          <a:xfrm>
            <a:off x="754381"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2" name="Прямоугольник 11"/>
          <p:cNvSpPr/>
          <p:nvPr/>
        </p:nvSpPr>
        <p:spPr>
          <a:xfrm>
            <a:off x="433547"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3" name="Прямоугольник 12"/>
          <p:cNvSpPr/>
          <p:nvPr/>
        </p:nvSpPr>
        <p:spPr>
          <a:xfrm>
            <a:off x="112713"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cxnSp>
        <p:nvCxnSpPr>
          <p:cNvPr id="17" name="Прямая соединительная линия 16"/>
          <p:cNvCxnSpPr/>
          <p:nvPr/>
        </p:nvCxnSpPr>
        <p:spPr>
          <a:xfrm>
            <a:off x="1470025" y="6523038"/>
            <a:ext cx="6572250" cy="1587"/>
          </a:xfrm>
          <a:prstGeom prst="line">
            <a:avLst/>
          </a:prstGeom>
          <a:ln w="38100" cap="rnd">
            <a:solidFill>
              <a:srgbClr val="005EA4"/>
            </a:solidFill>
          </a:ln>
        </p:spPr>
        <p:style>
          <a:lnRef idx="1">
            <a:schemeClr val="accent1"/>
          </a:lnRef>
          <a:fillRef idx="0">
            <a:schemeClr val="accent1"/>
          </a:fillRef>
          <a:effectRef idx="0">
            <a:schemeClr val="accent1"/>
          </a:effectRef>
          <a:fontRef idx="minor">
            <a:schemeClr val="tx1"/>
          </a:fontRef>
        </p:style>
      </p:cxnSp>
      <p:sp>
        <p:nvSpPr>
          <p:cNvPr id="5139" name="Rectangle 44"/>
          <p:cNvSpPr>
            <a:spLocks noChangeArrowheads="1"/>
          </p:cNvSpPr>
          <p:nvPr/>
        </p:nvSpPr>
        <p:spPr bwMode="auto">
          <a:xfrm>
            <a:off x="0" y="6308725"/>
            <a:ext cx="9144000" cy="576263"/>
          </a:xfrm>
          <a:prstGeom prst="rect">
            <a:avLst/>
          </a:prstGeom>
          <a:solidFill>
            <a:srgbClr val="C0C0C0">
              <a:alpha val="45882"/>
            </a:srgbClr>
          </a:solidFill>
          <a:ln w="19050">
            <a:noFill/>
            <a:miter lim="800000"/>
            <a:headEnd/>
            <a:tailEnd/>
          </a:ln>
        </p:spPr>
        <p:txBody>
          <a:bodyPr wrap="none" lIns="36731" tIns="36731" rIns="36731" bIns="36731" anchor="ctr"/>
          <a:lstStyle/>
          <a:p>
            <a:pPr algn="l" defTabSz="933450"/>
            <a:endParaRPr lang="ru-RU" sz="1200" b="1" dirty="0">
              <a:cs typeface="Arial" pitchFamily="34" charset="0"/>
            </a:endParaRPr>
          </a:p>
        </p:txBody>
      </p:sp>
      <p:sp>
        <p:nvSpPr>
          <p:cNvPr id="15" name="Прямоугольный треугольник 14"/>
          <p:cNvSpPr/>
          <p:nvPr/>
        </p:nvSpPr>
        <p:spPr>
          <a:xfrm flipH="1">
            <a:off x="8113357" y="6096854"/>
            <a:ext cx="1024572" cy="782782"/>
          </a:xfrm>
          <a:prstGeom prst="r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pic>
        <p:nvPicPr>
          <p:cNvPr id="5146" name="Picture 33" descr="Picture4"/>
          <p:cNvPicPr>
            <a:picLocks noChangeAspect="1" noChangeArrowheads="1"/>
          </p:cNvPicPr>
          <p:nvPr/>
        </p:nvPicPr>
        <p:blipFill>
          <a:blip r:embed="rId3" cstate="print"/>
          <a:srcRect/>
          <a:stretch>
            <a:fillRect/>
          </a:stretch>
        </p:blipFill>
        <p:spPr bwMode="gray">
          <a:xfrm>
            <a:off x="1403350" y="4651375"/>
            <a:ext cx="754063" cy="573088"/>
          </a:xfrm>
          <a:prstGeom prst="rect">
            <a:avLst/>
          </a:prstGeom>
          <a:noFill/>
          <a:ln w="9525">
            <a:noFill/>
            <a:miter lim="800000"/>
            <a:headEnd/>
            <a:tailEnd/>
          </a:ln>
        </p:spPr>
      </p:pic>
      <p:sp>
        <p:nvSpPr>
          <p:cNvPr id="5149" name="Rectangle 44"/>
          <p:cNvSpPr>
            <a:spLocks noChangeArrowheads="1"/>
          </p:cNvSpPr>
          <p:nvPr/>
        </p:nvSpPr>
        <p:spPr bwMode="auto">
          <a:xfrm>
            <a:off x="1780382" y="2007257"/>
            <a:ext cx="6464026" cy="2389815"/>
          </a:xfrm>
          <a:prstGeom prst="rect">
            <a:avLst/>
          </a:prstGeom>
          <a:noFill/>
          <a:ln w="9525">
            <a:noFill/>
            <a:miter lim="800000"/>
            <a:headEnd/>
            <a:tailEnd/>
          </a:ln>
        </p:spPr>
        <p:txBody>
          <a:bodyPr anchor="ctr"/>
          <a:lstStyle/>
          <a:p>
            <a:pPr algn="ctr"/>
            <a:r>
              <a:rPr lang="ru-RU" sz="2800" b="1" i="1" dirty="0" smtClean="0">
                <a:latin typeface="Times New Roman" pitchFamily="18" charset="0"/>
                <a:cs typeface="Times New Roman" pitchFamily="18" charset="0"/>
              </a:rPr>
              <a:t>«</a:t>
            </a:r>
            <a:r>
              <a:rPr lang="ru-RU" sz="2800" b="1" i="1" dirty="0">
                <a:latin typeface="Times New Roman" pitchFamily="18" charset="0"/>
                <a:cs typeface="Times New Roman" pitchFamily="18" charset="0"/>
              </a:rPr>
              <a:t>Ребенок должен быть защищен</a:t>
            </a:r>
            <a:endParaRPr lang="ru-RU" sz="2800" dirty="0">
              <a:latin typeface="Times New Roman" pitchFamily="18" charset="0"/>
              <a:cs typeface="Times New Roman" pitchFamily="18" charset="0"/>
            </a:endParaRPr>
          </a:p>
          <a:p>
            <a:pPr algn="ctr"/>
            <a:r>
              <a:rPr lang="ru-RU" sz="2800" b="1" i="1" dirty="0">
                <a:latin typeface="Times New Roman" pitchFamily="18" charset="0"/>
                <a:cs typeface="Times New Roman" pitchFamily="18" charset="0"/>
              </a:rPr>
              <a:t>от всех форм небрежного отношения, </a:t>
            </a:r>
            <a:endParaRPr lang="ru-RU" sz="2800" dirty="0">
              <a:latin typeface="Times New Roman" pitchFamily="18" charset="0"/>
              <a:cs typeface="Times New Roman" pitchFamily="18" charset="0"/>
            </a:endParaRPr>
          </a:p>
          <a:p>
            <a:pPr algn="ctr"/>
            <a:r>
              <a:rPr lang="ru-RU" sz="2800" b="1" i="1" dirty="0">
                <a:latin typeface="Times New Roman" pitchFamily="18" charset="0"/>
                <a:cs typeface="Times New Roman" pitchFamily="18" charset="0"/>
              </a:rPr>
              <a:t>жестокости и эксплуатации».</a:t>
            </a:r>
            <a:endParaRPr lang="ru-RU" sz="2800" dirty="0">
              <a:latin typeface="Times New Roman" pitchFamily="18" charset="0"/>
              <a:cs typeface="Times New Roman" pitchFamily="18" charset="0"/>
            </a:endParaRPr>
          </a:p>
          <a:p>
            <a:r>
              <a:rPr lang="ru-RU" dirty="0">
                <a:latin typeface="Times New Roman" pitchFamily="18" charset="0"/>
                <a:cs typeface="Times New Roman" pitchFamily="18" charset="0"/>
              </a:rPr>
              <a:t>Принцип 9 Декларации прав ребенка</a:t>
            </a:r>
          </a:p>
          <a:p>
            <a:r>
              <a:rPr lang="ru-RU" dirty="0">
                <a:latin typeface="Times New Roman" pitchFamily="18" charset="0"/>
                <a:cs typeface="Times New Roman" pitchFamily="18" charset="0"/>
              </a:rPr>
              <a:t> (20 ноября 1959 года).</a:t>
            </a:r>
          </a:p>
        </p:txBody>
      </p:sp>
      <p:pic>
        <p:nvPicPr>
          <p:cNvPr id="39" name="Picture 4" descr="27117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a:xfrm>
            <a:off x="1481276" y="3524126"/>
            <a:ext cx="2555875" cy="192246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CCCCCC"/>
                  </a:outerShdw>
                </a:effectLst>
              </a14:hiddenEffects>
            </a:ext>
          </a:extLst>
        </p:spPr>
      </p:pic>
    </p:spTree>
    <p:extLst>
      <p:ext uri="{BB962C8B-B14F-4D97-AF65-F5344CB8AC3E}">
        <p14:creationId xmlns="" xmlns:p14="http://schemas.microsoft.com/office/powerpoint/2010/main" val="1122197327"/>
      </p:ext>
    </p:extLst>
  </p:cSld>
  <p:clrMapOvr>
    <a:masterClrMapping/>
  </p:clrMapOvr>
  <p:transition spd="slow">
    <p:cover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31"/>
          <p:cNvSpPr>
            <a:spLocks noChangeArrowheads="1"/>
          </p:cNvSpPr>
          <p:nvPr/>
        </p:nvSpPr>
        <p:spPr bwMode="gray">
          <a:xfrm flipV="1">
            <a:off x="1403350" y="950400"/>
            <a:ext cx="7215188" cy="6651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707 w 21600"/>
              <a:gd name="T13" fmla="*/ 3707 h 21600"/>
              <a:gd name="T14" fmla="*/ 17893 w 21600"/>
              <a:gd name="T15" fmla="*/ 17893 h 21600"/>
            </a:gdLst>
            <a:ahLst/>
            <a:cxnLst>
              <a:cxn ang="T8">
                <a:pos x="T0" y="T1"/>
              </a:cxn>
              <a:cxn ang="T9">
                <a:pos x="T2" y="T3"/>
              </a:cxn>
              <a:cxn ang="T10">
                <a:pos x="T4" y="T5"/>
              </a:cxn>
              <a:cxn ang="T11">
                <a:pos x="T6" y="T7"/>
              </a:cxn>
            </a:cxnLst>
            <a:rect l="T12" t="T13" r="T14" b="T15"/>
            <a:pathLst>
              <a:path w="21600" h="21600">
                <a:moveTo>
                  <a:pt x="0" y="0"/>
                </a:moveTo>
                <a:lnTo>
                  <a:pt x="3813" y="21600"/>
                </a:lnTo>
                <a:lnTo>
                  <a:pt x="17787" y="21600"/>
                </a:lnTo>
                <a:lnTo>
                  <a:pt x="21600" y="0"/>
                </a:lnTo>
                <a:close/>
              </a:path>
            </a:pathLst>
          </a:custGeom>
          <a:gradFill rotWithShape="1">
            <a:gsLst>
              <a:gs pos="0">
                <a:schemeClr val="hlink">
                  <a:alpha val="39998"/>
                </a:schemeClr>
              </a:gs>
              <a:gs pos="100000">
                <a:srgbClr val="FFFFFF">
                  <a:alpha val="0"/>
                </a:srgbClr>
              </a:gs>
            </a:gsLst>
            <a:lin ang="5400000" scaled="1"/>
          </a:gradFill>
          <a:ln w="9525" algn="ctr">
            <a:noFill/>
            <a:miter lim="800000"/>
            <a:headEnd/>
            <a:tailEnd/>
          </a:ln>
        </p:spPr>
        <p:txBody>
          <a:bodyPr rot="10800000" wrap="none" anchor="ctr"/>
          <a:lstStyle/>
          <a:p>
            <a:pPr algn="l"/>
            <a:endParaRPr lang="ru-RU" dirty="0"/>
          </a:p>
        </p:txBody>
      </p:sp>
      <p:sp>
        <p:nvSpPr>
          <p:cNvPr id="5124" name="Rectangle 44"/>
          <p:cNvSpPr>
            <a:spLocks noChangeArrowheads="1"/>
          </p:cNvSpPr>
          <p:nvPr/>
        </p:nvSpPr>
        <p:spPr bwMode="auto">
          <a:xfrm>
            <a:off x="0" y="43695"/>
            <a:ext cx="9144000" cy="881063"/>
          </a:xfrm>
          <a:prstGeom prst="rect">
            <a:avLst/>
          </a:prstGeom>
          <a:solidFill>
            <a:srgbClr val="97C4FF">
              <a:alpha val="45882"/>
            </a:srgbClr>
          </a:solidFill>
          <a:ln w="19050">
            <a:noFill/>
            <a:miter lim="800000"/>
            <a:headEnd/>
            <a:tailEnd/>
          </a:ln>
        </p:spPr>
        <p:txBody>
          <a:bodyPr wrap="none" lIns="36731" tIns="36731" rIns="36731" bIns="36731" anchor="ctr"/>
          <a:lstStyle/>
          <a:p>
            <a:pPr algn="ctr" defTabSz="933450"/>
            <a:r>
              <a:rPr lang="ru-RU" sz="2000" b="1" dirty="0" smtClean="0">
                <a:solidFill>
                  <a:srgbClr val="002060"/>
                </a:solidFill>
                <a:cs typeface="Arial" pitchFamily="34" charset="0"/>
              </a:rPr>
              <a:t>Международные и Российские документы,</a:t>
            </a:r>
          </a:p>
          <a:p>
            <a:pPr algn="ctr" defTabSz="933450"/>
            <a:r>
              <a:rPr lang="ru-RU" sz="2000" b="1" dirty="0" smtClean="0">
                <a:solidFill>
                  <a:srgbClr val="002060"/>
                </a:solidFill>
                <a:cs typeface="Arial" pitchFamily="34" charset="0"/>
              </a:rPr>
              <a:t>регулирующие защиту прав детей</a:t>
            </a:r>
            <a:endParaRPr lang="ru-RU" sz="2000" b="1" dirty="0">
              <a:solidFill>
                <a:srgbClr val="002060"/>
              </a:solidFill>
              <a:cs typeface="Arial" pitchFamily="34" charset="0"/>
            </a:endParaRPr>
          </a:p>
        </p:txBody>
      </p:sp>
      <p:sp>
        <p:nvSpPr>
          <p:cNvPr id="11" name="Прямоугольник 10"/>
          <p:cNvSpPr/>
          <p:nvPr/>
        </p:nvSpPr>
        <p:spPr>
          <a:xfrm>
            <a:off x="754381"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2" name="Прямоугольник 11"/>
          <p:cNvSpPr/>
          <p:nvPr/>
        </p:nvSpPr>
        <p:spPr>
          <a:xfrm>
            <a:off x="433547"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3" name="Прямоугольник 12"/>
          <p:cNvSpPr/>
          <p:nvPr/>
        </p:nvSpPr>
        <p:spPr>
          <a:xfrm>
            <a:off x="112713"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cxnSp>
        <p:nvCxnSpPr>
          <p:cNvPr id="17" name="Прямая соединительная линия 16"/>
          <p:cNvCxnSpPr/>
          <p:nvPr/>
        </p:nvCxnSpPr>
        <p:spPr>
          <a:xfrm>
            <a:off x="1470025" y="6523038"/>
            <a:ext cx="6572250" cy="1587"/>
          </a:xfrm>
          <a:prstGeom prst="line">
            <a:avLst/>
          </a:prstGeom>
          <a:ln w="38100" cap="rnd">
            <a:solidFill>
              <a:srgbClr val="005EA4"/>
            </a:solidFill>
          </a:ln>
        </p:spPr>
        <p:style>
          <a:lnRef idx="1">
            <a:schemeClr val="accent1"/>
          </a:lnRef>
          <a:fillRef idx="0">
            <a:schemeClr val="accent1"/>
          </a:fillRef>
          <a:effectRef idx="0">
            <a:schemeClr val="accent1"/>
          </a:effectRef>
          <a:fontRef idx="minor">
            <a:schemeClr val="tx1"/>
          </a:fontRef>
        </p:style>
      </p:cxnSp>
      <p:sp>
        <p:nvSpPr>
          <p:cNvPr id="5139" name="Rectangle 44"/>
          <p:cNvSpPr>
            <a:spLocks noChangeArrowheads="1"/>
          </p:cNvSpPr>
          <p:nvPr/>
        </p:nvSpPr>
        <p:spPr bwMode="auto">
          <a:xfrm>
            <a:off x="0" y="6308725"/>
            <a:ext cx="9144000" cy="576263"/>
          </a:xfrm>
          <a:prstGeom prst="rect">
            <a:avLst/>
          </a:prstGeom>
          <a:solidFill>
            <a:srgbClr val="C0C0C0">
              <a:alpha val="45882"/>
            </a:srgbClr>
          </a:solidFill>
          <a:ln w="19050">
            <a:noFill/>
            <a:miter lim="800000"/>
            <a:headEnd/>
            <a:tailEnd/>
          </a:ln>
        </p:spPr>
        <p:txBody>
          <a:bodyPr wrap="none" lIns="36731" tIns="36731" rIns="36731" bIns="36731" anchor="ctr"/>
          <a:lstStyle/>
          <a:p>
            <a:pPr algn="l" defTabSz="933450"/>
            <a:endParaRPr lang="ru-RU" sz="1200" b="1" dirty="0">
              <a:cs typeface="Arial" pitchFamily="34" charset="0"/>
            </a:endParaRPr>
          </a:p>
        </p:txBody>
      </p:sp>
      <p:sp>
        <p:nvSpPr>
          <p:cNvPr id="15" name="Прямоугольный треугольник 14"/>
          <p:cNvSpPr/>
          <p:nvPr/>
        </p:nvSpPr>
        <p:spPr>
          <a:xfrm flipH="1">
            <a:off x="8113357" y="6096854"/>
            <a:ext cx="1024572" cy="782782"/>
          </a:xfrm>
          <a:prstGeom prst="r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2315" name="AutoShape 27"/>
          <p:cNvSpPr>
            <a:spLocks noChangeArrowheads="1"/>
          </p:cNvSpPr>
          <p:nvPr/>
        </p:nvSpPr>
        <p:spPr bwMode="gray">
          <a:xfrm>
            <a:off x="934855" y="950400"/>
            <a:ext cx="7885617" cy="5537845"/>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marL="457200" indent="-457200" algn="l">
              <a:buFont typeface="Wingdings" pitchFamily="2" charset="2"/>
              <a:buChar char="Ø"/>
              <a:defRPr/>
            </a:pPr>
            <a:r>
              <a:rPr lang="ru-RU" sz="2400" b="1" dirty="0">
                <a:solidFill>
                  <a:srgbClr val="004C00"/>
                </a:solidFill>
              </a:rPr>
              <a:t>Всеобщая декларация прав человека </a:t>
            </a:r>
            <a:endParaRPr lang="ru-RU" sz="2400" b="1" dirty="0" smtClean="0">
              <a:solidFill>
                <a:srgbClr val="004C00"/>
              </a:solidFill>
            </a:endParaRPr>
          </a:p>
          <a:p>
            <a:pPr algn="l">
              <a:defRPr/>
            </a:pPr>
            <a:r>
              <a:rPr lang="ru-RU" sz="2400" b="1" dirty="0" smtClean="0">
                <a:solidFill>
                  <a:srgbClr val="004C00"/>
                </a:solidFill>
              </a:rPr>
              <a:t> </a:t>
            </a:r>
            <a:r>
              <a:rPr lang="ru-RU" sz="2400" b="1" dirty="0">
                <a:solidFill>
                  <a:srgbClr val="004C00"/>
                </a:solidFill>
              </a:rPr>
              <a:t>10.12.1948г</a:t>
            </a:r>
            <a:r>
              <a:rPr lang="ru-RU" sz="2400" b="1" dirty="0" smtClean="0">
                <a:solidFill>
                  <a:srgbClr val="004C00"/>
                </a:solidFill>
              </a:rPr>
              <a:t>.</a:t>
            </a:r>
          </a:p>
          <a:p>
            <a:pPr marL="457200" indent="-457200" algn="l">
              <a:buFont typeface="Wingdings" pitchFamily="2" charset="2"/>
              <a:buChar char="Ø"/>
              <a:defRPr/>
            </a:pPr>
            <a:r>
              <a:rPr lang="ru-RU" sz="2400" b="1" dirty="0" smtClean="0">
                <a:solidFill>
                  <a:srgbClr val="004C00"/>
                </a:solidFill>
              </a:rPr>
              <a:t> </a:t>
            </a:r>
            <a:r>
              <a:rPr lang="ru-RU" sz="2400" b="1" dirty="0">
                <a:solidFill>
                  <a:srgbClr val="004C00"/>
                </a:solidFill>
              </a:rPr>
              <a:t>Международный пакт о гражданских </a:t>
            </a:r>
            <a:endParaRPr lang="ru-RU" sz="2400" b="1" dirty="0" smtClean="0">
              <a:solidFill>
                <a:srgbClr val="004C00"/>
              </a:solidFill>
            </a:endParaRPr>
          </a:p>
          <a:p>
            <a:pPr algn="l">
              <a:defRPr/>
            </a:pPr>
            <a:r>
              <a:rPr lang="ru-RU" sz="2400" b="1" dirty="0" smtClean="0">
                <a:solidFill>
                  <a:srgbClr val="004C00"/>
                </a:solidFill>
              </a:rPr>
              <a:t>и </a:t>
            </a:r>
            <a:r>
              <a:rPr lang="ru-RU" sz="2400" b="1" dirty="0">
                <a:solidFill>
                  <a:srgbClr val="004C00"/>
                </a:solidFill>
              </a:rPr>
              <a:t>политических правах </a:t>
            </a:r>
            <a:r>
              <a:rPr lang="ru-RU" sz="2400" b="1" dirty="0" smtClean="0">
                <a:solidFill>
                  <a:srgbClr val="004C00"/>
                </a:solidFill>
              </a:rPr>
              <a:t> </a:t>
            </a:r>
            <a:r>
              <a:rPr lang="ru-RU" sz="2400" b="1" dirty="0">
                <a:solidFill>
                  <a:srgbClr val="004C00"/>
                </a:solidFill>
              </a:rPr>
              <a:t>16.12.1966г</a:t>
            </a:r>
            <a:r>
              <a:rPr lang="ru-RU" sz="2400" b="1" dirty="0" smtClean="0">
                <a:solidFill>
                  <a:srgbClr val="004C00"/>
                </a:solidFill>
              </a:rPr>
              <a:t>.</a:t>
            </a:r>
          </a:p>
          <a:p>
            <a:pPr marL="457200" indent="-457200" algn="l">
              <a:buFont typeface="Wingdings" pitchFamily="2" charset="2"/>
              <a:buChar char="Ø"/>
              <a:defRPr/>
            </a:pPr>
            <a:r>
              <a:rPr lang="ru-RU" sz="2400" b="1" dirty="0">
                <a:solidFill>
                  <a:srgbClr val="004C00"/>
                </a:solidFill>
              </a:rPr>
              <a:t>Декларация прав ребенка ООН </a:t>
            </a:r>
            <a:r>
              <a:rPr lang="ru-RU" sz="2400" b="1" dirty="0" smtClean="0">
                <a:solidFill>
                  <a:srgbClr val="004C00"/>
                </a:solidFill>
              </a:rPr>
              <a:t> 20.11.1959г</a:t>
            </a:r>
          </a:p>
          <a:p>
            <a:pPr marL="457200" indent="-457200" algn="l">
              <a:buFont typeface="Wingdings" pitchFamily="2" charset="2"/>
              <a:buChar char="Ø"/>
              <a:defRPr/>
            </a:pPr>
            <a:r>
              <a:rPr lang="ru-RU" sz="2400" b="1" dirty="0">
                <a:solidFill>
                  <a:srgbClr val="004C00"/>
                </a:solidFill>
              </a:rPr>
              <a:t>Конвенция ООН о правах ребенка</a:t>
            </a:r>
            <a:r>
              <a:rPr lang="ru-RU" sz="2400" dirty="0">
                <a:solidFill>
                  <a:srgbClr val="004C00"/>
                </a:solidFill>
              </a:rPr>
              <a:t> </a:t>
            </a:r>
            <a:r>
              <a:rPr lang="ru-RU" sz="2400" dirty="0" smtClean="0">
                <a:solidFill>
                  <a:srgbClr val="004C00"/>
                </a:solidFill>
              </a:rPr>
              <a:t> </a:t>
            </a:r>
            <a:r>
              <a:rPr lang="ru-RU" sz="2400" dirty="0">
                <a:solidFill>
                  <a:srgbClr val="004C00"/>
                </a:solidFill>
              </a:rPr>
              <a:t>1989 г</a:t>
            </a:r>
            <a:r>
              <a:rPr lang="ru-RU" sz="2400" dirty="0" smtClean="0">
                <a:solidFill>
                  <a:srgbClr val="004C00"/>
                </a:solidFill>
              </a:rPr>
              <a:t>.</a:t>
            </a:r>
          </a:p>
          <a:p>
            <a:pPr marL="457200" indent="-457200" algn="l">
              <a:buFont typeface="Wingdings" pitchFamily="2" charset="2"/>
              <a:buChar char="Ø"/>
              <a:defRPr/>
            </a:pPr>
            <a:r>
              <a:rPr lang="ru-RU" sz="2400" b="1" dirty="0">
                <a:solidFill>
                  <a:srgbClr val="004C00"/>
                </a:solidFill>
              </a:rPr>
              <a:t>Всемирная декларация об </a:t>
            </a:r>
            <a:r>
              <a:rPr lang="ru-RU" sz="2400" b="1" dirty="0" smtClean="0">
                <a:solidFill>
                  <a:srgbClr val="004C00"/>
                </a:solidFill>
              </a:rPr>
              <a:t>обеспечении</a:t>
            </a:r>
          </a:p>
          <a:p>
            <a:pPr algn="l">
              <a:defRPr/>
            </a:pPr>
            <a:r>
              <a:rPr lang="ru-RU" sz="2400" b="1" dirty="0" smtClean="0">
                <a:solidFill>
                  <a:srgbClr val="004C00"/>
                </a:solidFill>
              </a:rPr>
              <a:t> </a:t>
            </a:r>
            <a:r>
              <a:rPr lang="ru-RU" sz="2400" b="1" dirty="0">
                <a:solidFill>
                  <a:srgbClr val="004C00"/>
                </a:solidFill>
              </a:rPr>
              <a:t>выживания, защиты и развития детей </a:t>
            </a:r>
            <a:endParaRPr lang="ru-RU" sz="2400" b="1" dirty="0" smtClean="0">
              <a:solidFill>
                <a:srgbClr val="004C00"/>
              </a:solidFill>
            </a:endParaRPr>
          </a:p>
          <a:p>
            <a:pPr algn="l">
              <a:defRPr/>
            </a:pPr>
            <a:r>
              <a:rPr lang="ru-RU" sz="2400" b="1" dirty="0" smtClean="0">
                <a:solidFill>
                  <a:srgbClr val="004C00"/>
                </a:solidFill>
              </a:rPr>
              <a:t>30.10.1990г.</a:t>
            </a:r>
          </a:p>
          <a:p>
            <a:pPr marL="457200" indent="-457200" algn="l">
              <a:buFont typeface="Wingdings" pitchFamily="2" charset="2"/>
              <a:buChar char="Ø"/>
              <a:defRPr/>
            </a:pPr>
            <a:r>
              <a:rPr lang="ru-RU" sz="2400" b="1" dirty="0">
                <a:solidFill>
                  <a:srgbClr val="004C00"/>
                </a:solidFill>
              </a:rPr>
              <a:t>Конвенция МОТ №182 о запрещении </a:t>
            </a:r>
            <a:endParaRPr lang="ru-RU" sz="2400" b="1" dirty="0" smtClean="0">
              <a:solidFill>
                <a:srgbClr val="004C00"/>
              </a:solidFill>
            </a:endParaRPr>
          </a:p>
          <a:p>
            <a:pPr algn="l">
              <a:defRPr/>
            </a:pPr>
            <a:r>
              <a:rPr lang="ru-RU" sz="2400" b="1" dirty="0" smtClean="0">
                <a:solidFill>
                  <a:srgbClr val="004C00"/>
                </a:solidFill>
              </a:rPr>
              <a:t>и </a:t>
            </a:r>
            <a:r>
              <a:rPr lang="ru-RU" sz="2400" b="1" dirty="0">
                <a:solidFill>
                  <a:srgbClr val="004C00"/>
                </a:solidFill>
              </a:rPr>
              <a:t>немедленных мерах по искоренению </a:t>
            </a:r>
            <a:endParaRPr lang="ru-RU" sz="2400" b="1" dirty="0" smtClean="0">
              <a:solidFill>
                <a:srgbClr val="004C00"/>
              </a:solidFill>
            </a:endParaRPr>
          </a:p>
          <a:p>
            <a:pPr algn="l">
              <a:defRPr/>
            </a:pPr>
            <a:r>
              <a:rPr lang="ru-RU" sz="2400" b="1" dirty="0" smtClean="0">
                <a:solidFill>
                  <a:srgbClr val="004C00"/>
                </a:solidFill>
              </a:rPr>
              <a:t>наихудших </a:t>
            </a:r>
            <a:r>
              <a:rPr lang="ru-RU" sz="2400" b="1" dirty="0">
                <a:solidFill>
                  <a:srgbClr val="004C00"/>
                </a:solidFill>
              </a:rPr>
              <a:t>форм детского труда </a:t>
            </a:r>
            <a:endParaRPr lang="ru-RU" sz="2400" b="1" dirty="0" smtClean="0">
              <a:solidFill>
                <a:srgbClr val="004C00"/>
              </a:solidFill>
            </a:endParaRPr>
          </a:p>
          <a:p>
            <a:pPr algn="l">
              <a:defRPr/>
            </a:pPr>
            <a:r>
              <a:rPr lang="ru-RU" sz="2400" b="1" dirty="0" smtClean="0">
                <a:solidFill>
                  <a:srgbClr val="004C00"/>
                </a:solidFill>
              </a:rPr>
              <a:t>(</a:t>
            </a:r>
            <a:r>
              <a:rPr lang="ru-RU" sz="2400" b="1" dirty="0">
                <a:solidFill>
                  <a:srgbClr val="004C00"/>
                </a:solidFill>
              </a:rPr>
              <a:t>подписана Россией в январе 2003 г.</a:t>
            </a:r>
            <a:r>
              <a:rPr lang="ru-RU" sz="2400" b="1" dirty="0" smtClean="0">
                <a:solidFill>
                  <a:srgbClr val="004C00"/>
                </a:solidFill>
              </a:rPr>
              <a:t> </a:t>
            </a:r>
            <a:endParaRPr lang="ru-RU" sz="2400" i="1" dirty="0">
              <a:solidFill>
                <a:srgbClr val="004C00"/>
              </a:solidFill>
            </a:endParaRPr>
          </a:p>
        </p:txBody>
      </p:sp>
    </p:spTree>
    <p:extLst>
      <p:ext uri="{BB962C8B-B14F-4D97-AF65-F5344CB8AC3E}">
        <p14:creationId xmlns="" xmlns:p14="http://schemas.microsoft.com/office/powerpoint/2010/main" val="3000956488"/>
      </p:ext>
    </p:extLst>
  </p:cSld>
  <p:clrMapOvr>
    <a:masterClrMapping/>
  </p:clrMapOvr>
  <p:transition spd="slow">
    <p:cover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31"/>
          <p:cNvSpPr>
            <a:spLocks noChangeArrowheads="1"/>
          </p:cNvSpPr>
          <p:nvPr/>
        </p:nvSpPr>
        <p:spPr bwMode="gray">
          <a:xfrm flipV="1">
            <a:off x="1403350" y="950400"/>
            <a:ext cx="7215188" cy="6651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707 w 21600"/>
              <a:gd name="T13" fmla="*/ 3707 h 21600"/>
              <a:gd name="T14" fmla="*/ 17893 w 21600"/>
              <a:gd name="T15" fmla="*/ 17893 h 21600"/>
            </a:gdLst>
            <a:ahLst/>
            <a:cxnLst>
              <a:cxn ang="T8">
                <a:pos x="T0" y="T1"/>
              </a:cxn>
              <a:cxn ang="T9">
                <a:pos x="T2" y="T3"/>
              </a:cxn>
              <a:cxn ang="T10">
                <a:pos x="T4" y="T5"/>
              </a:cxn>
              <a:cxn ang="T11">
                <a:pos x="T6" y="T7"/>
              </a:cxn>
            </a:cxnLst>
            <a:rect l="T12" t="T13" r="T14" b="T15"/>
            <a:pathLst>
              <a:path w="21600" h="21600">
                <a:moveTo>
                  <a:pt x="0" y="0"/>
                </a:moveTo>
                <a:lnTo>
                  <a:pt x="3813" y="21600"/>
                </a:lnTo>
                <a:lnTo>
                  <a:pt x="17787" y="21600"/>
                </a:lnTo>
                <a:lnTo>
                  <a:pt x="21600" y="0"/>
                </a:lnTo>
                <a:close/>
              </a:path>
            </a:pathLst>
          </a:custGeom>
          <a:gradFill rotWithShape="1">
            <a:gsLst>
              <a:gs pos="0">
                <a:schemeClr val="hlink">
                  <a:alpha val="39998"/>
                </a:schemeClr>
              </a:gs>
              <a:gs pos="100000">
                <a:srgbClr val="FFFFFF">
                  <a:alpha val="0"/>
                </a:srgbClr>
              </a:gs>
            </a:gsLst>
            <a:lin ang="5400000" scaled="1"/>
          </a:gradFill>
          <a:ln w="9525" algn="ctr">
            <a:noFill/>
            <a:miter lim="800000"/>
            <a:headEnd/>
            <a:tailEnd/>
          </a:ln>
        </p:spPr>
        <p:txBody>
          <a:bodyPr rot="10800000" wrap="none" anchor="ctr"/>
          <a:lstStyle/>
          <a:p>
            <a:pPr algn="l"/>
            <a:endParaRPr lang="ru-RU" dirty="0"/>
          </a:p>
        </p:txBody>
      </p:sp>
      <p:sp>
        <p:nvSpPr>
          <p:cNvPr id="5124" name="Rectangle 44"/>
          <p:cNvSpPr>
            <a:spLocks noChangeArrowheads="1"/>
          </p:cNvSpPr>
          <p:nvPr/>
        </p:nvSpPr>
        <p:spPr bwMode="auto">
          <a:xfrm>
            <a:off x="0" y="-7952"/>
            <a:ext cx="9144000" cy="881063"/>
          </a:xfrm>
          <a:prstGeom prst="rect">
            <a:avLst/>
          </a:prstGeom>
          <a:solidFill>
            <a:srgbClr val="97C4FF">
              <a:alpha val="45882"/>
            </a:srgbClr>
          </a:solidFill>
          <a:ln w="19050">
            <a:noFill/>
            <a:miter lim="800000"/>
            <a:headEnd/>
            <a:tailEnd/>
          </a:ln>
        </p:spPr>
        <p:txBody>
          <a:bodyPr wrap="none" lIns="36731" tIns="36731" rIns="36731" bIns="36731" anchor="ctr"/>
          <a:lstStyle/>
          <a:p>
            <a:pPr algn="ctr" defTabSz="933450"/>
            <a:r>
              <a:rPr lang="ru-RU" sz="2000" b="1" dirty="0">
                <a:solidFill>
                  <a:srgbClr val="002060"/>
                </a:solidFill>
                <a:cs typeface="Arial" pitchFamily="34" charset="0"/>
              </a:rPr>
              <a:t>Международные и Российские документы,</a:t>
            </a:r>
          </a:p>
          <a:p>
            <a:pPr algn="ctr" defTabSz="933450"/>
            <a:r>
              <a:rPr lang="ru-RU" sz="2000" b="1" dirty="0">
                <a:solidFill>
                  <a:srgbClr val="002060"/>
                </a:solidFill>
                <a:cs typeface="Arial" pitchFamily="34" charset="0"/>
              </a:rPr>
              <a:t>регулирующие защиту прав детей</a:t>
            </a:r>
          </a:p>
        </p:txBody>
      </p:sp>
      <p:sp>
        <p:nvSpPr>
          <p:cNvPr id="11" name="Прямоугольник 10"/>
          <p:cNvSpPr/>
          <p:nvPr/>
        </p:nvSpPr>
        <p:spPr>
          <a:xfrm>
            <a:off x="754381"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2" name="Прямоугольник 11"/>
          <p:cNvSpPr/>
          <p:nvPr/>
        </p:nvSpPr>
        <p:spPr>
          <a:xfrm>
            <a:off x="433547"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3" name="Прямоугольник 12"/>
          <p:cNvSpPr/>
          <p:nvPr/>
        </p:nvSpPr>
        <p:spPr>
          <a:xfrm>
            <a:off x="112713"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cxnSp>
        <p:nvCxnSpPr>
          <p:cNvPr id="17" name="Прямая соединительная линия 16"/>
          <p:cNvCxnSpPr/>
          <p:nvPr/>
        </p:nvCxnSpPr>
        <p:spPr>
          <a:xfrm>
            <a:off x="1470025" y="6523038"/>
            <a:ext cx="6572250" cy="1587"/>
          </a:xfrm>
          <a:prstGeom prst="line">
            <a:avLst/>
          </a:prstGeom>
          <a:ln w="38100" cap="rnd">
            <a:solidFill>
              <a:srgbClr val="005EA4"/>
            </a:solidFill>
          </a:ln>
        </p:spPr>
        <p:style>
          <a:lnRef idx="1">
            <a:schemeClr val="accent1"/>
          </a:lnRef>
          <a:fillRef idx="0">
            <a:schemeClr val="accent1"/>
          </a:fillRef>
          <a:effectRef idx="0">
            <a:schemeClr val="accent1"/>
          </a:effectRef>
          <a:fontRef idx="minor">
            <a:schemeClr val="tx1"/>
          </a:fontRef>
        </p:style>
      </p:cxnSp>
      <p:sp>
        <p:nvSpPr>
          <p:cNvPr id="5139" name="Rectangle 44"/>
          <p:cNvSpPr>
            <a:spLocks noChangeArrowheads="1"/>
          </p:cNvSpPr>
          <p:nvPr/>
        </p:nvSpPr>
        <p:spPr bwMode="auto">
          <a:xfrm>
            <a:off x="0" y="6308725"/>
            <a:ext cx="9144000" cy="576263"/>
          </a:xfrm>
          <a:prstGeom prst="rect">
            <a:avLst/>
          </a:prstGeom>
          <a:solidFill>
            <a:srgbClr val="C0C0C0">
              <a:alpha val="45882"/>
            </a:srgbClr>
          </a:solidFill>
          <a:ln w="19050">
            <a:noFill/>
            <a:miter lim="800000"/>
            <a:headEnd/>
            <a:tailEnd/>
          </a:ln>
        </p:spPr>
        <p:txBody>
          <a:bodyPr wrap="none" lIns="36731" tIns="36731" rIns="36731" bIns="36731" anchor="ctr"/>
          <a:lstStyle/>
          <a:p>
            <a:pPr algn="l" defTabSz="933450"/>
            <a:endParaRPr lang="ru-RU" sz="1200" b="1" dirty="0">
              <a:cs typeface="Arial" pitchFamily="34" charset="0"/>
            </a:endParaRPr>
          </a:p>
        </p:txBody>
      </p:sp>
      <p:sp>
        <p:nvSpPr>
          <p:cNvPr id="15" name="Прямоугольный треугольник 14"/>
          <p:cNvSpPr/>
          <p:nvPr/>
        </p:nvSpPr>
        <p:spPr>
          <a:xfrm flipH="1">
            <a:off x="8113357" y="6096854"/>
            <a:ext cx="1024572" cy="782782"/>
          </a:xfrm>
          <a:prstGeom prst="r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2315" name="AutoShape 27"/>
          <p:cNvSpPr>
            <a:spLocks noChangeArrowheads="1"/>
          </p:cNvSpPr>
          <p:nvPr/>
        </p:nvSpPr>
        <p:spPr bwMode="gray">
          <a:xfrm>
            <a:off x="866703" y="1078045"/>
            <a:ext cx="7885617" cy="5230679"/>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marL="457200" indent="-457200" algn="l">
              <a:buFont typeface="Wingdings" pitchFamily="2" charset="2"/>
              <a:buChar char="Ø"/>
              <a:defRPr/>
            </a:pPr>
            <a:r>
              <a:rPr lang="ru-RU" sz="2800" dirty="0" smtClean="0"/>
              <a:t> </a:t>
            </a:r>
            <a:r>
              <a:rPr lang="ru-RU" sz="2800" dirty="0">
                <a:solidFill>
                  <a:srgbClr val="004C00"/>
                </a:solidFill>
              </a:rPr>
              <a:t>Конституция </a:t>
            </a:r>
            <a:r>
              <a:rPr lang="ru-RU" sz="2800" dirty="0" smtClean="0">
                <a:solidFill>
                  <a:srgbClr val="004C00"/>
                </a:solidFill>
              </a:rPr>
              <a:t>РФ</a:t>
            </a:r>
            <a:endParaRPr lang="ru-RU" sz="2800" dirty="0">
              <a:solidFill>
                <a:srgbClr val="004C00"/>
              </a:solidFill>
            </a:endParaRPr>
          </a:p>
          <a:p>
            <a:pPr marL="457200" indent="-457200" algn="l">
              <a:buFont typeface="Wingdings" pitchFamily="2" charset="2"/>
              <a:buChar char="Ø"/>
              <a:defRPr/>
            </a:pPr>
            <a:endParaRPr lang="ru-RU" sz="2800" dirty="0" smtClean="0">
              <a:solidFill>
                <a:srgbClr val="004C00"/>
              </a:solidFill>
            </a:endParaRPr>
          </a:p>
          <a:p>
            <a:pPr marL="457200" indent="-457200" algn="l">
              <a:buFont typeface="Wingdings" pitchFamily="2" charset="2"/>
              <a:buChar char="Ø"/>
              <a:defRPr/>
            </a:pPr>
            <a:r>
              <a:rPr lang="ru-RU" sz="2800" dirty="0" smtClean="0">
                <a:solidFill>
                  <a:srgbClr val="004C00"/>
                </a:solidFill>
              </a:rPr>
              <a:t> </a:t>
            </a:r>
            <a:r>
              <a:rPr lang="ru-RU" sz="2800" dirty="0">
                <a:solidFill>
                  <a:srgbClr val="004C00"/>
                </a:solidFill>
              </a:rPr>
              <a:t>Семейный кодекс </a:t>
            </a:r>
            <a:r>
              <a:rPr lang="ru-RU" sz="2800" dirty="0" smtClean="0">
                <a:solidFill>
                  <a:srgbClr val="004C00"/>
                </a:solidFill>
              </a:rPr>
              <a:t>РФ</a:t>
            </a:r>
            <a:endParaRPr lang="ru-RU" sz="2800" dirty="0">
              <a:solidFill>
                <a:srgbClr val="004C00"/>
              </a:solidFill>
            </a:endParaRPr>
          </a:p>
          <a:p>
            <a:pPr marL="457200" indent="-457200" algn="l">
              <a:buFont typeface="Wingdings" pitchFamily="2" charset="2"/>
              <a:buChar char="Ø"/>
              <a:defRPr/>
            </a:pPr>
            <a:endParaRPr lang="ru-RU" sz="2800" dirty="0" smtClean="0">
              <a:solidFill>
                <a:srgbClr val="004C00"/>
              </a:solidFill>
            </a:endParaRPr>
          </a:p>
          <a:p>
            <a:pPr marL="457200" indent="-457200" algn="l">
              <a:buFont typeface="Wingdings" pitchFamily="2" charset="2"/>
              <a:buChar char="Ø"/>
              <a:defRPr/>
            </a:pPr>
            <a:r>
              <a:rPr lang="ru-RU" sz="2800" dirty="0" smtClean="0">
                <a:solidFill>
                  <a:srgbClr val="004C00"/>
                </a:solidFill>
              </a:rPr>
              <a:t>Закон </a:t>
            </a:r>
            <a:r>
              <a:rPr lang="ru-RU" sz="2800" dirty="0">
                <a:solidFill>
                  <a:srgbClr val="004C00"/>
                </a:solidFill>
              </a:rPr>
              <a:t>РФ «Об образовании» </a:t>
            </a:r>
          </a:p>
          <a:p>
            <a:pPr marL="457200" indent="-457200" algn="l">
              <a:buFont typeface="Wingdings" pitchFamily="2" charset="2"/>
              <a:buChar char="Ø"/>
              <a:defRPr/>
            </a:pPr>
            <a:endParaRPr lang="ru-RU" sz="2800" dirty="0" smtClean="0">
              <a:solidFill>
                <a:srgbClr val="004C00"/>
              </a:solidFill>
            </a:endParaRPr>
          </a:p>
          <a:p>
            <a:pPr marL="457200" indent="-457200" algn="l">
              <a:buFont typeface="Wingdings" pitchFamily="2" charset="2"/>
              <a:buChar char="Ø"/>
              <a:defRPr/>
            </a:pPr>
            <a:r>
              <a:rPr lang="ru-RU" sz="2800" dirty="0" smtClean="0">
                <a:solidFill>
                  <a:srgbClr val="004C00"/>
                </a:solidFill>
              </a:rPr>
              <a:t>Закон </a:t>
            </a:r>
            <a:r>
              <a:rPr lang="ru-RU" sz="2800" dirty="0">
                <a:solidFill>
                  <a:srgbClr val="004C00"/>
                </a:solidFill>
              </a:rPr>
              <a:t>«Об основных гарантиях прав </a:t>
            </a:r>
            <a:r>
              <a:rPr lang="ru-RU" sz="2800" dirty="0" smtClean="0">
                <a:solidFill>
                  <a:srgbClr val="004C00"/>
                </a:solidFill>
              </a:rPr>
              <a:t>ребенка</a:t>
            </a:r>
          </a:p>
          <a:p>
            <a:pPr algn="l">
              <a:defRPr/>
            </a:pPr>
            <a:r>
              <a:rPr lang="ru-RU" sz="2800" dirty="0" smtClean="0">
                <a:solidFill>
                  <a:srgbClr val="004C00"/>
                </a:solidFill>
              </a:rPr>
              <a:t> </a:t>
            </a:r>
            <a:r>
              <a:rPr lang="ru-RU" sz="2800" dirty="0">
                <a:solidFill>
                  <a:srgbClr val="004C00"/>
                </a:solidFill>
              </a:rPr>
              <a:t>в РФ» от 24 июля 1998 года №</a:t>
            </a:r>
            <a:r>
              <a:rPr lang="ru-RU" sz="2800" dirty="0" smtClean="0">
                <a:solidFill>
                  <a:srgbClr val="004C00"/>
                </a:solidFill>
              </a:rPr>
              <a:t>124-ФЗ</a:t>
            </a:r>
            <a:endParaRPr lang="ru-RU" sz="2800" dirty="0">
              <a:solidFill>
                <a:srgbClr val="004C00"/>
              </a:solidFill>
            </a:endParaRPr>
          </a:p>
          <a:p>
            <a:pPr algn="l">
              <a:defRPr/>
            </a:pPr>
            <a:endParaRPr lang="ru-RU" sz="2800" dirty="0" smtClean="0">
              <a:solidFill>
                <a:srgbClr val="004C00"/>
              </a:solidFill>
            </a:endParaRPr>
          </a:p>
          <a:p>
            <a:pPr marL="457200" indent="-457200" algn="l">
              <a:buFont typeface="Wingdings" pitchFamily="2" charset="2"/>
              <a:buChar char="Ø"/>
              <a:defRPr/>
            </a:pPr>
            <a:r>
              <a:rPr lang="ru-RU" sz="2800" dirty="0" smtClean="0">
                <a:solidFill>
                  <a:srgbClr val="004C00"/>
                </a:solidFill>
              </a:rPr>
              <a:t> </a:t>
            </a:r>
            <a:r>
              <a:rPr lang="ru-RU" sz="2800" dirty="0">
                <a:solidFill>
                  <a:srgbClr val="004C00"/>
                </a:solidFill>
              </a:rPr>
              <a:t>Уголовный Кодекс РФ </a:t>
            </a:r>
            <a:endParaRPr lang="ru-RU" sz="2800" dirty="0" smtClean="0">
              <a:solidFill>
                <a:srgbClr val="004C00"/>
              </a:solidFill>
            </a:endParaRPr>
          </a:p>
          <a:p>
            <a:pPr algn="l">
              <a:defRPr/>
            </a:pPr>
            <a:r>
              <a:rPr lang="ru-RU" sz="2800" dirty="0" smtClean="0">
                <a:solidFill>
                  <a:srgbClr val="004C00"/>
                </a:solidFill>
              </a:rPr>
              <a:t>и </a:t>
            </a:r>
            <a:r>
              <a:rPr lang="ru-RU" sz="2800" dirty="0">
                <a:solidFill>
                  <a:srgbClr val="004C00"/>
                </a:solidFill>
              </a:rPr>
              <a:t>другие</a:t>
            </a:r>
            <a:endParaRPr lang="ru-RU" sz="2800" i="1" dirty="0">
              <a:solidFill>
                <a:srgbClr val="004C00"/>
              </a:solidFill>
            </a:endParaRPr>
          </a:p>
        </p:txBody>
      </p:sp>
    </p:spTree>
    <p:extLst>
      <p:ext uri="{BB962C8B-B14F-4D97-AF65-F5344CB8AC3E}">
        <p14:creationId xmlns="" xmlns:p14="http://schemas.microsoft.com/office/powerpoint/2010/main" val="3000956488"/>
      </p:ext>
    </p:extLst>
  </p:cSld>
  <p:clrMapOvr>
    <a:masterClrMapping/>
  </p:clrMapOvr>
  <p:transition spd="slow">
    <p:cover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31"/>
          <p:cNvSpPr>
            <a:spLocks noChangeArrowheads="1"/>
          </p:cNvSpPr>
          <p:nvPr/>
        </p:nvSpPr>
        <p:spPr bwMode="gray">
          <a:xfrm flipV="1">
            <a:off x="1403350" y="950400"/>
            <a:ext cx="7215188" cy="6651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707 w 21600"/>
              <a:gd name="T13" fmla="*/ 3707 h 21600"/>
              <a:gd name="T14" fmla="*/ 17893 w 21600"/>
              <a:gd name="T15" fmla="*/ 17893 h 21600"/>
            </a:gdLst>
            <a:ahLst/>
            <a:cxnLst>
              <a:cxn ang="T8">
                <a:pos x="T0" y="T1"/>
              </a:cxn>
              <a:cxn ang="T9">
                <a:pos x="T2" y="T3"/>
              </a:cxn>
              <a:cxn ang="T10">
                <a:pos x="T4" y="T5"/>
              </a:cxn>
              <a:cxn ang="T11">
                <a:pos x="T6" y="T7"/>
              </a:cxn>
            </a:cxnLst>
            <a:rect l="T12" t="T13" r="T14" b="T15"/>
            <a:pathLst>
              <a:path w="21600" h="21600">
                <a:moveTo>
                  <a:pt x="0" y="0"/>
                </a:moveTo>
                <a:lnTo>
                  <a:pt x="3813" y="21600"/>
                </a:lnTo>
                <a:lnTo>
                  <a:pt x="17787" y="21600"/>
                </a:lnTo>
                <a:lnTo>
                  <a:pt x="21600" y="0"/>
                </a:lnTo>
                <a:close/>
              </a:path>
            </a:pathLst>
          </a:custGeom>
          <a:gradFill rotWithShape="1">
            <a:gsLst>
              <a:gs pos="0">
                <a:schemeClr val="hlink">
                  <a:alpha val="39998"/>
                </a:schemeClr>
              </a:gs>
              <a:gs pos="100000">
                <a:srgbClr val="FFFFFF">
                  <a:alpha val="0"/>
                </a:srgbClr>
              </a:gs>
            </a:gsLst>
            <a:lin ang="5400000" scaled="1"/>
          </a:gradFill>
          <a:ln w="9525" algn="ctr">
            <a:noFill/>
            <a:miter lim="800000"/>
            <a:headEnd/>
            <a:tailEnd/>
          </a:ln>
        </p:spPr>
        <p:txBody>
          <a:bodyPr rot="10800000" wrap="none" anchor="ctr"/>
          <a:lstStyle/>
          <a:p>
            <a:pPr algn="l"/>
            <a:endParaRPr lang="ru-RU" dirty="0"/>
          </a:p>
        </p:txBody>
      </p:sp>
      <p:sp>
        <p:nvSpPr>
          <p:cNvPr id="5124" name="Rectangle 44"/>
          <p:cNvSpPr>
            <a:spLocks noChangeArrowheads="1"/>
          </p:cNvSpPr>
          <p:nvPr/>
        </p:nvSpPr>
        <p:spPr bwMode="auto">
          <a:xfrm>
            <a:off x="0" y="-7952"/>
            <a:ext cx="9144000" cy="881063"/>
          </a:xfrm>
          <a:prstGeom prst="rect">
            <a:avLst/>
          </a:prstGeom>
          <a:solidFill>
            <a:srgbClr val="97C4FF">
              <a:alpha val="45882"/>
            </a:srgbClr>
          </a:solidFill>
          <a:ln w="19050">
            <a:noFill/>
            <a:miter lim="800000"/>
            <a:headEnd/>
            <a:tailEnd/>
          </a:ln>
        </p:spPr>
        <p:txBody>
          <a:bodyPr wrap="none" lIns="36731" tIns="36731" rIns="36731" bIns="36731" anchor="ctr"/>
          <a:lstStyle/>
          <a:p>
            <a:pPr algn="ctr" defTabSz="933450"/>
            <a:r>
              <a:rPr lang="ru-RU" sz="2000" b="1" dirty="0" smtClean="0">
                <a:solidFill>
                  <a:srgbClr val="002060"/>
                </a:solidFill>
                <a:cs typeface="Arial" pitchFamily="34" charset="0"/>
              </a:rPr>
              <a:t>Стратегия РФ по вопросам защиты прав ребенка</a:t>
            </a:r>
            <a:endParaRPr lang="ru-RU" sz="2000" b="1" dirty="0">
              <a:solidFill>
                <a:srgbClr val="002060"/>
              </a:solidFill>
              <a:cs typeface="Arial" pitchFamily="34" charset="0"/>
            </a:endParaRPr>
          </a:p>
        </p:txBody>
      </p:sp>
      <p:sp>
        <p:nvSpPr>
          <p:cNvPr id="11" name="Прямоугольник 10"/>
          <p:cNvSpPr/>
          <p:nvPr/>
        </p:nvSpPr>
        <p:spPr>
          <a:xfrm>
            <a:off x="754381"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2" name="Прямоугольник 11"/>
          <p:cNvSpPr/>
          <p:nvPr/>
        </p:nvSpPr>
        <p:spPr>
          <a:xfrm>
            <a:off x="433547"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3" name="Прямоугольник 12"/>
          <p:cNvSpPr/>
          <p:nvPr/>
        </p:nvSpPr>
        <p:spPr>
          <a:xfrm>
            <a:off x="112713"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cxnSp>
        <p:nvCxnSpPr>
          <p:cNvPr id="17" name="Прямая соединительная линия 16"/>
          <p:cNvCxnSpPr/>
          <p:nvPr/>
        </p:nvCxnSpPr>
        <p:spPr>
          <a:xfrm>
            <a:off x="1470025" y="6523038"/>
            <a:ext cx="6572250" cy="1587"/>
          </a:xfrm>
          <a:prstGeom prst="line">
            <a:avLst/>
          </a:prstGeom>
          <a:ln w="38100" cap="rnd">
            <a:solidFill>
              <a:srgbClr val="005EA4"/>
            </a:solidFill>
          </a:ln>
        </p:spPr>
        <p:style>
          <a:lnRef idx="1">
            <a:schemeClr val="accent1"/>
          </a:lnRef>
          <a:fillRef idx="0">
            <a:schemeClr val="accent1"/>
          </a:fillRef>
          <a:effectRef idx="0">
            <a:schemeClr val="accent1"/>
          </a:effectRef>
          <a:fontRef idx="minor">
            <a:schemeClr val="tx1"/>
          </a:fontRef>
        </p:style>
      </p:cxnSp>
      <p:sp>
        <p:nvSpPr>
          <p:cNvPr id="5139" name="Rectangle 44"/>
          <p:cNvSpPr>
            <a:spLocks noChangeArrowheads="1"/>
          </p:cNvSpPr>
          <p:nvPr/>
        </p:nvSpPr>
        <p:spPr bwMode="auto">
          <a:xfrm>
            <a:off x="0" y="6308725"/>
            <a:ext cx="9144000" cy="576263"/>
          </a:xfrm>
          <a:prstGeom prst="rect">
            <a:avLst/>
          </a:prstGeom>
          <a:solidFill>
            <a:srgbClr val="C0C0C0">
              <a:alpha val="45882"/>
            </a:srgbClr>
          </a:solidFill>
          <a:ln w="19050">
            <a:noFill/>
            <a:miter lim="800000"/>
            <a:headEnd/>
            <a:tailEnd/>
          </a:ln>
        </p:spPr>
        <p:txBody>
          <a:bodyPr wrap="none" lIns="36731" tIns="36731" rIns="36731" bIns="36731" anchor="ctr"/>
          <a:lstStyle/>
          <a:p>
            <a:pPr algn="l" defTabSz="933450"/>
            <a:endParaRPr lang="ru-RU" sz="1200" b="1" dirty="0">
              <a:cs typeface="Arial" pitchFamily="34" charset="0"/>
            </a:endParaRPr>
          </a:p>
        </p:txBody>
      </p:sp>
      <p:sp>
        <p:nvSpPr>
          <p:cNvPr id="15" name="Прямоугольный треугольник 14"/>
          <p:cNvSpPr/>
          <p:nvPr/>
        </p:nvSpPr>
        <p:spPr>
          <a:xfrm flipH="1">
            <a:off x="8113357" y="6096854"/>
            <a:ext cx="1024572" cy="782782"/>
          </a:xfrm>
          <a:prstGeom prst="r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2315" name="AutoShape 27"/>
          <p:cNvSpPr>
            <a:spLocks noChangeArrowheads="1"/>
          </p:cNvSpPr>
          <p:nvPr/>
        </p:nvSpPr>
        <p:spPr bwMode="gray">
          <a:xfrm>
            <a:off x="866703" y="1078045"/>
            <a:ext cx="8097785" cy="5230679"/>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algn="ctr">
              <a:defRPr/>
            </a:pPr>
            <a:r>
              <a:rPr lang="ru-RU" sz="2800" dirty="0" smtClean="0"/>
              <a:t>Указ Президента Российской Федерации </a:t>
            </a:r>
          </a:p>
          <a:p>
            <a:pPr algn="ctr">
              <a:defRPr/>
            </a:pPr>
            <a:r>
              <a:rPr lang="ru-RU" sz="2800" dirty="0" smtClean="0"/>
              <a:t>№ 240 от 29 мая 2017 года</a:t>
            </a:r>
            <a:r>
              <a:rPr lang="ru-RU" sz="2800" i="1" dirty="0" smtClean="0">
                <a:solidFill>
                  <a:srgbClr val="004C00"/>
                </a:solidFill>
              </a:rPr>
              <a:t> </a:t>
            </a:r>
          </a:p>
          <a:p>
            <a:pPr algn="ctr">
              <a:defRPr/>
            </a:pPr>
            <a:r>
              <a:rPr lang="ru-RU" sz="2800" i="1" dirty="0" smtClean="0">
                <a:solidFill>
                  <a:srgbClr val="004C00"/>
                </a:solidFill>
              </a:rPr>
              <a:t>об объявлении в Российской Федерации </a:t>
            </a:r>
          </a:p>
          <a:p>
            <a:pPr algn="ctr">
              <a:defRPr/>
            </a:pPr>
            <a:r>
              <a:rPr lang="ru-RU" sz="2800" i="1" dirty="0" smtClean="0">
                <a:solidFill>
                  <a:srgbClr val="004C00"/>
                </a:solidFill>
              </a:rPr>
              <a:t>Десятилетия детства и утверждении</a:t>
            </a:r>
          </a:p>
          <a:p>
            <a:pPr algn="ctr">
              <a:defRPr/>
            </a:pPr>
            <a:r>
              <a:rPr lang="ru-RU" sz="2800" i="1" dirty="0" smtClean="0">
                <a:solidFill>
                  <a:srgbClr val="004C00"/>
                </a:solidFill>
              </a:rPr>
              <a:t>плана основных мероприятий </a:t>
            </a:r>
          </a:p>
          <a:p>
            <a:pPr algn="ctr">
              <a:defRPr/>
            </a:pPr>
            <a:r>
              <a:rPr lang="ru-RU" sz="2800" i="1" dirty="0" smtClean="0">
                <a:solidFill>
                  <a:srgbClr val="004C00"/>
                </a:solidFill>
              </a:rPr>
              <a:t>Предусматривающих комплекс</a:t>
            </a:r>
            <a:r>
              <a:rPr lang="ru-RU" sz="2800" i="1" dirty="0" smtClean="0"/>
              <a:t> </a:t>
            </a:r>
            <a:r>
              <a:rPr lang="ru-RU" sz="2800" i="1" dirty="0" smtClean="0">
                <a:solidFill>
                  <a:srgbClr val="004C00"/>
                </a:solidFill>
              </a:rPr>
              <a:t>мер </a:t>
            </a:r>
          </a:p>
          <a:p>
            <a:pPr algn="ctr">
              <a:defRPr/>
            </a:pPr>
            <a:r>
              <a:rPr lang="ru-RU" sz="2800" i="1" dirty="0" smtClean="0">
                <a:solidFill>
                  <a:srgbClr val="004C00"/>
                </a:solidFill>
              </a:rPr>
              <a:t>на формирование безопасного </a:t>
            </a:r>
          </a:p>
          <a:p>
            <a:pPr algn="ctr">
              <a:defRPr/>
            </a:pPr>
            <a:r>
              <a:rPr lang="ru-RU" sz="2800" i="1" dirty="0" smtClean="0">
                <a:solidFill>
                  <a:srgbClr val="004C00"/>
                </a:solidFill>
              </a:rPr>
              <a:t>и комфортного окружения для детей. </a:t>
            </a:r>
          </a:p>
          <a:p>
            <a:pPr algn="l">
              <a:defRPr/>
            </a:pPr>
            <a:endParaRPr lang="ru-RU" sz="2800" i="1" dirty="0">
              <a:solidFill>
                <a:srgbClr val="004C00"/>
              </a:solidFill>
            </a:endParaRPr>
          </a:p>
        </p:txBody>
      </p:sp>
    </p:spTree>
    <p:extLst>
      <p:ext uri="{BB962C8B-B14F-4D97-AF65-F5344CB8AC3E}">
        <p14:creationId xmlns="" xmlns:p14="http://schemas.microsoft.com/office/powerpoint/2010/main" val="2138401217"/>
      </p:ext>
    </p:extLst>
  </p:cSld>
  <p:clrMapOvr>
    <a:masterClrMapping/>
  </p:clrMapOvr>
  <p:transition spd="slow">
    <p:cover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31"/>
          <p:cNvSpPr>
            <a:spLocks noChangeArrowheads="1"/>
          </p:cNvSpPr>
          <p:nvPr/>
        </p:nvSpPr>
        <p:spPr bwMode="gray">
          <a:xfrm flipV="1">
            <a:off x="1403350" y="950400"/>
            <a:ext cx="7215188" cy="6651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707 w 21600"/>
              <a:gd name="T13" fmla="*/ 3707 h 21600"/>
              <a:gd name="T14" fmla="*/ 17893 w 21600"/>
              <a:gd name="T15" fmla="*/ 17893 h 21600"/>
            </a:gdLst>
            <a:ahLst/>
            <a:cxnLst>
              <a:cxn ang="T8">
                <a:pos x="T0" y="T1"/>
              </a:cxn>
              <a:cxn ang="T9">
                <a:pos x="T2" y="T3"/>
              </a:cxn>
              <a:cxn ang="T10">
                <a:pos x="T4" y="T5"/>
              </a:cxn>
              <a:cxn ang="T11">
                <a:pos x="T6" y="T7"/>
              </a:cxn>
            </a:cxnLst>
            <a:rect l="T12" t="T13" r="T14" b="T15"/>
            <a:pathLst>
              <a:path w="21600" h="21600">
                <a:moveTo>
                  <a:pt x="0" y="0"/>
                </a:moveTo>
                <a:lnTo>
                  <a:pt x="3813" y="21600"/>
                </a:lnTo>
                <a:lnTo>
                  <a:pt x="17787" y="21600"/>
                </a:lnTo>
                <a:lnTo>
                  <a:pt x="21600" y="0"/>
                </a:lnTo>
                <a:close/>
              </a:path>
            </a:pathLst>
          </a:custGeom>
          <a:gradFill rotWithShape="1">
            <a:gsLst>
              <a:gs pos="0">
                <a:schemeClr val="hlink">
                  <a:alpha val="39998"/>
                </a:schemeClr>
              </a:gs>
              <a:gs pos="100000">
                <a:srgbClr val="FFFFFF">
                  <a:alpha val="0"/>
                </a:srgbClr>
              </a:gs>
            </a:gsLst>
            <a:lin ang="5400000" scaled="1"/>
          </a:gradFill>
          <a:ln w="9525" algn="ctr">
            <a:noFill/>
            <a:miter lim="800000"/>
            <a:headEnd/>
            <a:tailEnd/>
          </a:ln>
        </p:spPr>
        <p:txBody>
          <a:bodyPr rot="10800000" wrap="none" anchor="ctr"/>
          <a:lstStyle/>
          <a:p>
            <a:pPr algn="l"/>
            <a:endParaRPr lang="ru-RU" dirty="0"/>
          </a:p>
        </p:txBody>
      </p:sp>
      <p:sp>
        <p:nvSpPr>
          <p:cNvPr id="5124" name="Rectangle 44"/>
          <p:cNvSpPr>
            <a:spLocks noChangeArrowheads="1"/>
          </p:cNvSpPr>
          <p:nvPr/>
        </p:nvSpPr>
        <p:spPr bwMode="auto">
          <a:xfrm>
            <a:off x="0" y="-7952"/>
            <a:ext cx="9144000" cy="881063"/>
          </a:xfrm>
          <a:prstGeom prst="rect">
            <a:avLst/>
          </a:prstGeom>
          <a:solidFill>
            <a:srgbClr val="97C4FF">
              <a:alpha val="45882"/>
            </a:srgbClr>
          </a:solidFill>
          <a:ln w="19050">
            <a:noFill/>
            <a:miter lim="800000"/>
            <a:headEnd/>
            <a:tailEnd/>
          </a:ln>
        </p:spPr>
        <p:txBody>
          <a:bodyPr wrap="none" lIns="36731" tIns="36731" rIns="36731" bIns="36731" anchor="ctr"/>
          <a:lstStyle/>
          <a:p>
            <a:pPr algn="ctr" defTabSz="933450"/>
            <a:r>
              <a:rPr lang="ru-RU" sz="2000" b="1" dirty="0" smtClean="0">
                <a:solidFill>
                  <a:srgbClr val="002060"/>
                </a:solidFill>
                <a:cs typeface="Arial" pitchFamily="34" charset="0"/>
              </a:rPr>
              <a:t>Стратегия РФ по вопросам защиты прав ребенка</a:t>
            </a:r>
            <a:endParaRPr lang="ru-RU" sz="2000" b="1" dirty="0">
              <a:solidFill>
                <a:srgbClr val="002060"/>
              </a:solidFill>
              <a:cs typeface="Arial" pitchFamily="34" charset="0"/>
            </a:endParaRPr>
          </a:p>
        </p:txBody>
      </p:sp>
      <p:sp>
        <p:nvSpPr>
          <p:cNvPr id="11" name="Прямоугольник 10"/>
          <p:cNvSpPr/>
          <p:nvPr/>
        </p:nvSpPr>
        <p:spPr>
          <a:xfrm>
            <a:off x="754381"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2" name="Прямоугольник 11"/>
          <p:cNvSpPr/>
          <p:nvPr/>
        </p:nvSpPr>
        <p:spPr>
          <a:xfrm>
            <a:off x="433547"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3" name="Прямоугольник 12"/>
          <p:cNvSpPr/>
          <p:nvPr/>
        </p:nvSpPr>
        <p:spPr>
          <a:xfrm>
            <a:off x="112713"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cxnSp>
        <p:nvCxnSpPr>
          <p:cNvPr id="17" name="Прямая соединительная линия 16"/>
          <p:cNvCxnSpPr/>
          <p:nvPr/>
        </p:nvCxnSpPr>
        <p:spPr>
          <a:xfrm>
            <a:off x="1470025" y="6523038"/>
            <a:ext cx="6572250" cy="1587"/>
          </a:xfrm>
          <a:prstGeom prst="line">
            <a:avLst/>
          </a:prstGeom>
          <a:ln w="38100" cap="rnd">
            <a:solidFill>
              <a:srgbClr val="005EA4"/>
            </a:solidFill>
          </a:ln>
        </p:spPr>
        <p:style>
          <a:lnRef idx="1">
            <a:schemeClr val="accent1"/>
          </a:lnRef>
          <a:fillRef idx="0">
            <a:schemeClr val="accent1"/>
          </a:fillRef>
          <a:effectRef idx="0">
            <a:schemeClr val="accent1"/>
          </a:effectRef>
          <a:fontRef idx="minor">
            <a:schemeClr val="tx1"/>
          </a:fontRef>
        </p:style>
      </p:cxnSp>
      <p:sp>
        <p:nvSpPr>
          <p:cNvPr id="5139" name="Rectangle 44"/>
          <p:cNvSpPr>
            <a:spLocks noChangeArrowheads="1"/>
          </p:cNvSpPr>
          <p:nvPr/>
        </p:nvSpPr>
        <p:spPr bwMode="auto">
          <a:xfrm>
            <a:off x="0" y="6308725"/>
            <a:ext cx="9144000" cy="576263"/>
          </a:xfrm>
          <a:prstGeom prst="rect">
            <a:avLst/>
          </a:prstGeom>
          <a:solidFill>
            <a:srgbClr val="C0C0C0">
              <a:alpha val="45882"/>
            </a:srgbClr>
          </a:solidFill>
          <a:ln w="19050">
            <a:noFill/>
            <a:miter lim="800000"/>
            <a:headEnd/>
            <a:tailEnd/>
          </a:ln>
        </p:spPr>
        <p:txBody>
          <a:bodyPr wrap="none" lIns="36731" tIns="36731" rIns="36731" bIns="36731" anchor="ctr"/>
          <a:lstStyle/>
          <a:p>
            <a:pPr algn="l" defTabSz="933450"/>
            <a:endParaRPr lang="ru-RU" sz="1200" b="1" dirty="0">
              <a:cs typeface="Arial" pitchFamily="34" charset="0"/>
            </a:endParaRPr>
          </a:p>
        </p:txBody>
      </p:sp>
      <p:sp>
        <p:nvSpPr>
          <p:cNvPr id="15" name="Прямоугольный треугольник 14"/>
          <p:cNvSpPr/>
          <p:nvPr/>
        </p:nvSpPr>
        <p:spPr>
          <a:xfrm flipH="1">
            <a:off x="8113357" y="6096854"/>
            <a:ext cx="1024572" cy="782782"/>
          </a:xfrm>
          <a:prstGeom prst="r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2315" name="AutoShape 27"/>
          <p:cNvSpPr>
            <a:spLocks noChangeArrowheads="1"/>
          </p:cNvSpPr>
          <p:nvPr/>
        </p:nvSpPr>
        <p:spPr bwMode="gray">
          <a:xfrm>
            <a:off x="866703" y="1078045"/>
            <a:ext cx="8097785" cy="5230679"/>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algn="ctr">
              <a:defRPr/>
            </a:pPr>
            <a:r>
              <a:rPr lang="ru-RU" sz="2800" dirty="0" smtClean="0"/>
              <a:t>"Десятилетие детства" — это программа, </a:t>
            </a:r>
          </a:p>
          <a:p>
            <a:pPr algn="ctr">
              <a:defRPr/>
            </a:pPr>
            <a:r>
              <a:rPr lang="ru-RU" sz="2800" dirty="0" smtClean="0"/>
              <a:t>рассчитанная на 2018-2027 годы.</a:t>
            </a:r>
          </a:p>
          <a:p>
            <a:pPr algn="ctr">
              <a:defRPr/>
            </a:pPr>
            <a:r>
              <a:rPr lang="ru-RU" sz="2800" dirty="0" smtClean="0"/>
              <a:t> Решение о её запуске принято в целях</a:t>
            </a:r>
          </a:p>
          <a:p>
            <a:pPr algn="ctr">
              <a:defRPr/>
            </a:pPr>
            <a:r>
              <a:rPr lang="ru-RU" sz="2800" dirty="0" smtClean="0"/>
              <a:t> совершенствования государственной политики</a:t>
            </a:r>
          </a:p>
          <a:p>
            <a:pPr algn="ctr">
              <a:defRPr/>
            </a:pPr>
            <a:r>
              <a:rPr lang="ru-RU" sz="2800" dirty="0" smtClean="0"/>
              <a:t> в сфере защиты детства. </a:t>
            </a:r>
          </a:p>
          <a:p>
            <a:pPr algn="ctr">
              <a:defRPr/>
            </a:pPr>
            <a:r>
              <a:rPr lang="ru-RU" sz="2800" dirty="0" smtClean="0"/>
              <a:t>При разработке программы учитывались </a:t>
            </a:r>
          </a:p>
          <a:p>
            <a:pPr algn="ctr">
              <a:defRPr/>
            </a:pPr>
            <a:r>
              <a:rPr lang="ru-RU" sz="2800" dirty="0" smtClean="0"/>
              <a:t>результаты реализации "Национальной стратегии</a:t>
            </a:r>
          </a:p>
          <a:p>
            <a:pPr algn="ctr">
              <a:defRPr/>
            </a:pPr>
            <a:r>
              <a:rPr lang="ru-RU" sz="2800" dirty="0" smtClean="0"/>
              <a:t> действий в интересах детей на 2012-2017 годы" </a:t>
            </a:r>
          </a:p>
          <a:p>
            <a:pPr algn="ctr">
              <a:defRPr/>
            </a:pPr>
            <a:r>
              <a:rPr lang="ru-RU" sz="2800" dirty="0" smtClean="0"/>
              <a:t>— по сути программа является"преемником"</a:t>
            </a:r>
          </a:p>
          <a:p>
            <a:pPr algn="ctr">
              <a:defRPr/>
            </a:pPr>
            <a:r>
              <a:rPr lang="ru-RU" sz="2800" dirty="0" smtClean="0"/>
              <a:t>Национальной стратегии действий в интересах</a:t>
            </a:r>
          </a:p>
          <a:p>
            <a:pPr algn="ctr">
              <a:defRPr/>
            </a:pPr>
            <a:r>
              <a:rPr lang="ru-RU" sz="2800" dirty="0" smtClean="0"/>
              <a:t> детей на 2012-2017 годы</a:t>
            </a:r>
            <a:endParaRPr lang="ru-RU" sz="2800" i="1" dirty="0">
              <a:solidFill>
                <a:srgbClr val="004C00"/>
              </a:solidFill>
            </a:endParaRPr>
          </a:p>
        </p:txBody>
      </p:sp>
    </p:spTree>
    <p:extLst>
      <p:ext uri="{BB962C8B-B14F-4D97-AF65-F5344CB8AC3E}">
        <p14:creationId xmlns="" xmlns:p14="http://schemas.microsoft.com/office/powerpoint/2010/main" val="3851697415"/>
      </p:ext>
    </p:extLst>
  </p:cSld>
  <p:clrMapOvr>
    <a:masterClrMapping/>
  </p:clrMapOvr>
  <p:transition spd="slow">
    <p:cover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ChangeArrowheads="1"/>
          </p:cNvSpPr>
          <p:nvPr/>
        </p:nvSpPr>
        <p:spPr bwMode="auto">
          <a:xfrm>
            <a:off x="0" y="0"/>
            <a:ext cx="9144000" cy="881063"/>
          </a:xfrm>
          <a:prstGeom prst="rect">
            <a:avLst/>
          </a:prstGeom>
          <a:solidFill>
            <a:srgbClr val="97C4FF">
              <a:alpha val="45882"/>
            </a:srgbClr>
          </a:solidFill>
          <a:ln w="19050">
            <a:noFill/>
            <a:miter lim="800000"/>
            <a:headEnd/>
            <a:tailEnd/>
          </a:ln>
        </p:spPr>
        <p:txBody>
          <a:bodyPr wrap="none" lIns="36731" tIns="36731" rIns="36731" bIns="36731" anchor="ctr"/>
          <a:lstStyle/>
          <a:p>
            <a:pPr algn="ctr" defTabSz="933450"/>
            <a:r>
              <a:rPr lang="ru-RU" sz="2400" b="1" dirty="0" smtClean="0">
                <a:solidFill>
                  <a:srgbClr val="3838AA"/>
                </a:solidFill>
                <a:cs typeface="Arial" pitchFamily="34" charset="0"/>
              </a:rPr>
              <a:t>Понятие</a:t>
            </a:r>
            <a:r>
              <a:rPr lang="ru-RU" sz="2400" b="1" dirty="0" smtClean="0">
                <a:cs typeface="Arial" pitchFamily="34" charset="0"/>
              </a:rPr>
              <a:t> </a:t>
            </a:r>
            <a:r>
              <a:rPr lang="ru-RU" sz="2400" b="1" dirty="0" smtClean="0">
                <a:solidFill>
                  <a:srgbClr val="C00000"/>
                </a:solidFill>
                <a:cs typeface="Arial" pitchFamily="34" charset="0"/>
              </a:rPr>
              <a:t>«ЖЕСТОКОЕ ОБРАЩЕНИЕ С ДЕТЬМИ»</a:t>
            </a:r>
            <a:endParaRPr lang="ru-RU" sz="2400" b="1" dirty="0">
              <a:solidFill>
                <a:srgbClr val="C00000"/>
              </a:solidFill>
              <a:cs typeface="Arial" pitchFamily="34" charset="0"/>
            </a:endParaRPr>
          </a:p>
        </p:txBody>
      </p:sp>
      <p:sp>
        <p:nvSpPr>
          <p:cNvPr id="6148" name="Line 9"/>
          <p:cNvSpPr>
            <a:spLocks noChangeShapeType="1"/>
          </p:cNvSpPr>
          <p:nvPr/>
        </p:nvSpPr>
        <p:spPr bwMode="auto">
          <a:xfrm>
            <a:off x="487363" y="652463"/>
            <a:ext cx="1690687" cy="0"/>
          </a:xfrm>
          <a:prstGeom prst="line">
            <a:avLst/>
          </a:prstGeom>
          <a:noFill/>
          <a:ln w="28575">
            <a:solidFill>
              <a:schemeClr val="bg1"/>
            </a:solidFill>
            <a:round/>
            <a:headEnd/>
            <a:tailEnd/>
          </a:ln>
        </p:spPr>
        <p:txBody>
          <a:bodyPr/>
          <a:lstStyle/>
          <a:p>
            <a:endParaRPr lang="ru-RU" dirty="0"/>
          </a:p>
        </p:txBody>
      </p:sp>
      <p:sp>
        <p:nvSpPr>
          <p:cNvPr id="6149" name="Line 10"/>
          <p:cNvSpPr>
            <a:spLocks noChangeShapeType="1"/>
          </p:cNvSpPr>
          <p:nvPr/>
        </p:nvSpPr>
        <p:spPr bwMode="auto">
          <a:xfrm>
            <a:off x="487363" y="692150"/>
            <a:ext cx="1690687" cy="0"/>
          </a:xfrm>
          <a:prstGeom prst="line">
            <a:avLst/>
          </a:prstGeom>
          <a:noFill/>
          <a:ln w="28575">
            <a:solidFill>
              <a:srgbClr val="0066FF"/>
            </a:solidFill>
            <a:round/>
            <a:headEnd/>
            <a:tailEnd/>
          </a:ln>
        </p:spPr>
        <p:txBody>
          <a:bodyPr/>
          <a:lstStyle/>
          <a:p>
            <a:endParaRPr lang="ru-RU" dirty="0"/>
          </a:p>
        </p:txBody>
      </p:sp>
      <p:sp>
        <p:nvSpPr>
          <p:cNvPr id="3" name="Прямоугольник 2"/>
          <p:cNvSpPr/>
          <p:nvPr/>
        </p:nvSpPr>
        <p:spPr>
          <a:xfrm>
            <a:off x="1075215"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1" name="Прямоугольник 10"/>
          <p:cNvSpPr/>
          <p:nvPr/>
        </p:nvSpPr>
        <p:spPr>
          <a:xfrm>
            <a:off x="754381"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2" name="Прямоугольник 11"/>
          <p:cNvSpPr/>
          <p:nvPr/>
        </p:nvSpPr>
        <p:spPr>
          <a:xfrm>
            <a:off x="433547"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3" name="Прямоугольник 12"/>
          <p:cNvSpPr/>
          <p:nvPr/>
        </p:nvSpPr>
        <p:spPr>
          <a:xfrm>
            <a:off x="112713"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cxnSp>
        <p:nvCxnSpPr>
          <p:cNvPr id="17" name="Прямая соединительная линия 16"/>
          <p:cNvCxnSpPr/>
          <p:nvPr/>
        </p:nvCxnSpPr>
        <p:spPr>
          <a:xfrm>
            <a:off x="1470025" y="6523038"/>
            <a:ext cx="6572250" cy="1587"/>
          </a:xfrm>
          <a:prstGeom prst="line">
            <a:avLst/>
          </a:prstGeom>
          <a:ln w="38100" cap="rnd">
            <a:solidFill>
              <a:srgbClr val="005EA4"/>
            </a:solidFill>
          </a:ln>
        </p:spPr>
        <p:style>
          <a:lnRef idx="1">
            <a:schemeClr val="accent1"/>
          </a:lnRef>
          <a:fillRef idx="0">
            <a:schemeClr val="accent1"/>
          </a:fillRef>
          <a:effectRef idx="0">
            <a:schemeClr val="accent1"/>
          </a:effectRef>
          <a:fontRef idx="minor">
            <a:schemeClr val="tx1"/>
          </a:fontRef>
        </p:style>
      </p:cxnSp>
      <p:sp>
        <p:nvSpPr>
          <p:cNvPr id="6164" name="Rectangle 44"/>
          <p:cNvSpPr>
            <a:spLocks noChangeArrowheads="1"/>
          </p:cNvSpPr>
          <p:nvPr/>
        </p:nvSpPr>
        <p:spPr bwMode="auto">
          <a:xfrm>
            <a:off x="0" y="6308725"/>
            <a:ext cx="9144000" cy="576263"/>
          </a:xfrm>
          <a:prstGeom prst="rect">
            <a:avLst/>
          </a:prstGeom>
          <a:solidFill>
            <a:srgbClr val="C0C0C0">
              <a:alpha val="45882"/>
            </a:srgbClr>
          </a:solidFill>
          <a:ln w="19050">
            <a:noFill/>
            <a:miter lim="800000"/>
            <a:headEnd/>
            <a:tailEnd/>
          </a:ln>
        </p:spPr>
        <p:txBody>
          <a:bodyPr wrap="none" lIns="36731" tIns="36731" rIns="36731" bIns="36731" anchor="ctr"/>
          <a:lstStyle/>
          <a:p>
            <a:pPr algn="l" defTabSz="933450"/>
            <a:endParaRPr lang="ru-RU" sz="1200" b="1" dirty="0">
              <a:cs typeface="Arial" pitchFamily="34" charset="0"/>
            </a:endParaRPr>
          </a:p>
        </p:txBody>
      </p:sp>
      <p:sp>
        <p:nvSpPr>
          <p:cNvPr id="15" name="Прямоугольный треугольник 14"/>
          <p:cNvSpPr/>
          <p:nvPr/>
        </p:nvSpPr>
        <p:spPr>
          <a:xfrm flipH="1">
            <a:off x="8113357" y="6096854"/>
            <a:ext cx="1024572" cy="782782"/>
          </a:xfrm>
          <a:prstGeom prst="r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4361" name="Oval 25"/>
          <p:cNvSpPr>
            <a:spLocks noChangeArrowheads="1"/>
          </p:cNvSpPr>
          <p:nvPr/>
        </p:nvSpPr>
        <p:spPr bwMode="gray">
          <a:xfrm>
            <a:off x="2849563" y="4941888"/>
            <a:ext cx="6294437" cy="1452562"/>
          </a:xfrm>
          <a:prstGeom prst="ellipse">
            <a:avLst/>
          </a:prstGeom>
          <a:gradFill rotWithShape="1">
            <a:gsLst>
              <a:gs pos="0">
                <a:schemeClr val="folHlink"/>
              </a:gs>
              <a:gs pos="100000">
                <a:schemeClr val="folHlink">
                  <a:gamma/>
                  <a:tint val="0"/>
                  <a:invGamma/>
                </a:schemeClr>
              </a:gs>
            </a:gsLst>
            <a:path path="rect">
              <a:fillToRect t="100000" r="100000"/>
            </a:path>
          </a:gradFill>
          <a:ln w="9525" algn="ctr">
            <a:noFill/>
            <a:round/>
            <a:headEnd/>
            <a:tailEnd/>
          </a:ln>
          <a:effectLst>
            <a:outerShdw dist="107763" dir="2700000" algn="ctr" rotWithShape="0">
              <a:srgbClr val="808080">
                <a:alpha val="50000"/>
              </a:srgbClr>
            </a:outerShdw>
          </a:effectLst>
        </p:spPr>
        <p:txBody>
          <a:bodyPr wrap="none" anchor="ctr"/>
          <a:lstStyle/>
          <a:p>
            <a:pPr algn="l">
              <a:defRPr/>
            </a:pPr>
            <a:endParaRPr lang="ru-RU" dirty="0"/>
          </a:p>
        </p:txBody>
      </p:sp>
      <p:sp>
        <p:nvSpPr>
          <p:cNvPr id="14362" name="Rectangle 26"/>
          <p:cNvSpPr>
            <a:spLocks noChangeArrowheads="1"/>
          </p:cNvSpPr>
          <p:nvPr/>
        </p:nvSpPr>
        <p:spPr bwMode="auto">
          <a:xfrm>
            <a:off x="2944813" y="5360988"/>
            <a:ext cx="5808662" cy="738664"/>
          </a:xfrm>
          <a:prstGeom prst="rect">
            <a:avLst/>
          </a:prstGeom>
          <a:noFill/>
          <a:ln w="9525" algn="ctr">
            <a:noFill/>
            <a:miter lim="800000"/>
            <a:headEnd/>
            <a:tailEnd/>
          </a:ln>
          <a:effectLst/>
        </p:spPr>
        <p:txBody>
          <a:bodyPr>
            <a:spAutoFit/>
          </a:bodyPr>
          <a:lstStyle/>
          <a:p>
            <a:pPr algn="ctr" eaLnBrk="0" hangingPunct="0">
              <a:buClr>
                <a:srgbClr val="D7181F"/>
              </a:buClr>
              <a:buFont typeface="Wingdings" pitchFamily="2" charset="2"/>
              <a:buNone/>
              <a:defRPr/>
            </a:pPr>
            <a:r>
              <a:rPr lang="en-US" sz="1400" b="1" dirty="0">
                <a:solidFill>
                  <a:srgbClr val="003300"/>
                </a:solidFill>
              </a:rPr>
              <a:t>              </a:t>
            </a:r>
            <a:r>
              <a:rPr lang="ru-RU" sz="1400" b="1" u="sng" dirty="0">
                <a:solidFill>
                  <a:srgbClr val="003300"/>
                </a:solidFill>
              </a:rPr>
              <a:t>В </a:t>
            </a:r>
            <a:r>
              <a:rPr lang="ru-RU" sz="1400" b="1" u="sng" dirty="0" smtClean="0">
                <a:solidFill>
                  <a:srgbClr val="003300"/>
                </a:solidFill>
              </a:rPr>
              <a:t>результате:</a:t>
            </a:r>
            <a:r>
              <a:rPr lang="ru-RU" sz="1400" b="1" dirty="0" smtClean="0">
                <a:effectLst>
                  <a:outerShdw blurRad="38100" dist="38100" dir="2700000" algn="tl">
                    <a:srgbClr val="C0C0C0"/>
                  </a:outerShdw>
                </a:effectLst>
              </a:rPr>
              <a:t> жестокому обращению  и насилию подвергаются дети не только в дезадаптированных, но и вполне благополучных семьях.</a:t>
            </a:r>
            <a:endParaRPr lang="en-US" sz="1400" b="1" dirty="0">
              <a:effectLst>
                <a:outerShdw blurRad="38100" dist="38100" dir="2700000" algn="tl">
                  <a:srgbClr val="C0C0C0"/>
                </a:outerShdw>
              </a:effectLst>
            </a:endParaRPr>
          </a:p>
        </p:txBody>
      </p:sp>
      <p:sp>
        <p:nvSpPr>
          <p:cNvPr id="6170" name="AutoShape 27"/>
          <p:cNvSpPr>
            <a:spLocks noChangeArrowheads="1"/>
          </p:cNvSpPr>
          <p:nvPr/>
        </p:nvSpPr>
        <p:spPr bwMode="gray">
          <a:xfrm rot="10800000">
            <a:off x="4716463" y="4941888"/>
            <a:ext cx="1943100" cy="431800"/>
          </a:xfrm>
          <a:prstGeom prst="upArrow">
            <a:avLst>
              <a:gd name="adj1" fmla="val 50093"/>
              <a:gd name="adj2" fmla="val 54046"/>
            </a:avLst>
          </a:prstGeom>
          <a:gradFill rotWithShape="1">
            <a:gsLst>
              <a:gs pos="0">
                <a:srgbClr val="336699"/>
              </a:gs>
              <a:gs pos="100000">
                <a:srgbClr val="FFFFFF">
                  <a:alpha val="0"/>
                </a:srgbClr>
              </a:gs>
            </a:gsLst>
            <a:lin ang="5400000" scaled="1"/>
          </a:gradFill>
          <a:ln w="9525">
            <a:noFill/>
            <a:miter lim="800000"/>
            <a:headEnd/>
            <a:tailEnd/>
          </a:ln>
        </p:spPr>
        <p:txBody>
          <a:bodyPr vert="eaVert" wrap="none" anchor="ctr"/>
          <a:lstStyle/>
          <a:p>
            <a:pPr algn="l"/>
            <a:endParaRPr lang="ru-RU" dirty="0"/>
          </a:p>
        </p:txBody>
      </p:sp>
      <p:sp>
        <p:nvSpPr>
          <p:cNvPr id="2" name="Прямоугольник с одним скругленным углом 1"/>
          <p:cNvSpPr/>
          <p:nvPr/>
        </p:nvSpPr>
        <p:spPr>
          <a:xfrm>
            <a:off x="1042988" y="765175"/>
            <a:ext cx="7793037" cy="4300538"/>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algn="just">
              <a:buFont typeface="Arial" pitchFamily="34" charset="0"/>
              <a:buNone/>
              <a:defRPr/>
            </a:pPr>
            <a:r>
              <a:rPr lang="ru-RU" sz="2000" dirty="0">
                <a:solidFill>
                  <a:schemeClr val="tx1"/>
                </a:solidFill>
              </a:rPr>
              <a:t>	</a:t>
            </a:r>
            <a:r>
              <a:rPr lang="ru-RU" sz="3200" b="1" i="1" dirty="0">
                <a:solidFill>
                  <a:schemeClr val="tx1"/>
                </a:solidFill>
                <a:latin typeface="Times New Roman" pitchFamily="18" charset="0"/>
                <a:cs typeface="Times New Roman" pitchFamily="18" charset="0"/>
              </a:rPr>
              <a:t>Ж</a:t>
            </a:r>
            <a:r>
              <a:rPr lang="ru-RU" sz="3200" b="1" i="1" dirty="0" smtClean="0">
                <a:solidFill>
                  <a:schemeClr val="tx1"/>
                </a:solidFill>
                <a:latin typeface="Times New Roman" pitchFamily="18" charset="0"/>
                <a:cs typeface="Times New Roman" pitchFamily="18" charset="0"/>
              </a:rPr>
              <a:t>естокое обращение с детьми </a:t>
            </a:r>
            <a:r>
              <a:rPr lang="ru-RU" sz="2000" dirty="0" smtClean="0">
                <a:solidFill>
                  <a:schemeClr val="tx1"/>
                </a:solidFill>
              </a:rPr>
              <a:t>- </a:t>
            </a:r>
            <a:r>
              <a:rPr lang="ru-RU" sz="2000" dirty="0" smtClean="0">
                <a:solidFill>
                  <a:srgbClr val="002060"/>
                </a:solidFill>
                <a:latin typeface="Times New Roman" pitchFamily="18" charset="0"/>
                <a:cs typeface="Times New Roman" pitchFamily="18" charset="0"/>
              </a:rPr>
              <a:t>это любые </a:t>
            </a:r>
            <a:r>
              <a:rPr lang="ru-RU" sz="2000" u="sng" dirty="0" smtClean="0">
                <a:solidFill>
                  <a:srgbClr val="002060"/>
                </a:solidFill>
                <a:latin typeface="Times New Roman" pitchFamily="18" charset="0"/>
                <a:cs typeface="Times New Roman" pitchFamily="18" charset="0"/>
              </a:rPr>
              <a:t>умышленные действия </a:t>
            </a:r>
            <a:r>
              <a:rPr lang="ru-RU" sz="2000" dirty="0" smtClean="0">
                <a:solidFill>
                  <a:srgbClr val="002060"/>
                </a:solidFill>
                <a:latin typeface="Times New Roman" pitchFamily="18" charset="0"/>
                <a:cs typeface="Times New Roman" pitchFamily="18" charset="0"/>
              </a:rPr>
              <a:t>или </a:t>
            </a:r>
            <a:r>
              <a:rPr lang="ru-RU" sz="2000" u="sng" dirty="0" smtClean="0">
                <a:solidFill>
                  <a:srgbClr val="002060"/>
                </a:solidFill>
                <a:latin typeface="Times New Roman" pitchFamily="18" charset="0"/>
                <a:cs typeface="Times New Roman" pitchFamily="18" charset="0"/>
              </a:rPr>
              <a:t>бездействия</a:t>
            </a:r>
            <a:r>
              <a:rPr lang="ru-RU" sz="2000" dirty="0" smtClean="0">
                <a:solidFill>
                  <a:srgbClr val="002060"/>
                </a:solidFill>
                <a:latin typeface="Times New Roman" pitchFamily="18" charset="0"/>
                <a:cs typeface="Times New Roman" pitchFamily="18" charset="0"/>
              </a:rPr>
              <a:t> со стороны родителей, лиц их заменяющих или других взрослых, на которых возложены по закону обязанности по воспитанию ребенка, в результате чего нарушается здоровье и благополучие ребенка или создаются условия, мешающие его оптимальному физическому или психическому развитию, ущемляющие   права и свободу</a:t>
            </a:r>
            <a:endParaRPr lang="ru-RU" sz="2000" b="1" i="1" dirty="0">
              <a:solidFill>
                <a:srgbClr val="002060"/>
              </a:solidFill>
              <a:latin typeface="Times New Roman" pitchFamily="18" charset="0"/>
              <a:cs typeface="Times New Roman" pitchFamily="18" charset="0"/>
            </a:endParaRPr>
          </a:p>
        </p:txBody>
      </p:sp>
      <p:grpSp>
        <p:nvGrpSpPr>
          <p:cNvPr id="6172" name="Group 30"/>
          <p:cNvGrpSpPr>
            <a:grpSpLocks/>
          </p:cNvGrpSpPr>
          <p:nvPr/>
        </p:nvGrpSpPr>
        <p:grpSpPr bwMode="auto">
          <a:xfrm>
            <a:off x="2771775" y="5013325"/>
            <a:ext cx="936625" cy="576263"/>
            <a:chOff x="4320" y="1152"/>
            <a:chExt cx="414" cy="402"/>
          </a:xfrm>
        </p:grpSpPr>
        <p:sp>
          <p:nvSpPr>
            <p:cNvPr id="14367" name="AutoShape 31"/>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l">
                <a:defRPr/>
              </a:pPr>
              <a:endParaRPr lang="ru-RU" dirty="0"/>
            </a:p>
          </p:txBody>
        </p:sp>
        <p:sp>
          <p:nvSpPr>
            <p:cNvPr id="14368" name="Freeform 32"/>
            <p:cNvSpPr>
              <a:spLocks/>
            </p:cNvSpPr>
            <p:nvPr/>
          </p:nvSpPr>
          <p:spPr bwMode="gray">
            <a:xfrm>
              <a:off x="4346" y="1177"/>
              <a:ext cx="206" cy="202"/>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pPr algn="l">
                <a:defRPr/>
              </a:pPr>
              <a:endParaRPr lang="ru-RU" dirty="0"/>
            </a:p>
          </p:txBody>
        </p:sp>
      </p:grpSp>
      <p:pic>
        <p:nvPicPr>
          <p:cNvPr id="6173" name="Picture 29" descr="взаимодействие"/>
          <p:cNvPicPr>
            <a:picLocks noChangeAspect="1" noChangeArrowheads="1"/>
          </p:cNvPicPr>
          <p:nvPr/>
        </p:nvPicPr>
        <p:blipFill>
          <a:blip r:embed="rId3" cstate="print">
            <a:clrChange>
              <a:clrFrom>
                <a:srgbClr val="F8F8F8"/>
              </a:clrFrom>
              <a:clrTo>
                <a:srgbClr val="F8F8F8">
                  <a:alpha val="0"/>
                </a:srgbClr>
              </a:clrTo>
            </a:clrChange>
          </a:blip>
          <a:srcRect/>
          <a:stretch>
            <a:fillRect/>
          </a:stretch>
        </p:blipFill>
        <p:spPr bwMode="auto">
          <a:xfrm>
            <a:off x="2844800" y="5013325"/>
            <a:ext cx="863600" cy="576263"/>
          </a:xfrm>
          <a:prstGeom prst="rect">
            <a:avLst/>
          </a:prstGeom>
          <a:noFill/>
          <a:ln w="9525">
            <a:noFill/>
            <a:miter lim="800000"/>
            <a:headEnd/>
            <a:tailEnd/>
          </a:ln>
        </p:spPr>
      </p:pic>
    </p:spTree>
  </p:cSld>
  <p:clrMapOvr>
    <a:masterClrMapping/>
  </p:clrMapOvr>
  <p:transition spd="slow">
    <p:cover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4" descr="abuse-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0442" y="3083132"/>
            <a:ext cx="1723934" cy="2806831"/>
          </a:xfrm>
          <a:prstGeom prst="rect">
            <a:avLst/>
          </a:prstGeom>
          <a:noFill/>
          <a:ln w="12700" algn="in">
            <a:solidFill>
              <a:srgbClr val="000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CCCCCC"/>
                  </a:outerShdw>
                </a:effectLst>
              </a14:hiddenEffects>
            </a:ext>
          </a:extLst>
        </p:spPr>
      </p:pic>
      <p:sp>
        <p:nvSpPr>
          <p:cNvPr id="3" name="Прямоугольник 2"/>
          <p:cNvSpPr/>
          <p:nvPr/>
        </p:nvSpPr>
        <p:spPr>
          <a:xfrm>
            <a:off x="1362552" y="873111"/>
            <a:ext cx="180475"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6" name="Прямоугольник 2"/>
          <p:cNvSpPr/>
          <p:nvPr/>
        </p:nvSpPr>
        <p:spPr>
          <a:xfrm>
            <a:off x="1075215"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1" name="Прямоугольник 10"/>
          <p:cNvSpPr/>
          <p:nvPr/>
        </p:nvSpPr>
        <p:spPr>
          <a:xfrm>
            <a:off x="754381"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2" name="Прямоугольник 11"/>
          <p:cNvSpPr/>
          <p:nvPr/>
        </p:nvSpPr>
        <p:spPr>
          <a:xfrm>
            <a:off x="433547"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3" name="Прямоугольник 12"/>
          <p:cNvSpPr/>
          <p:nvPr/>
        </p:nvSpPr>
        <p:spPr>
          <a:xfrm>
            <a:off x="112713" y="873111"/>
            <a:ext cx="180474" cy="5429264"/>
          </a:xfrm>
          <a:prstGeom prst="rect">
            <a:avLst/>
          </a:prstGeom>
          <a:solidFill>
            <a:schemeClr val="bg1">
              <a:lumMod val="85000"/>
            </a:schemeClr>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7186" name="Rectangle 44"/>
          <p:cNvSpPr>
            <a:spLocks noChangeArrowheads="1"/>
          </p:cNvSpPr>
          <p:nvPr/>
        </p:nvSpPr>
        <p:spPr bwMode="auto">
          <a:xfrm>
            <a:off x="0" y="0"/>
            <a:ext cx="9144000" cy="881063"/>
          </a:xfrm>
          <a:prstGeom prst="rect">
            <a:avLst/>
          </a:prstGeom>
          <a:solidFill>
            <a:srgbClr val="97C4FF">
              <a:alpha val="45882"/>
            </a:srgbClr>
          </a:solidFill>
          <a:ln w="19050">
            <a:noFill/>
            <a:miter lim="800000"/>
            <a:headEnd/>
            <a:tailEnd/>
          </a:ln>
        </p:spPr>
        <p:txBody>
          <a:bodyPr wrap="none" lIns="36731" tIns="36731" rIns="36731" bIns="36731" anchor="ctr"/>
          <a:lstStyle/>
          <a:p>
            <a:pPr algn="l" defTabSz="933450"/>
            <a:endParaRPr lang="ru-RU" sz="1200" b="1" dirty="0">
              <a:cs typeface="Arial" pitchFamily="34" charset="0"/>
            </a:endParaRPr>
          </a:p>
        </p:txBody>
      </p:sp>
      <p:sp>
        <p:nvSpPr>
          <p:cNvPr id="7188" name="Line 9"/>
          <p:cNvSpPr>
            <a:spLocks noChangeShapeType="1"/>
          </p:cNvSpPr>
          <p:nvPr/>
        </p:nvSpPr>
        <p:spPr bwMode="auto">
          <a:xfrm>
            <a:off x="487363" y="652463"/>
            <a:ext cx="1690687" cy="0"/>
          </a:xfrm>
          <a:prstGeom prst="line">
            <a:avLst/>
          </a:prstGeom>
          <a:noFill/>
          <a:ln w="28575">
            <a:solidFill>
              <a:schemeClr val="bg1"/>
            </a:solidFill>
            <a:round/>
            <a:headEnd/>
            <a:tailEnd/>
          </a:ln>
        </p:spPr>
        <p:txBody>
          <a:bodyPr/>
          <a:lstStyle/>
          <a:p>
            <a:endParaRPr lang="ru-RU" dirty="0"/>
          </a:p>
        </p:txBody>
      </p:sp>
      <p:sp>
        <p:nvSpPr>
          <p:cNvPr id="7189" name="Line 10"/>
          <p:cNvSpPr>
            <a:spLocks noChangeShapeType="1"/>
          </p:cNvSpPr>
          <p:nvPr/>
        </p:nvSpPr>
        <p:spPr bwMode="auto">
          <a:xfrm>
            <a:off x="487363" y="692150"/>
            <a:ext cx="1690687" cy="0"/>
          </a:xfrm>
          <a:prstGeom prst="line">
            <a:avLst/>
          </a:prstGeom>
          <a:noFill/>
          <a:ln w="28575">
            <a:solidFill>
              <a:srgbClr val="0066FF"/>
            </a:solidFill>
            <a:round/>
            <a:headEnd/>
            <a:tailEnd/>
          </a:ln>
        </p:spPr>
        <p:txBody>
          <a:bodyPr/>
          <a:lstStyle/>
          <a:p>
            <a:endParaRPr lang="ru-RU" dirty="0"/>
          </a:p>
        </p:txBody>
      </p:sp>
      <p:cxnSp>
        <p:nvCxnSpPr>
          <p:cNvPr id="17" name="Прямая соединительная линия 16"/>
          <p:cNvCxnSpPr/>
          <p:nvPr/>
        </p:nvCxnSpPr>
        <p:spPr>
          <a:xfrm>
            <a:off x="1258888" y="6523038"/>
            <a:ext cx="6572250" cy="1587"/>
          </a:xfrm>
          <a:prstGeom prst="line">
            <a:avLst/>
          </a:prstGeom>
          <a:ln w="38100" cap="rnd">
            <a:solidFill>
              <a:srgbClr val="005EA4"/>
            </a:solidFill>
          </a:ln>
        </p:spPr>
        <p:style>
          <a:lnRef idx="1">
            <a:schemeClr val="accent1"/>
          </a:lnRef>
          <a:fillRef idx="0">
            <a:schemeClr val="accent1"/>
          </a:fillRef>
          <a:effectRef idx="0">
            <a:schemeClr val="accent1"/>
          </a:effectRef>
          <a:fontRef idx="minor">
            <a:schemeClr val="tx1"/>
          </a:fontRef>
        </p:style>
      </p:cxnSp>
      <p:sp>
        <p:nvSpPr>
          <p:cNvPr id="7192" name="Rectangle 44"/>
          <p:cNvSpPr>
            <a:spLocks noChangeArrowheads="1"/>
          </p:cNvSpPr>
          <p:nvPr/>
        </p:nvSpPr>
        <p:spPr bwMode="auto">
          <a:xfrm>
            <a:off x="0" y="6308725"/>
            <a:ext cx="9144000" cy="576263"/>
          </a:xfrm>
          <a:prstGeom prst="rect">
            <a:avLst/>
          </a:prstGeom>
          <a:solidFill>
            <a:srgbClr val="C0C0C0">
              <a:alpha val="45882"/>
            </a:srgbClr>
          </a:solidFill>
          <a:ln w="19050">
            <a:noFill/>
            <a:miter lim="800000"/>
            <a:headEnd/>
            <a:tailEnd/>
          </a:ln>
        </p:spPr>
        <p:txBody>
          <a:bodyPr wrap="none" lIns="36731" tIns="36731" rIns="36731" bIns="36731" anchor="ctr"/>
          <a:lstStyle/>
          <a:p>
            <a:pPr algn="l" defTabSz="933450"/>
            <a:endParaRPr lang="ru-RU" sz="1200" b="1" dirty="0">
              <a:cs typeface="Arial" pitchFamily="34" charset="0"/>
            </a:endParaRPr>
          </a:p>
        </p:txBody>
      </p:sp>
      <p:sp>
        <p:nvSpPr>
          <p:cNvPr id="15" name="Прямоугольный треугольник 14"/>
          <p:cNvSpPr/>
          <p:nvPr/>
        </p:nvSpPr>
        <p:spPr>
          <a:xfrm flipH="1">
            <a:off x="8113357" y="6096854"/>
            <a:ext cx="1024572" cy="782782"/>
          </a:xfrm>
          <a:prstGeom prst="r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pic>
        <p:nvPicPr>
          <p:cNvPr id="7196" name="Picture 24" descr="it1"/>
          <p:cNvPicPr>
            <a:picLocks noChangeAspect="1" noChangeArrowheads="1"/>
          </p:cNvPicPr>
          <p:nvPr/>
        </p:nvPicPr>
        <p:blipFill>
          <a:blip r:embed="rId4" cstate="print"/>
          <a:srcRect/>
          <a:stretch>
            <a:fillRect/>
          </a:stretch>
        </p:blipFill>
        <p:spPr bwMode="auto">
          <a:xfrm>
            <a:off x="1476375" y="1736725"/>
            <a:ext cx="2273300" cy="4518025"/>
          </a:xfrm>
          <a:prstGeom prst="rect">
            <a:avLst/>
          </a:prstGeom>
          <a:noFill/>
          <a:ln w="9525">
            <a:noFill/>
            <a:miter lim="800000"/>
            <a:headEnd/>
            <a:tailEnd/>
          </a:ln>
        </p:spPr>
      </p:pic>
      <p:sp>
        <p:nvSpPr>
          <p:cNvPr id="24601" name="Freeform 25"/>
          <p:cNvSpPr>
            <a:spLocks/>
          </p:cNvSpPr>
          <p:nvPr/>
        </p:nvSpPr>
        <p:spPr bwMode="gray">
          <a:xfrm>
            <a:off x="1481138" y="1746250"/>
            <a:ext cx="1609725" cy="1470025"/>
          </a:xfrm>
          <a:custGeom>
            <a:avLst/>
            <a:gdLst/>
            <a:ahLst/>
            <a:cxnLst>
              <a:cxn ang="0">
                <a:pos x="0" y="0"/>
              </a:cxn>
              <a:cxn ang="0">
                <a:pos x="6" y="793"/>
              </a:cxn>
              <a:cxn ang="0">
                <a:pos x="551" y="1020"/>
              </a:cxn>
              <a:cxn ang="0">
                <a:pos x="1118" y="470"/>
              </a:cxn>
              <a:cxn ang="0">
                <a:pos x="0" y="0"/>
              </a:cxn>
            </a:cxnLst>
            <a:rect l="0" t="0" r="r" b="b"/>
            <a:pathLst>
              <a:path w="1118" h="1020">
                <a:moveTo>
                  <a:pt x="0" y="0"/>
                </a:moveTo>
                <a:cubicBezTo>
                  <a:pt x="2" y="393"/>
                  <a:pt x="6" y="793"/>
                  <a:pt x="6" y="793"/>
                </a:cubicBezTo>
                <a:cubicBezTo>
                  <a:pt x="117" y="797"/>
                  <a:pt x="326" y="808"/>
                  <a:pt x="551" y="1020"/>
                </a:cubicBezTo>
                <a:lnTo>
                  <a:pt x="1118" y="470"/>
                </a:lnTo>
                <a:cubicBezTo>
                  <a:pt x="1002" y="359"/>
                  <a:pt x="669" y="3"/>
                  <a:pt x="0" y="0"/>
                </a:cubicBezTo>
                <a:close/>
              </a:path>
            </a:pathLst>
          </a:custGeom>
          <a:gradFill rotWithShape="1">
            <a:gsLst>
              <a:gs pos="0">
                <a:schemeClr val="accent1">
                  <a:gamma/>
                  <a:shade val="57255"/>
                  <a:invGamma/>
                </a:schemeClr>
              </a:gs>
              <a:gs pos="100000">
                <a:schemeClr val="accent1">
                  <a:alpha val="30000"/>
                </a:schemeClr>
              </a:gs>
            </a:gsLst>
            <a:lin ang="18900000" scaled="1"/>
          </a:gradFill>
          <a:ln w="9525" cap="flat" cmpd="sng">
            <a:noFill/>
            <a:prstDash val="solid"/>
            <a:round/>
            <a:headEnd type="none" w="med" len="med"/>
            <a:tailEnd type="none" w="med" len="med"/>
          </a:ln>
          <a:effectLst/>
        </p:spPr>
        <p:txBody>
          <a:bodyPr wrap="none" anchor="ctr"/>
          <a:lstStyle/>
          <a:p>
            <a:pPr algn="l">
              <a:defRPr/>
            </a:pPr>
            <a:endParaRPr lang="ru-RU" dirty="0"/>
          </a:p>
        </p:txBody>
      </p:sp>
      <p:sp>
        <p:nvSpPr>
          <p:cNvPr id="24602" name="Freeform 26"/>
          <p:cNvSpPr>
            <a:spLocks/>
          </p:cNvSpPr>
          <p:nvPr/>
        </p:nvSpPr>
        <p:spPr bwMode="gray">
          <a:xfrm>
            <a:off x="1484313" y="4783138"/>
            <a:ext cx="1598612" cy="1484312"/>
          </a:xfrm>
          <a:custGeom>
            <a:avLst/>
            <a:gdLst/>
            <a:ahLst/>
            <a:cxnLst>
              <a:cxn ang="0">
                <a:pos x="0" y="228"/>
              </a:cxn>
              <a:cxn ang="0">
                <a:pos x="4" y="1018"/>
              </a:cxn>
              <a:cxn ang="0">
                <a:pos x="1110" y="559"/>
              </a:cxn>
              <a:cxn ang="0">
                <a:pos x="552" y="0"/>
              </a:cxn>
              <a:cxn ang="0">
                <a:pos x="0" y="228"/>
              </a:cxn>
            </a:cxnLst>
            <a:rect l="0" t="0" r="r" b="b"/>
            <a:pathLst>
              <a:path w="1110" h="1030">
                <a:moveTo>
                  <a:pt x="0" y="228"/>
                </a:moveTo>
                <a:cubicBezTo>
                  <a:pt x="2" y="623"/>
                  <a:pt x="4" y="1018"/>
                  <a:pt x="4" y="1018"/>
                </a:cubicBezTo>
                <a:cubicBezTo>
                  <a:pt x="478" y="1030"/>
                  <a:pt x="849" y="814"/>
                  <a:pt x="1110" y="559"/>
                </a:cubicBezTo>
                <a:lnTo>
                  <a:pt x="552" y="0"/>
                </a:lnTo>
                <a:cubicBezTo>
                  <a:pt x="355" y="184"/>
                  <a:pt x="180" y="220"/>
                  <a:pt x="0" y="228"/>
                </a:cubicBezTo>
                <a:close/>
              </a:path>
            </a:pathLst>
          </a:custGeom>
          <a:gradFill rotWithShape="1">
            <a:gsLst>
              <a:gs pos="0">
                <a:schemeClr val="accent2">
                  <a:gamma/>
                  <a:shade val="63529"/>
                  <a:invGamma/>
                </a:schemeClr>
              </a:gs>
              <a:gs pos="100000">
                <a:schemeClr val="accent2">
                  <a:alpha val="30000"/>
                </a:schemeClr>
              </a:gs>
            </a:gsLst>
            <a:lin ang="2700000" scaled="1"/>
          </a:gradFill>
          <a:ln w="9525" cap="flat" cmpd="sng">
            <a:noFill/>
            <a:prstDash val="solid"/>
            <a:round/>
            <a:headEnd type="none" w="med" len="med"/>
            <a:tailEnd type="none" w="med" len="med"/>
          </a:ln>
          <a:effectLst/>
        </p:spPr>
        <p:txBody>
          <a:bodyPr wrap="none" anchor="ctr"/>
          <a:lstStyle/>
          <a:p>
            <a:pPr algn="l">
              <a:defRPr/>
            </a:pPr>
            <a:endParaRPr lang="ru-RU" dirty="0"/>
          </a:p>
        </p:txBody>
      </p:sp>
      <p:sp>
        <p:nvSpPr>
          <p:cNvPr id="24603" name="Freeform 27"/>
          <p:cNvSpPr>
            <a:spLocks/>
          </p:cNvSpPr>
          <p:nvPr/>
        </p:nvSpPr>
        <p:spPr bwMode="gray">
          <a:xfrm>
            <a:off x="2276475" y="2420938"/>
            <a:ext cx="1465263" cy="1571625"/>
          </a:xfrm>
          <a:custGeom>
            <a:avLst/>
            <a:gdLst/>
            <a:ahLst/>
            <a:cxnLst>
              <a:cxn ang="0">
                <a:pos x="0" y="554"/>
              </a:cxn>
              <a:cxn ang="0">
                <a:pos x="225" y="1091"/>
              </a:cxn>
              <a:cxn ang="0">
                <a:pos x="1017" y="1091"/>
              </a:cxn>
              <a:cxn ang="0">
                <a:pos x="566" y="0"/>
              </a:cxn>
              <a:cxn ang="0">
                <a:pos x="0" y="554"/>
              </a:cxn>
            </a:cxnLst>
            <a:rect l="0" t="0" r="r" b="b"/>
            <a:pathLst>
              <a:path w="1017" h="1091">
                <a:moveTo>
                  <a:pt x="0" y="554"/>
                </a:moveTo>
                <a:cubicBezTo>
                  <a:pt x="194" y="770"/>
                  <a:pt x="216" y="957"/>
                  <a:pt x="225" y="1091"/>
                </a:cubicBezTo>
                <a:lnTo>
                  <a:pt x="1017" y="1091"/>
                </a:lnTo>
                <a:cubicBezTo>
                  <a:pt x="1001" y="626"/>
                  <a:pt x="833" y="260"/>
                  <a:pt x="566" y="0"/>
                </a:cubicBezTo>
                <a:lnTo>
                  <a:pt x="0" y="554"/>
                </a:lnTo>
                <a:close/>
              </a:path>
            </a:pathLst>
          </a:custGeom>
          <a:gradFill rotWithShape="1">
            <a:gsLst>
              <a:gs pos="0">
                <a:schemeClr val="folHlink">
                  <a:gamma/>
                  <a:shade val="69804"/>
                  <a:invGamma/>
                </a:schemeClr>
              </a:gs>
              <a:gs pos="100000">
                <a:schemeClr val="folHlink">
                  <a:alpha val="30000"/>
                </a:schemeClr>
              </a:gs>
            </a:gsLst>
            <a:lin ang="0" scaled="1"/>
          </a:gradFill>
          <a:ln w="9525" cap="flat" cmpd="sng">
            <a:noFill/>
            <a:prstDash val="solid"/>
            <a:round/>
            <a:headEnd type="none" w="med" len="med"/>
            <a:tailEnd type="none" w="med" len="med"/>
          </a:ln>
          <a:effectLst/>
        </p:spPr>
        <p:txBody>
          <a:bodyPr wrap="none" anchor="ctr"/>
          <a:lstStyle/>
          <a:p>
            <a:pPr algn="l">
              <a:defRPr/>
            </a:pPr>
            <a:endParaRPr lang="ru-RU" dirty="0"/>
          </a:p>
        </p:txBody>
      </p:sp>
      <p:sp>
        <p:nvSpPr>
          <p:cNvPr id="24604" name="Text Box 28"/>
          <p:cNvSpPr txBox="1">
            <a:spLocks noChangeArrowheads="1"/>
          </p:cNvSpPr>
          <p:nvPr/>
        </p:nvSpPr>
        <p:spPr bwMode="gray">
          <a:xfrm>
            <a:off x="1981200" y="2157413"/>
            <a:ext cx="536575" cy="85407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defRPr/>
            </a:pPr>
            <a:r>
              <a:rPr lang="ru-RU" sz="5000" dirty="0">
                <a:solidFill>
                  <a:srgbClr val="FEFEFE"/>
                </a:solidFill>
                <a:latin typeface="Arial Black" pitchFamily="34" charset="0"/>
              </a:rPr>
              <a:t>1</a:t>
            </a:r>
            <a:endParaRPr lang="en-US" sz="5000" dirty="0">
              <a:solidFill>
                <a:srgbClr val="FEFEFE"/>
              </a:solidFill>
              <a:latin typeface="Arial Black" pitchFamily="34" charset="0"/>
            </a:endParaRPr>
          </a:p>
        </p:txBody>
      </p:sp>
      <p:sp>
        <p:nvSpPr>
          <p:cNvPr id="24605" name="Text Box 29"/>
          <p:cNvSpPr txBox="1">
            <a:spLocks noChangeArrowheads="1"/>
          </p:cNvSpPr>
          <p:nvPr/>
        </p:nvSpPr>
        <p:spPr bwMode="gray">
          <a:xfrm>
            <a:off x="1854200" y="5116513"/>
            <a:ext cx="536575" cy="85407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defRPr/>
            </a:pPr>
            <a:r>
              <a:rPr lang="ru-RU" sz="5000" dirty="0">
                <a:solidFill>
                  <a:srgbClr val="FEFEFE"/>
                </a:solidFill>
                <a:latin typeface="Arial Black" pitchFamily="34" charset="0"/>
              </a:rPr>
              <a:t>4</a:t>
            </a:r>
            <a:endParaRPr lang="en-US" sz="5000" dirty="0">
              <a:solidFill>
                <a:srgbClr val="FEFEFE"/>
              </a:solidFill>
              <a:latin typeface="Arial Black" pitchFamily="34" charset="0"/>
            </a:endParaRPr>
          </a:p>
        </p:txBody>
      </p:sp>
      <p:sp>
        <p:nvSpPr>
          <p:cNvPr id="7202" name="Rectangle 30"/>
          <p:cNvSpPr>
            <a:spLocks noChangeArrowheads="1"/>
          </p:cNvSpPr>
          <p:nvPr/>
        </p:nvSpPr>
        <p:spPr bwMode="black">
          <a:xfrm>
            <a:off x="2799254" y="5678200"/>
            <a:ext cx="5903912" cy="584775"/>
          </a:xfrm>
          <a:prstGeom prst="rect">
            <a:avLst/>
          </a:prstGeom>
          <a:noFill/>
          <a:ln w="9525" algn="ctr">
            <a:noFill/>
            <a:miter lim="800000"/>
            <a:headEnd/>
            <a:tailEnd/>
          </a:ln>
        </p:spPr>
        <p:txBody>
          <a:bodyPr>
            <a:spAutoFit/>
          </a:bodyPr>
          <a:lstStyle/>
          <a:p>
            <a:pPr algn="l"/>
            <a:r>
              <a:rPr lang="ru-RU" sz="3200" b="1" dirty="0" smtClean="0">
                <a:solidFill>
                  <a:schemeClr val="accent2"/>
                </a:solidFill>
                <a:latin typeface="Times New Roman" pitchFamily="18" charset="0"/>
                <a:cs typeface="Times New Roman" pitchFamily="18" charset="0"/>
              </a:rPr>
              <a:t>4. Психологическое насилие</a:t>
            </a:r>
            <a:endParaRPr lang="en-US" sz="3200" b="1" dirty="0">
              <a:solidFill>
                <a:srgbClr val="080808"/>
              </a:solidFill>
              <a:latin typeface="Times New Roman" pitchFamily="18" charset="0"/>
              <a:cs typeface="Times New Roman" pitchFamily="18" charset="0"/>
            </a:endParaRPr>
          </a:p>
        </p:txBody>
      </p:sp>
      <p:sp>
        <p:nvSpPr>
          <p:cNvPr id="7203" name="Rectangle 31"/>
          <p:cNvSpPr>
            <a:spLocks noChangeArrowheads="1"/>
          </p:cNvSpPr>
          <p:nvPr/>
        </p:nvSpPr>
        <p:spPr bwMode="black">
          <a:xfrm>
            <a:off x="2700089" y="1593448"/>
            <a:ext cx="6048375" cy="584775"/>
          </a:xfrm>
          <a:prstGeom prst="rect">
            <a:avLst/>
          </a:prstGeom>
          <a:noFill/>
          <a:ln w="9525" algn="ctr">
            <a:noFill/>
            <a:miter lim="800000"/>
            <a:headEnd/>
            <a:tailEnd/>
          </a:ln>
        </p:spPr>
        <p:txBody>
          <a:bodyPr>
            <a:spAutoFit/>
          </a:bodyPr>
          <a:lstStyle/>
          <a:p>
            <a:pPr algn="just"/>
            <a:r>
              <a:rPr lang="ru-RU" sz="2800" b="1" dirty="0">
                <a:solidFill>
                  <a:srgbClr val="575B7F"/>
                </a:solidFill>
                <a:latin typeface="Times New Roman" pitchFamily="18" charset="0"/>
                <a:cs typeface="Times New Roman" pitchFamily="18" charset="0"/>
              </a:rPr>
              <a:t>1. </a:t>
            </a:r>
            <a:r>
              <a:rPr lang="ru-RU" sz="3200" b="1" dirty="0" smtClean="0">
                <a:solidFill>
                  <a:srgbClr val="575B7F"/>
                </a:solidFill>
                <a:latin typeface="Times New Roman" pitchFamily="18" charset="0"/>
                <a:cs typeface="Times New Roman" pitchFamily="18" charset="0"/>
              </a:rPr>
              <a:t>Физическое насилие </a:t>
            </a:r>
            <a:endParaRPr lang="en-US" sz="3200" b="1" dirty="0">
              <a:solidFill>
                <a:srgbClr val="575B7F"/>
              </a:solidFill>
              <a:latin typeface="Times New Roman" pitchFamily="18" charset="0"/>
              <a:cs typeface="Times New Roman" pitchFamily="18" charset="0"/>
            </a:endParaRPr>
          </a:p>
        </p:txBody>
      </p:sp>
      <p:sp>
        <p:nvSpPr>
          <p:cNvPr id="7204" name="Rectangle 32"/>
          <p:cNvSpPr>
            <a:spLocks noChangeArrowheads="1"/>
          </p:cNvSpPr>
          <p:nvPr/>
        </p:nvSpPr>
        <p:spPr bwMode="black">
          <a:xfrm>
            <a:off x="3741738" y="2923887"/>
            <a:ext cx="4790702" cy="584775"/>
          </a:xfrm>
          <a:prstGeom prst="rect">
            <a:avLst/>
          </a:prstGeom>
          <a:noFill/>
          <a:ln w="9525" algn="ctr">
            <a:noFill/>
            <a:miter lim="800000"/>
            <a:headEnd/>
            <a:tailEnd/>
          </a:ln>
        </p:spPr>
        <p:txBody>
          <a:bodyPr wrap="square">
            <a:spAutoFit/>
          </a:bodyPr>
          <a:lstStyle/>
          <a:p>
            <a:pPr algn="just"/>
            <a:r>
              <a:rPr lang="ru-RU" sz="3200" b="1" dirty="0" smtClean="0">
                <a:solidFill>
                  <a:srgbClr val="CC9900"/>
                </a:solidFill>
                <a:latin typeface="Times New Roman" pitchFamily="18" charset="0"/>
                <a:cs typeface="Times New Roman" pitchFamily="18" charset="0"/>
              </a:rPr>
              <a:t>2.Сексуальное насилие</a:t>
            </a:r>
            <a:endParaRPr lang="en-US" sz="3200" b="1" dirty="0">
              <a:solidFill>
                <a:srgbClr val="CC9900"/>
              </a:solidFill>
              <a:latin typeface="Times New Roman" pitchFamily="18" charset="0"/>
              <a:cs typeface="Times New Roman" pitchFamily="18" charset="0"/>
            </a:endParaRPr>
          </a:p>
        </p:txBody>
      </p:sp>
      <p:sp>
        <p:nvSpPr>
          <p:cNvPr id="7205" name="Line 33"/>
          <p:cNvSpPr>
            <a:spLocks noChangeShapeType="1"/>
          </p:cNvSpPr>
          <p:nvPr/>
        </p:nvSpPr>
        <p:spPr bwMode="black">
          <a:xfrm>
            <a:off x="3230563" y="2451100"/>
            <a:ext cx="4008437" cy="0"/>
          </a:xfrm>
          <a:prstGeom prst="line">
            <a:avLst/>
          </a:prstGeom>
          <a:noFill/>
          <a:ln w="9525">
            <a:solidFill>
              <a:srgbClr val="080808"/>
            </a:solidFill>
            <a:prstDash val="dash"/>
            <a:round/>
            <a:headEnd/>
            <a:tailEnd/>
          </a:ln>
        </p:spPr>
        <p:txBody>
          <a:bodyPr wrap="none" anchor="ctr"/>
          <a:lstStyle/>
          <a:p>
            <a:endParaRPr lang="ru-RU" dirty="0"/>
          </a:p>
        </p:txBody>
      </p:sp>
      <p:sp>
        <p:nvSpPr>
          <p:cNvPr id="7206" name="Line 34"/>
          <p:cNvSpPr>
            <a:spLocks noChangeShapeType="1"/>
          </p:cNvSpPr>
          <p:nvPr/>
        </p:nvSpPr>
        <p:spPr bwMode="black">
          <a:xfrm>
            <a:off x="3814763" y="4143375"/>
            <a:ext cx="4010025" cy="0"/>
          </a:xfrm>
          <a:prstGeom prst="line">
            <a:avLst/>
          </a:prstGeom>
          <a:noFill/>
          <a:ln w="9525">
            <a:solidFill>
              <a:srgbClr val="080808"/>
            </a:solidFill>
            <a:prstDash val="dash"/>
            <a:round/>
            <a:headEnd/>
            <a:tailEnd/>
          </a:ln>
        </p:spPr>
        <p:txBody>
          <a:bodyPr wrap="none" anchor="ctr"/>
          <a:lstStyle/>
          <a:p>
            <a:endParaRPr lang="ru-RU" dirty="0"/>
          </a:p>
        </p:txBody>
      </p:sp>
      <p:sp>
        <p:nvSpPr>
          <p:cNvPr id="24611" name="Freeform 35"/>
          <p:cNvSpPr>
            <a:spLocks/>
          </p:cNvSpPr>
          <p:nvPr/>
        </p:nvSpPr>
        <p:spPr bwMode="gray">
          <a:xfrm>
            <a:off x="2279650" y="3987800"/>
            <a:ext cx="1462088" cy="1604963"/>
          </a:xfrm>
          <a:custGeom>
            <a:avLst/>
            <a:gdLst/>
            <a:ahLst/>
            <a:cxnLst>
              <a:cxn ang="0">
                <a:pos x="223" y="0"/>
              </a:cxn>
              <a:cxn ang="0">
                <a:pos x="0" y="550"/>
              </a:cxn>
              <a:cxn ang="0">
                <a:pos x="559" y="1114"/>
              </a:cxn>
              <a:cxn ang="0">
                <a:pos x="1016" y="4"/>
              </a:cxn>
              <a:cxn ang="0">
                <a:pos x="223" y="0"/>
              </a:cxn>
            </a:cxnLst>
            <a:rect l="0" t="0" r="r" b="b"/>
            <a:pathLst>
              <a:path w="1016" h="1114">
                <a:moveTo>
                  <a:pt x="223" y="0"/>
                </a:moveTo>
                <a:cubicBezTo>
                  <a:pt x="229" y="193"/>
                  <a:pt x="163" y="384"/>
                  <a:pt x="0" y="550"/>
                </a:cubicBezTo>
                <a:lnTo>
                  <a:pt x="559" y="1114"/>
                </a:lnTo>
                <a:cubicBezTo>
                  <a:pt x="763" y="892"/>
                  <a:pt x="1012" y="541"/>
                  <a:pt x="1016" y="4"/>
                </a:cubicBezTo>
                <a:lnTo>
                  <a:pt x="223" y="0"/>
                </a:lnTo>
                <a:close/>
              </a:path>
            </a:pathLst>
          </a:custGeom>
          <a:gradFill rotWithShape="1">
            <a:gsLst>
              <a:gs pos="0">
                <a:schemeClr val="hlink">
                  <a:gamma/>
                  <a:shade val="69804"/>
                  <a:invGamma/>
                </a:schemeClr>
              </a:gs>
              <a:gs pos="100000">
                <a:schemeClr val="hlink">
                  <a:alpha val="30000"/>
                </a:schemeClr>
              </a:gs>
            </a:gsLst>
            <a:lin ang="0" scaled="1"/>
          </a:gradFill>
          <a:ln w="9525" cap="flat" cmpd="sng">
            <a:noFill/>
            <a:prstDash val="solid"/>
            <a:round/>
            <a:headEnd type="none" w="med" len="med"/>
            <a:tailEnd type="none" w="med" len="med"/>
          </a:ln>
          <a:effectLst/>
        </p:spPr>
        <p:txBody>
          <a:bodyPr wrap="none" anchor="ctr"/>
          <a:lstStyle/>
          <a:p>
            <a:pPr algn="l">
              <a:defRPr/>
            </a:pPr>
            <a:endParaRPr lang="ru-RU" dirty="0"/>
          </a:p>
        </p:txBody>
      </p:sp>
      <p:sp>
        <p:nvSpPr>
          <p:cNvPr id="24612" name="Text Box 36"/>
          <p:cNvSpPr txBox="1">
            <a:spLocks noChangeArrowheads="1"/>
          </p:cNvSpPr>
          <p:nvPr/>
        </p:nvSpPr>
        <p:spPr bwMode="gray">
          <a:xfrm>
            <a:off x="2803525" y="2973388"/>
            <a:ext cx="536575" cy="85407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defRPr/>
            </a:pPr>
            <a:r>
              <a:rPr lang="ru-RU" sz="5000" dirty="0">
                <a:solidFill>
                  <a:srgbClr val="FEFEFE"/>
                </a:solidFill>
                <a:latin typeface="Arial Black" pitchFamily="34" charset="0"/>
              </a:rPr>
              <a:t>2</a:t>
            </a:r>
            <a:endParaRPr lang="en-US" sz="5000" dirty="0">
              <a:solidFill>
                <a:srgbClr val="FEFEFE"/>
              </a:solidFill>
              <a:latin typeface="Arial Black" pitchFamily="34" charset="0"/>
            </a:endParaRPr>
          </a:p>
        </p:txBody>
      </p:sp>
      <p:sp>
        <p:nvSpPr>
          <p:cNvPr id="24613" name="Text Box 37"/>
          <p:cNvSpPr txBox="1">
            <a:spLocks noChangeArrowheads="1"/>
          </p:cNvSpPr>
          <p:nvPr/>
        </p:nvSpPr>
        <p:spPr bwMode="gray">
          <a:xfrm>
            <a:off x="2740025" y="4251325"/>
            <a:ext cx="536575" cy="85407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defRPr/>
            </a:pPr>
            <a:r>
              <a:rPr lang="ru-RU" sz="5000" dirty="0">
                <a:solidFill>
                  <a:srgbClr val="FEFEFE"/>
                </a:solidFill>
                <a:latin typeface="Arial Black" pitchFamily="34" charset="0"/>
              </a:rPr>
              <a:t>3</a:t>
            </a:r>
            <a:endParaRPr lang="en-US" sz="5000" dirty="0">
              <a:solidFill>
                <a:srgbClr val="FEFEFE"/>
              </a:solidFill>
              <a:latin typeface="Arial Black" pitchFamily="34" charset="0"/>
            </a:endParaRPr>
          </a:p>
        </p:txBody>
      </p:sp>
      <p:sp>
        <p:nvSpPr>
          <p:cNvPr id="7210" name="Line 38"/>
          <p:cNvSpPr>
            <a:spLocks noChangeShapeType="1"/>
          </p:cNvSpPr>
          <p:nvPr/>
        </p:nvSpPr>
        <p:spPr bwMode="black">
          <a:xfrm>
            <a:off x="3198813" y="5583238"/>
            <a:ext cx="4008437" cy="0"/>
          </a:xfrm>
          <a:prstGeom prst="line">
            <a:avLst/>
          </a:prstGeom>
          <a:noFill/>
          <a:ln w="9525">
            <a:solidFill>
              <a:srgbClr val="080808"/>
            </a:solidFill>
            <a:prstDash val="dash"/>
            <a:round/>
            <a:headEnd/>
            <a:tailEnd/>
          </a:ln>
        </p:spPr>
        <p:txBody>
          <a:bodyPr wrap="none" anchor="ctr"/>
          <a:lstStyle/>
          <a:p>
            <a:endParaRPr lang="ru-RU" dirty="0"/>
          </a:p>
        </p:txBody>
      </p:sp>
      <p:sp>
        <p:nvSpPr>
          <p:cNvPr id="7211" name="Rectangle 39"/>
          <p:cNvSpPr>
            <a:spLocks noChangeArrowheads="1"/>
          </p:cNvSpPr>
          <p:nvPr/>
        </p:nvSpPr>
        <p:spPr bwMode="black">
          <a:xfrm>
            <a:off x="3484813" y="4340563"/>
            <a:ext cx="4897437" cy="1077218"/>
          </a:xfrm>
          <a:prstGeom prst="rect">
            <a:avLst/>
          </a:prstGeom>
          <a:noFill/>
          <a:ln w="9525" algn="ctr">
            <a:noFill/>
            <a:miter lim="800000"/>
            <a:headEnd/>
            <a:tailEnd/>
          </a:ln>
        </p:spPr>
        <p:txBody>
          <a:bodyPr wrap="square">
            <a:spAutoFit/>
          </a:bodyPr>
          <a:lstStyle/>
          <a:p>
            <a:pPr algn="ctr"/>
            <a:r>
              <a:rPr lang="ru-RU" sz="3200" b="1" dirty="0" smtClean="0">
                <a:solidFill>
                  <a:schemeClr val="hlink"/>
                </a:solidFill>
                <a:latin typeface="Times New Roman" pitchFamily="18" charset="0"/>
                <a:cs typeface="Times New Roman" pitchFamily="18" charset="0"/>
              </a:rPr>
              <a:t>3. Пренебрежение нуждами ребенка</a:t>
            </a:r>
            <a:endParaRPr lang="en-US" sz="3200" b="1" dirty="0">
              <a:solidFill>
                <a:schemeClr val="hlink"/>
              </a:solidFill>
              <a:latin typeface="Times New Roman" pitchFamily="18" charset="0"/>
              <a:cs typeface="Times New Roman" pitchFamily="18" charset="0"/>
            </a:endParaRPr>
          </a:p>
        </p:txBody>
      </p:sp>
      <p:grpSp>
        <p:nvGrpSpPr>
          <p:cNvPr id="7212" name="Group 40"/>
          <p:cNvGrpSpPr>
            <a:grpSpLocks/>
          </p:cNvGrpSpPr>
          <p:nvPr/>
        </p:nvGrpSpPr>
        <p:grpSpPr bwMode="auto">
          <a:xfrm rot="19378231" flipV="1">
            <a:off x="1936750" y="5041900"/>
            <a:ext cx="2066925" cy="412750"/>
            <a:chOff x="1565" y="2568"/>
            <a:chExt cx="1118" cy="279"/>
          </a:xfrm>
        </p:grpSpPr>
        <p:sp>
          <p:nvSpPr>
            <p:cNvPr id="7214" name="AutoShape 41"/>
            <p:cNvSpPr>
              <a:spLocks noChangeArrowheads="1"/>
            </p:cNvSpPr>
            <p:nvPr/>
          </p:nvSpPr>
          <p:spPr bwMode="white">
            <a:xfrm rot="5263130">
              <a:off x="1859" y="2274"/>
              <a:ext cx="227" cy="816"/>
            </a:xfrm>
            <a:prstGeom prst="moon">
              <a:avLst>
                <a:gd name="adj" fmla="val 49773"/>
              </a:avLst>
            </a:prstGeom>
            <a:solidFill>
              <a:srgbClr val="FFFFFF">
                <a:alpha val="5882"/>
              </a:srgbClr>
            </a:solidFill>
            <a:ln w="9525">
              <a:noFill/>
              <a:miter lim="800000"/>
              <a:headEnd/>
              <a:tailEnd/>
            </a:ln>
          </p:spPr>
          <p:txBody>
            <a:bodyPr wrap="none" anchor="ctr"/>
            <a:lstStyle/>
            <a:p>
              <a:pPr algn="l"/>
              <a:endParaRPr lang="ru-RU" dirty="0"/>
            </a:p>
          </p:txBody>
        </p:sp>
        <p:sp>
          <p:nvSpPr>
            <p:cNvPr id="7215" name="AutoShape 42"/>
            <p:cNvSpPr>
              <a:spLocks noChangeArrowheads="1"/>
            </p:cNvSpPr>
            <p:nvPr/>
          </p:nvSpPr>
          <p:spPr bwMode="white">
            <a:xfrm rot="6078281">
              <a:off x="1995" y="2274"/>
              <a:ext cx="227" cy="816"/>
            </a:xfrm>
            <a:prstGeom prst="moon">
              <a:avLst>
                <a:gd name="adj" fmla="val 49773"/>
              </a:avLst>
            </a:prstGeom>
            <a:solidFill>
              <a:srgbClr val="FFFFFF">
                <a:alpha val="5882"/>
              </a:srgbClr>
            </a:solidFill>
            <a:ln w="9525">
              <a:noFill/>
              <a:miter lim="800000"/>
              <a:headEnd/>
              <a:tailEnd/>
            </a:ln>
          </p:spPr>
          <p:txBody>
            <a:bodyPr wrap="none" anchor="ctr"/>
            <a:lstStyle/>
            <a:p>
              <a:pPr algn="l"/>
              <a:endParaRPr lang="ru-RU" dirty="0"/>
            </a:p>
          </p:txBody>
        </p:sp>
        <p:sp>
          <p:nvSpPr>
            <p:cNvPr id="7216" name="AutoShape 43"/>
            <p:cNvSpPr>
              <a:spLocks noChangeArrowheads="1"/>
            </p:cNvSpPr>
            <p:nvPr/>
          </p:nvSpPr>
          <p:spPr bwMode="white">
            <a:xfrm rot="6373927">
              <a:off x="2071" y="2296"/>
              <a:ext cx="227" cy="816"/>
            </a:xfrm>
            <a:prstGeom prst="moon">
              <a:avLst>
                <a:gd name="adj" fmla="val 49773"/>
              </a:avLst>
            </a:prstGeom>
            <a:solidFill>
              <a:srgbClr val="FFFFFF">
                <a:alpha val="5882"/>
              </a:srgbClr>
            </a:solidFill>
            <a:ln w="9525">
              <a:noFill/>
              <a:miter lim="800000"/>
              <a:headEnd/>
              <a:tailEnd/>
            </a:ln>
          </p:spPr>
          <p:txBody>
            <a:bodyPr wrap="none" anchor="ctr"/>
            <a:lstStyle/>
            <a:p>
              <a:pPr algn="l"/>
              <a:endParaRPr lang="ru-RU" dirty="0"/>
            </a:p>
          </p:txBody>
        </p:sp>
        <p:sp>
          <p:nvSpPr>
            <p:cNvPr id="7217" name="AutoShape 44"/>
            <p:cNvSpPr>
              <a:spLocks noChangeArrowheads="1"/>
            </p:cNvSpPr>
            <p:nvPr/>
          </p:nvSpPr>
          <p:spPr bwMode="white">
            <a:xfrm rot="6906312">
              <a:off x="2161" y="2326"/>
              <a:ext cx="227" cy="816"/>
            </a:xfrm>
            <a:prstGeom prst="moon">
              <a:avLst>
                <a:gd name="adj" fmla="val 49773"/>
              </a:avLst>
            </a:prstGeom>
            <a:solidFill>
              <a:srgbClr val="FFFFFF">
                <a:alpha val="5882"/>
              </a:srgbClr>
            </a:solidFill>
            <a:ln w="9525">
              <a:noFill/>
              <a:miter lim="800000"/>
              <a:headEnd/>
              <a:tailEnd/>
            </a:ln>
          </p:spPr>
          <p:txBody>
            <a:bodyPr wrap="none" anchor="ctr"/>
            <a:lstStyle/>
            <a:p>
              <a:pPr algn="l"/>
              <a:endParaRPr lang="ru-RU" dirty="0"/>
            </a:p>
          </p:txBody>
        </p:sp>
      </p:grpSp>
      <p:sp>
        <p:nvSpPr>
          <p:cNvPr id="2" name="Прямоугольник с одним скругленным углом 1"/>
          <p:cNvSpPr/>
          <p:nvPr/>
        </p:nvSpPr>
        <p:spPr>
          <a:xfrm>
            <a:off x="179512" y="563558"/>
            <a:ext cx="8785101" cy="971713"/>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algn="just" eaLnBrk="0" hangingPunct="0">
              <a:defRPr/>
            </a:pPr>
            <a:r>
              <a:rPr lang="ru-RU" sz="1400" b="1" dirty="0" smtClean="0">
                <a:solidFill>
                  <a:schemeClr val="tx1"/>
                </a:solidFill>
              </a:rPr>
              <a:t>В зависимости от характера преобладающего вреда, причиненного ребенку, необходимо говорить о следующих формах жестокого обращения:</a:t>
            </a:r>
            <a:endParaRPr lang="ru-RU" sz="1600" dirty="0">
              <a:solidFill>
                <a:schemeClr val="tx1"/>
              </a:solidFill>
            </a:endParaRPr>
          </a:p>
        </p:txBody>
      </p:sp>
    </p:spTree>
  </p:cSld>
  <p:clrMapOvr>
    <a:masterClrMapping/>
  </p:clrMapOvr>
  <p:transition spd="slow">
    <p:cover dir="l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Оформление по умолчанию">
  <a:themeElements>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4746</TotalTime>
  <Words>1369</Words>
  <Application>Microsoft Office PowerPoint</Application>
  <PresentationFormat>Экран (4:3)</PresentationFormat>
  <Paragraphs>255</Paragraphs>
  <Slides>28</Slides>
  <Notes>24</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 </vt:lpstr>
      <vt:lpstr>Административная ответственность</vt:lpstr>
      <vt:lpstr>Гражданско-правовая ответственность</vt:lpstr>
      <vt:lpstr>Слайд 28</vt:lpstr>
    </vt:vector>
  </TitlesOfParts>
  <Company>MoBIL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cp:lastModifiedBy>
  <cp:revision>320</cp:revision>
  <dcterms:created xsi:type="dcterms:W3CDTF">2011-08-15T17:01:49Z</dcterms:created>
  <dcterms:modified xsi:type="dcterms:W3CDTF">2021-01-15T13:25:51Z</dcterms:modified>
</cp:coreProperties>
</file>