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6" r:id="rId5"/>
    <p:sldId id="257" r:id="rId6"/>
    <p:sldId id="258" r:id="rId7"/>
    <p:sldId id="283" r:id="rId8"/>
    <p:sldId id="267" r:id="rId9"/>
    <p:sldId id="268" r:id="rId10"/>
    <p:sldId id="269" r:id="rId11"/>
    <p:sldId id="278" r:id="rId12"/>
    <p:sldId id="279" r:id="rId13"/>
    <p:sldId id="270" r:id="rId14"/>
    <p:sldId id="261" r:id="rId15"/>
    <p:sldId id="280" r:id="rId16"/>
    <p:sldId id="281" r:id="rId17"/>
    <p:sldId id="277" r:id="rId18"/>
    <p:sldId id="282" r:id="rId19"/>
    <p:sldId id="26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15.12.2020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62173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167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0538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966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5573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1250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188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2986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12063">
            <a:off x="780425" y="2084969"/>
            <a:ext cx="5117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Березовское муниципальное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10»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upload.wikimedia.org/wikipedia/commons/thumb/d/dc/Coat_of_Arms_of_Berezovsky_%28Sverdlovsk_oblast%29.svg/1200px-Coat_of_Arms_of_Berezovsky_%28Sverdlovsk_oblast%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356">
            <a:off x="301346" y="2215203"/>
            <a:ext cx="876819" cy="14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710949">
            <a:off x="8358995" y="5272695"/>
            <a:ext cx="3532483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99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 организатор ОБЖ</a:t>
            </a:r>
          </a:p>
          <a:p>
            <a:r>
              <a:rPr lang="ru-RU" sz="1799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 П.В.</a:t>
            </a:r>
          </a:p>
        </p:txBody>
      </p:sp>
      <p:sp>
        <p:nvSpPr>
          <p:cNvPr id="10" name="Прямоугольник 9"/>
          <p:cNvSpPr/>
          <p:nvPr/>
        </p:nvSpPr>
        <p:spPr>
          <a:xfrm rot="20859633">
            <a:off x="986748" y="3469885"/>
            <a:ext cx="39128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</a:t>
            </a:r>
          </a:p>
        </p:txBody>
      </p:sp>
      <p:sp>
        <p:nvSpPr>
          <p:cNvPr id="8" name="Прямоугольник 7"/>
          <p:cNvSpPr/>
          <p:nvPr/>
        </p:nvSpPr>
        <p:spPr>
          <a:xfrm rot="886479">
            <a:off x="7966246" y="2826958"/>
            <a:ext cx="311014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7680" y="2316287"/>
            <a:ext cx="45287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14-летнего возраста разрешается движение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велосипедным 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велопешеходным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дорожкам;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полосе для велосипедистов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Когда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по указанным участкам по каким-либо причинам невозможно (идёт ремонт асфальта или таких знаков просто нет), маршрут можно проложить вдоль проезжей части, но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по её правому краю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или, если такой возможности нет,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обочине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 rot="21188252">
            <a:off x="-57436" y="928568"/>
            <a:ext cx="4700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могут ездить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лет</a:t>
            </a:r>
          </a:p>
        </p:txBody>
      </p:sp>
      <p:pic>
        <p:nvPicPr>
          <p:cNvPr id="7170" name="Picture 2" descr="https://media.prosv.ru/media/ebook/epub/34-0554-01/chapters/Chapter15/images/m3-4_03.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941">
            <a:off x="6911116" y="494806"/>
            <a:ext cx="3973275" cy="39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801346">
            <a:off x="6394363" y="5042868"/>
            <a:ext cx="3665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 «Полоса для велосипедистов»</a:t>
            </a:r>
          </a:p>
        </p:txBody>
      </p:sp>
    </p:spTree>
    <p:extLst>
      <p:ext uri="{BB962C8B-B14F-4D97-AF65-F5344CB8AC3E}">
        <p14:creationId xmlns:p14="http://schemas.microsoft.com/office/powerpoint/2010/main" val="385387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188252">
            <a:off x="419073" y="882402"/>
            <a:ext cx="37473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выезде на дорогу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важно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6197" y="401202"/>
            <a:ext cx="70130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дорога свободна.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обзор могут закрывать деревья, кустарники, припаркованные автомобили. Поэтому следует притормозить и удостовериться в том, что вокруг безопасно и можно начинать движение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предсказуемым для других участников движения. Для этого, согласно правилам дорожного движения, перед выполнением манёвра нужно подавать сигналы — о перестроении, повороте или развороте, торможении. При этом нужно соблюдать осторожность, чтобы исключить вероятность падения (знак подаётся одной рукой — это тот исключительный случай, когда руль допускается держать одной рукой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8194" name="Picture 2" descr="https://media.prosv.ru/media/ebook/epub/34-0554-01/chapters/Chapter15/images/autogen_205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7" y="3581445"/>
            <a:ext cx="1896740" cy="16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.prosv.ru/media/ebook/epub/34-0554-01/chapters/Chapter15/images/autogen_205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149" y="3632040"/>
            <a:ext cx="1752737" cy="16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media.prosv.ru/media/ebook/epub/34-0554-01/chapters/Chapter15/images/autogen_205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423" y="3716750"/>
            <a:ext cx="1485207" cy="1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839" y="5441837"/>
            <a:ext cx="10881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налево				Поворот направо				Торможение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331849" y="587311"/>
            <a:ext cx="588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знаки, в том числе запрещающие передвижение на велосипедах.</a:t>
            </a:r>
          </a:p>
        </p:txBody>
      </p:sp>
      <p:pic>
        <p:nvPicPr>
          <p:cNvPr id="9218" name="Picture 2" descr="https://media.prosv.ru/media/ebook/epub/34-0554-01/chapters/Chapter15/images/autogen_1613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233642"/>
            <a:ext cx="11376719" cy="34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7765" y="5345659"/>
            <a:ext cx="863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Сбавлять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движения перед препятствиями или поворотами, внимательно наблюдать за дорожной обстановкой. Только убедившись, что опасности нет, продолжать движение.</a:t>
            </a:r>
          </a:p>
        </p:txBody>
      </p:sp>
    </p:spTree>
    <p:extLst>
      <p:ext uri="{BB962C8B-B14F-4D97-AF65-F5344CB8AC3E}">
        <p14:creationId xmlns:p14="http://schemas.microsoft.com/office/powerpoint/2010/main" val="19604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911225" y="732109"/>
            <a:ext cx="108114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попадания в ловушку между грузовиком (большим автобусом и т. д.) и тротуаром. Если это произошло, следует спешиться и перейти на тротуар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Пересекать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только в статусе пешехода. Спешившись, велосипед необходимо вести рядом, создавая как можно меньше помех другим пешеходам и соблюдая правила перехода дороги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подъезде к трамвайной остановке, если происходит посадка/высадка пассажиров, следует остановиться и продолжить движение только после того, как это сделает трамвай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сумерек — сигнал, что пора включить фонарь (дожидаться темноты не следует). Это время считается наиболее опасным из-за возникающей иллюзии видимости: кажется, что ещё светло, однако зрительное восприятие водителями объектов на дороге нарушается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9.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въезде во двор необходимо снизить скорость движения.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6687" y="5110620"/>
            <a:ext cx="870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Подведём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итог: до 16 лет вы можете управлять только велосипедом, который приводится в движение с помощью педалей или рукояток и может иметь электродвигатель, мощность которого не превышает 0,25 кВт и который автоматически отключается на скорости более 25 км/ч.</a:t>
            </a:r>
          </a:p>
        </p:txBody>
      </p:sp>
    </p:spTree>
    <p:extLst>
      <p:ext uri="{BB962C8B-B14F-4D97-AF65-F5344CB8AC3E}">
        <p14:creationId xmlns:p14="http://schemas.microsoft.com/office/powerpoint/2010/main" val="469661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1188252">
            <a:off x="257713" y="1061815"/>
            <a:ext cx="4016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транспортными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с 16 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35929">
            <a:off x="3619573" y="2004669"/>
            <a:ext cx="83126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дорожного движения, с 16 лет разрешается управлять мопедом.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Мопед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двух- или трёхколёсное механическое транспортное средство, приводимое в движение с помощью двигателя и имеющее максимальную конструктивную скорость 50 км/ч.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из определения, мопед оснащён двигателем внутреннего сгорания (объёмом не более 50 см³) или электродвигателем (мощностью от 250 Вт до 4 кВт). Это означает, что данное транспортное средство способно развивать скорость, большую, чем велосипед, но не более 50 км/ч (такая скорость определена конструктивными особенностями мопеда), что накладывает на водителя мопеда дополнительные обязательства.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27187">
            <a:off x="6094731" y="4710617"/>
            <a:ext cx="6108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мопедом, необходимо получить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управление транспортным средством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возможно только после прохождения специального обучения и успешной сдачи соответствующих экзаменов в Госавтоинспекции.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663" y="5329550"/>
            <a:ext cx="3222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мопедам приравниваются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квадроциклы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имеющие аналогичные технические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374295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Внимание 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802765"/>
            <a:ext cx="87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Мотоцикл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— двухколёсное механическое транспортное средство, по техническим характеристикам отличающееся от мопеда. Бывают маломощные мотоциклы (с объёмом двигателя не более 125 см³ и максимальной мощностью не более 11 кВт), развивающие скорость более 50 км/ч, а также мотоциклы более мощные (с объёмом двигателя более 125 см³ и мощностью свыше 11 кВт), развивающие ещё большую скорость.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Маломощным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мотоциклом разрешено управлять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 16 лет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мотоциклом с большим объёмом двигателя —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18 лет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специального обучения и успешной сдачи соответствующих экзаменов в Госавтоинспекции.</a:t>
            </a:r>
            <a:endParaRPr lang="ru-RU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53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pic>
        <p:nvPicPr>
          <p:cNvPr id="10242" name="Picture 2" descr="https://chipollino.com.ua/image/cache/catalog/data/--add/Btwin/Kask%20300/big_8246790c56ff4074b710d688b3ad4430-500x500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680">
            <a:off x="751694" y="1617176"/>
            <a:ext cx="4149550" cy="41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758401">
            <a:off x="3675349" y="1973903"/>
            <a:ext cx="8065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какими транспортными средствами, помимо автомобилей, автобусов и других видов общественного транспорта, даёт право считаться водителем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Возможно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вас это удивит, но в силу особенностей конструкции и развиваемой скорости велосипед считается транспортным средством, а тот, кто им управляет, — водителем.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правилам, передвижение по дорогам на велосипеде разрешено с 14 лет. Дети, не достигшие этого возраста, могут передвигаться только по тротуарам, пешеходным, велосипедным 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велопешеходным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дорожкам, а также в пределах пешеходных зон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20753271">
            <a:off x="4118796" y="4689088"/>
            <a:ext cx="804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передвигающиеся на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гидроскутере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сигвее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моноколесе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приравниваются к водителю. Те, кто управляет этими средствами передвижения, являются пешеходами и должны соблюдать правила, распространяющиеся на эту категорию участников дорожного движения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cGIY_I2OJ9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087">
            <a:off x="538940" y="477124"/>
            <a:ext cx="3630925" cy="20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21210952">
            <a:off x="1027534" y="1120612"/>
            <a:ext cx="274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велосипеда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642" y="2545307"/>
            <a:ext cx="46124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Велосипеды, как и типы дорог, очень разные: так, например, ежедневные активные прогулки лучше совершать на дорожном велосипеде (у него простая конструкция и им легко управлять), а для движения по бездорожью больше всего подойдёт горный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велосипед.</a:t>
            </a:r>
          </a:p>
          <a:p>
            <a:pPr algn="just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существующих велосипедов, посоветуйтесь с родителями, какие из них для вас будут оптимальными.</a:t>
            </a:r>
          </a:p>
        </p:txBody>
      </p:sp>
      <p:pic>
        <p:nvPicPr>
          <p:cNvPr id="2050" name="Picture 2" descr="https://sportop.ru/wa-data/public/shop/products/14/16/141614/images/458486/458486.7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084">
            <a:off x="5821981" y="172612"/>
            <a:ext cx="3493651" cy="25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kzn.velogrand.ru/image/cache/catalog/velosipedy/ge-catalog-velosipedy-ge-catalog-velosipedy-ge-catalog-velosipedy-te-ru-upload-a0-54-src_a0543218906a4d71c1ab41ef5e603df3-1600x10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" b="100000" l="0" r="100000">
                        <a14:foregroundMark x1="49063" y1="61300" x2="67063" y2="27600"/>
                        <a14:foregroundMark x1="37813" y1="32000" x2="65125" y2="19900"/>
                        <a14:foregroundMark x1="34125" y1="13800" x2="35750" y2="23600"/>
                        <a14:foregroundMark x1="76688" y1="67800" x2="78375" y2="50000"/>
                        <a14:foregroundMark x1="37813" y1="32000" x2="43313" y2="61200"/>
                        <a14:foregroundMark x1="37938" y1="34200" x2="65000" y2="22900"/>
                        <a14:backgroundMark x1="47063" y1="53000" x2="48750" y2="38400"/>
                        <a14:backgroundMark x1="55500" y1="65400" x2="58375" y2="55700"/>
                        <a14:backgroundMark x1="58125" y1="51500" x2="64813" y2="37500"/>
                        <a14:backgroundMark x1="41813" y1="36500" x2="62625" y2="25900"/>
                        <a14:backgroundMark x1="65938" y1="27100" x2="58813" y2="29900"/>
                        <a14:backgroundMark x1="65750" y1="34700" x2="64438" y2="36600"/>
                        <a14:backgroundMark x1="36563" y1="39400" x2="38438" y2="4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161">
            <a:off x="8469586" y="2420711"/>
            <a:ext cx="3688118" cy="23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.onlinetrade.ru/img/items/b/gornyy_velosiped_altair_mtb_fs_26_2.0_disc_2019_zheltyy_seryy_mat_rama_18_quot_1579607515_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52" b="98874" l="4172" r="95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706">
            <a:off x="5170605" y="3890604"/>
            <a:ext cx="4966221" cy="27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758401">
            <a:off x="3675349" y="1973903"/>
            <a:ext cx="8065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какими транспортными средствами, помимо автомобилей, автобусов и других видов общественного транспорта, даёт право считаться водителем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Возможно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вас это удивит, но в силу особенностей конструкции и развиваемой скорости велосипед считается транспортным средством, а тот, кто им управляет, — водителем.</a:t>
            </a:r>
          </a:p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правилам, передвижение по дорогам на велосипеде разрешено с 14 лет. Дети, не достигшие этого возраста, могут передвигаться только по тротуарам, пешеходным, велосипедным 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велопешеходным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дорожкам, а также в пределах пешеходных зон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 rot="20753271">
            <a:off x="4118796" y="4689088"/>
            <a:ext cx="8048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Лица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передвигающиеся на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гидроскутере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сигвее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моноколесе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приравниваются к водителю. Те, кто управляет этими средствами передвижения, являются пешеходами и должны соблюдать правила, распространяющиеся на эту категорию участников дорожного движения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cGIY_I2OJ9Q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087">
            <a:off x="538940" y="477124"/>
            <a:ext cx="3630925" cy="20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4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5371" y="2167783"/>
            <a:ext cx="54033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всё же, какой бы велосипед вы ни выбрали, самое главное — помнить о безопасности и соблюдать следующие правила:</a:t>
            </a: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</a:t>
            </a:r>
            <a:r>
              <a:rPr lang="ru-RU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 велосипеде можно только после того, как вы удостоверились в его полной исправности (работают тормоза, руль, звуковой сигнал).</a:t>
            </a: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оснащён элементами безопасности — катафотами и фонарями разных цветов, причём установлены они должны быть строго в определённых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местах.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сиденья велосипеда должна быть отрегулирована так, чтобы водитель прямой ногой мог достать до педали, находящейся в нижнем положении.</a:t>
            </a: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 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 защитном шлеме (лучше ярком, со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световозвращающими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элементами или фонариком) и специальной экипировке (перчатках, наколенниках и налокотниках, удобной одежде и обуви).</a:t>
            </a:r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205524" y="1113234"/>
            <a:ext cx="417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выбора велосипеда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03703">
            <a:off x="6441037" y="552561"/>
            <a:ext cx="45478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фонарь белого цвета устанавливается спереди, ближе к рулю — так, чтобы поверхность дороги освещалась на расстоянии 5—30 м от рулевой колонки велосипеда в темноте и при плохих погодных условиях;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фонарь красного цвета устанавливается сзади и также является важным средством обеспечения безопасности при движении в темноте, а также служит сигналом оповещения для других участников дорожного движения о приближении к велосипедисту.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катафоты оранжевого цвета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закрепляются на спицах (боковых сторонах) велосипеда и делают велосипедиста заметным при проезде перекрёстков.</a:t>
            </a:r>
          </a:p>
        </p:txBody>
      </p:sp>
    </p:spTree>
    <p:extLst>
      <p:ext uri="{BB962C8B-B14F-4D97-AF65-F5344CB8AC3E}">
        <p14:creationId xmlns:p14="http://schemas.microsoft.com/office/powerpoint/2010/main" val="274803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706718" y="1113234"/>
            <a:ext cx="3172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поездке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272" y="2414618"/>
            <a:ext cx="4677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поездкой мысленно или на бумаге проложите наиболее безопасный маршрут. Садясь за руль, застегните защитный шлем, уберите все отвлекающие предметы (телефон, наушники, плеер и др.). Помните, что даже тихое прослушивание музыки с использованием одного наушника может отвлечь от дорожной обстановки! Выбирая скорость движения, учитывайте состояние дороги (есть ли на ней ямы, неровности, давно ли уложен асфальт и т. д.) и свой опыт вождения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725566">
            <a:off x="6022131" y="4100595"/>
            <a:ext cx="4537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Защитную амуницию велосипедист может дополнить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жилетом — так он будет гораздо заметнее для других участников движения даже при сильном тумане и дожде.</a:t>
            </a:r>
          </a:p>
        </p:txBody>
      </p:sp>
      <p:pic>
        <p:nvPicPr>
          <p:cNvPr id="3074" name="Picture 2" descr="https://horoshevo-mnevniki.mos.ru/%D0%92%D0%B5%D0%BB%D0%BE%D1%81%D0%B8%D0%BF%D0%B5%D0%B4%D1%8B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3" b="85556" l="16019" r="79167">
                        <a14:foregroundMark x1="19630" y1="72407" x2="24630" y2="80370"/>
                        <a14:foregroundMark x1="26019" y1="81204" x2="28889" y2="81574"/>
                        <a14:foregroundMark x1="65833" y1="81389" x2="74259" y2="75741"/>
                        <a14:foregroundMark x1="74537" y1="73796" x2="75000" y2="70000"/>
                        <a14:backgroundMark x1="20463" y1="55648" x2="37407" y2="31944"/>
                        <a14:backgroundMark x1="41944" y1="56759" x2="49352" y2="47500"/>
                        <a14:backgroundMark x1="32778" y1="40278" x2="46944" y2="33981"/>
                        <a14:backgroundMark x1="46296" y1="39907" x2="43519" y2="26574"/>
                        <a14:backgroundMark x1="38426" y1="41204" x2="47407" y2="38611"/>
                        <a14:backgroundMark x1="48519" y1="35926" x2="46111" y2="28519"/>
                        <a14:backgroundMark x1="57315" y1="31944" x2="62315" y2="30000"/>
                        <a14:backgroundMark x1="62315" y1="31389" x2="73426" y2="58611"/>
                        <a14:backgroundMark x1="59259" y1="59074" x2="68796" y2="52963"/>
                        <a14:backgroundMark x1="40463" y1="52315" x2="47870" y2="46389"/>
                        <a14:backgroundMark x1="41296" y1="60370" x2="41019" y2="55833"/>
                        <a14:backgroundMark x1="42870" y1="70000" x2="37778" y2="63426"/>
                        <a14:backgroundMark x1="57500" y1="59815" x2="65833" y2="50741"/>
                        <a14:backgroundMark x1="20278" y1="60463" x2="34259" y2="55000"/>
                        <a14:backgroundMark x1="32593" y1="53611" x2="29907" y2="46019"/>
                        <a14:backgroundMark x1="41296" y1="77037" x2="58333" y2="8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20671" r="21929" b="15094"/>
          <a:stretch/>
        </p:blipFill>
        <p:spPr bwMode="auto">
          <a:xfrm rot="768249">
            <a:off x="7177110" y="336742"/>
            <a:ext cx="3731879" cy="38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81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32810" y="945661"/>
            <a:ext cx="4700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могут ездить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4780" y="3338052"/>
            <a:ext cx="45404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Наверняка вы обращали внимание на синие дорожные знаки круглой формы, на которых изображён велосипед. На участках, обозначенных этими знаками, движение на велосипеде 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разрешено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https://media.prosv.ru/media/ebook/epub/34-0554-01/chapters/Chapter15/images/m3-4_01.e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9060" l="0" r="100000">
                        <a14:foregroundMark x1="37618" y1="40439" x2="59875" y2="39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558">
            <a:off x="6545408" y="631042"/>
            <a:ext cx="4407157" cy="44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759848">
            <a:off x="6588191" y="5056042"/>
            <a:ext cx="320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 «Велосипедная дорожка»</a:t>
            </a:r>
          </a:p>
        </p:txBody>
      </p:sp>
    </p:spTree>
    <p:extLst>
      <p:ext uri="{BB962C8B-B14F-4D97-AF65-F5344CB8AC3E}">
        <p14:creationId xmlns:p14="http://schemas.microsoft.com/office/powerpoint/2010/main" val="11556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32810" y="945661"/>
            <a:ext cx="4700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могут ездить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4780" y="3338052"/>
            <a:ext cx="4540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 изображению велосипеда на знаке добавляется силуэт человека, то движение по обозначенному им участку разрешается уже не только водителям велосипедов, но и пешеходам. На таком участке водители велосипедов и пешеходы равноправны и должны при необходимости уступать друг другу дорогу.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59848">
            <a:off x="5915218" y="4917543"/>
            <a:ext cx="454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 « Пешеходная и велосипедная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совмещённым движением»</a:t>
            </a:r>
          </a:p>
        </p:txBody>
      </p:sp>
      <p:pic>
        <p:nvPicPr>
          <p:cNvPr id="5122" name="Picture 2" descr="https://media.prosv.ru/media/ebook/epub/34-0554-01/chapters/Chapter15/images/m3-4_02.e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" b="99060" l="627" r="100000">
                        <a14:foregroundMark x1="37618" y1="43574" x2="62382" y2="17868"/>
                        <a14:foregroundMark x1="46082" y1="7837" x2="58307" y2="45768"/>
                        <a14:foregroundMark x1="41693" y1="29781" x2="43260" y2="24451"/>
                        <a14:foregroundMark x1="9091" y1="76176" x2="41379" y2="97492"/>
                        <a14:foregroundMark x1="5643" y1="70533" x2="2821" y2="35737"/>
                        <a14:foregroundMark x1="1881" y1="60815" x2="2508" y2="47962"/>
                        <a14:foregroundMark x1="16301" y1="84326" x2="33856" y2="96552"/>
                        <a14:foregroundMark x1="46082" y1="98119" x2="58307" y2="96865"/>
                        <a14:foregroundMark x1="64263" y1="96238" x2="77429" y2="89655"/>
                        <a14:foregroundMark x1="81818" y1="86834" x2="88088" y2="78683"/>
                        <a14:foregroundMark x1="90596" y1="76489" x2="95611" y2="65517"/>
                        <a14:foregroundMark x1="96238" y1="63009" x2="98119" y2="50784"/>
                        <a14:foregroundMark x1="98119" y1="45455" x2="94984" y2="33229"/>
                        <a14:foregroundMark x1="4075" y1="32602" x2="10345" y2="21630"/>
                        <a14:foregroundMark x1="41693" y1="65204" x2="56426" y2="66458"/>
                        <a14:foregroundMark x1="13793" y1="18495" x2="29467" y2="6583"/>
                        <a14:foregroundMark x1="37931" y1="3448" x2="55486" y2="2194"/>
                        <a14:backgroundMark x1="1881" y1="37304" x2="2821" y2="34796"/>
                        <a14:backgroundMark x1="32602" y1="96552" x2="34483" y2="96865"/>
                        <a14:backgroundMark x1="1567" y1="61755" x2="1567" y2="59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475">
            <a:off x="6614912" y="498961"/>
            <a:ext cx="4414475" cy="44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0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1188252">
            <a:off x="32810" y="945661"/>
            <a:ext cx="4700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могут ездить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велосипедисты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4780" y="3338052"/>
            <a:ext cx="45404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если отсутствует велосипедная или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велопешеходная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дорожка, велосипедист может двигаться по тротуарам и пешеходным дорожкам, обозначенным специальным знаком, а также в пределах пешеходных зон.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59848">
            <a:off x="6649072" y="5056042"/>
            <a:ext cx="3081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 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дорожка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media.prosv.ru/media/ebook/epub/34-0554-01/chapters/Chapter13/images/m3-2_05.ep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6" l="524" r="100000">
                        <a14:foregroundMark x1="23822" y1="8901" x2="45026" y2="1571"/>
                        <a14:foregroundMark x1="58639" y1="3141" x2="65969" y2="4188"/>
                        <a14:foregroundMark x1="80105" y1="13613" x2="91885" y2="26178"/>
                        <a14:foregroundMark x1="93455" y1="29843" x2="98691" y2="45812"/>
                        <a14:foregroundMark x1="97644" y1="50000" x2="95026" y2="68325"/>
                        <a14:foregroundMark x1="93455" y1="71466" x2="78010" y2="88482"/>
                        <a14:foregroundMark x1="76178" y1="91361" x2="58115" y2="97644"/>
                        <a14:foregroundMark x1="55497" y1="97906" x2="34293" y2="95812"/>
                        <a14:foregroundMark x1="32984" y1="94503" x2="17016" y2="85340"/>
                        <a14:foregroundMark x1="32984" y1="79319" x2="51832" y2="51047"/>
                        <a14:foregroundMark x1="28272" y1="80890" x2="46859" y2="50262"/>
                        <a14:foregroundMark x1="32984" y1="50524" x2="33246" y2="36911"/>
                        <a14:foregroundMark x1="34555" y1="35602" x2="50785" y2="28796"/>
                        <a14:foregroundMark x1="48953" y1="31675" x2="55497" y2="59686"/>
                        <a14:foregroundMark x1="59162" y1="60733" x2="67277" y2="79058"/>
                        <a14:foregroundMark x1="67277" y1="84555" x2="68848" y2="79843"/>
                        <a14:foregroundMark x1="64660" y1="50262" x2="57592" y2="42670"/>
                        <a14:foregroundMark x1="46073" y1="19372" x2="53927" y2="16492"/>
                        <a14:foregroundMark x1="52880" y1="23822" x2="52618" y2="13613"/>
                        <a14:foregroundMark x1="15969" y1="84817" x2="2880" y2="60471"/>
                        <a14:foregroundMark x1="2356" y1="58639" x2="4188" y2="33246"/>
                        <a14:foregroundMark x1="4974" y1="31675" x2="18063" y2="13351"/>
                        <a14:foregroundMark x1="47906" y1="2356" x2="56806" y2="2356"/>
                        <a14:foregroundMark x1="67801" y1="5497" x2="78010" y2="10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287">
            <a:off x="6645682" y="652450"/>
            <a:ext cx="4152306" cy="415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58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125</Words>
  <Application>Microsoft Office PowerPoint</Application>
  <PresentationFormat>Широкоэкранный</PresentationFormat>
  <Paragraphs>109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 !!!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2020-11-28T13:57:51Z</dcterms:created>
  <dcterms:modified xsi:type="dcterms:W3CDTF">2020-12-15T14:31:19Z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