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66" r:id="rId5"/>
    <p:sldId id="257" r:id="rId6"/>
    <p:sldId id="258" r:id="rId7"/>
    <p:sldId id="283" r:id="rId8"/>
    <p:sldId id="267" r:id="rId9"/>
    <p:sldId id="268" r:id="rId10"/>
    <p:sldId id="269" r:id="rId11"/>
    <p:sldId id="278" r:id="rId12"/>
    <p:sldId id="279" r:id="rId13"/>
    <p:sldId id="270" r:id="rId14"/>
    <p:sldId id="261" r:id="rId15"/>
    <p:sldId id="280" r:id="rId16"/>
    <p:sldId id="281" r:id="rId17"/>
    <p:sldId id="277" r:id="rId18"/>
    <p:sldId id="282" r:id="rId19"/>
    <p:sldId id="264" r:id="rId20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57" autoAdjust="0"/>
  </p:normalViewPr>
  <p:slideViewPr>
    <p:cSldViewPr snapToGrid="0">
      <p:cViewPr varScale="1">
        <p:scale>
          <a:sx n="115" d="100"/>
          <a:sy n="115" d="100"/>
        </p:scale>
        <p:origin x="372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9" d="100"/>
          <a:sy n="89" d="100"/>
        </p:scale>
        <p:origin x="300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830594C5-4210-4C0B-94C8-05EA2A27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A07B545-CB7B-485B-8848-24C5090D7C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60CCD18-55E0-41B3-9DC7-739DEE0AD340}" type="datetime1">
              <a:rPr lang="ru-RU" smtClean="0"/>
              <a:t>15.12.2020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D9E7E0C-EC12-408D-80EA-659FD94A65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DF952D70-4DD5-4630-8772-5085BDBF1D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1D13D6A-DFDD-4B27-9F53-83C0CD933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96332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2E95664-4811-4F2E-9C58-5236E9ABD6FD}" type="datetime1">
              <a:rPr lang="ru-RU" noProof="0" smtClean="0"/>
              <a:t>15.12.2020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A1D7B6F-E65C-42E7-86A5-0A01C6C95227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954326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2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2397291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11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946567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14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5621730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16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89575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3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78132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4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91675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5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05384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6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696680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7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557343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8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2125043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9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1188187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10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229865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6323" y="5127866"/>
            <a:ext cx="3963590" cy="858767"/>
          </a:xfrm>
        </p:spPr>
        <p:txBody>
          <a:bodyPr rtlCol="0" anchor="ctr" anchorCtr="0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ЩЕЛКНИТЕ, ЧТОБЫ ИЗМЕНИТЬ ОБРАЗЕЦ</a:t>
            </a:r>
          </a:p>
        </p:txBody>
      </p:sp>
      <p:sp>
        <p:nvSpPr>
          <p:cNvPr id="42" name="Рисунок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" y="1115082"/>
            <a:ext cx="6230657" cy="531460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62451" y="2726139"/>
            <a:ext cx="4851352" cy="1827069"/>
          </a:xfrm>
        </p:spPr>
        <p:txBody>
          <a:bodyPr rtlCol="0"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45" name="Текст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71721" y="580664"/>
            <a:ext cx="1391775" cy="858837"/>
          </a:xfrm>
        </p:spPr>
        <p:txBody>
          <a:bodyPr rtlCol="0"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МЕСЯЦ</a:t>
            </a:r>
            <a:br>
              <a:rPr lang="ru-RU" noProof="0"/>
            </a:br>
            <a:r>
              <a:rPr lang="ru-RU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77174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благодарност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афический объект 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6678503" y="1430186"/>
            <a:ext cx="5526208" cy="2613848"/>
            <a:chOff x="6678503" y="665690"/>
            <a:chExt cx="5526208" cy="2613848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14" name="Полилиния: Фигура 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5886429" y="5240536"/>
            <a:ext cx="1486046" cy="162576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13301" y="298479"/>
            <a:ext cx="2679964" cy="762075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7752243" y="4099514"/>
            <a:ext cx="4445438" cy="110500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9" name="Полилиния: Фигура 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13301" y="237513"/>
            <a:ext cx="2895885" cy="10288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6033764" y="5121144"/>
            <a:ext cx="1714669" cy="1740071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8228540" y="3516857"/>
            <a:ext cx="3975491" cy="1663864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8594" y="2045086"/>
            <a:ext cx="4821219" cy="1325563"/>
          </a:xfrm>
        </p:spPr>
        <p:txBody>
          <a:bodyPr rtlCol="0">
            <a:normAutofit/>
          </a:bodyPr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Спасибо за внимание!</a:t>
            </a:r>
          </a:p>
        </p:txBody>
      </p:sp>
      <p:grpSp>
        <p:nvGrpSpPr>
          <p:cNvPr id="23" name="Графический объект 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12667" y="718133"/>
            <a:ext cx="6444343" cy="6146228"/>
            <a:chOff x="-12667" y="718133"/>
            <a:chExt cx="6444343" cy="6146228"/>
          </a:xfrm>
        </p:grpSpPr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0" name="Рисунок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600" y="1096296"/>
            <a:ext cx="6052552" cy="525984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526498" y="4052877"/>
            <a:ext cx="3689627" cy="642938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5617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442" y="2818995"/>
            <a:ext cx="4851352" cy="1827069"/>
          </a:xfrm>
        </p:spPr>
        <p:txBody>
          <a:bodyPr rtlCol="0"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5878" y="2826510"/>
            <a:ext cx="4975641" cy="1655762"/>
          </a:xfrm>
        </p:spPr>
        <p:txBody>
          <a:bodyPr rtlCol="0"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5570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 rtlCol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</p:grpSp>
      <p:sp>
        <p:nvSpPr>
          <p:cNvPr id="21" name="Текст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1075" y="3345999"/>
            <a:ext cx="7319700" cy="1500187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04643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825625"/>
            <a:ext cx="10442575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9144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6085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6085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1366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689"/>
            <a:ext cx="5157787" cy="562385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8097"/>
            <a:ext cx="5157787" cy="3184634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9" name="Текст 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689"/>
            <a:ext cx="5183188" cy="562385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0" name="Объект 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8097"/>
            <a:ext cx="5183188" cy="3184634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15233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347788"/>
            <a:ext cx="6172200" cy="4330539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9" name="Текст 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6262"/>
            <a:ext cx="3932237" cy="287206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494" y="721373"/>
            <a:ext cx="3918639" cy="132556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9802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183188" y="1347788"/>
            <a:ext cx="6172200" cy="4330539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Текст 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03601"/>
            <a:ext cx="3932237" cy="307472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652" y="725128"/>
            <a:ext cx="3833278" cy="132556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87248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4023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</p:spTree>
    <p:extLst>
      <p:ext uri="{BB962C8B-B14F-4D97-AF65-F5344CB8AC3E}">
        <p14:creationId xmlns:p14="http://schemas.microsoft.com/office/powerpoint/2010/main" val="2922855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 rtlCol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</p:spTree>
    <p:extLst>
      <p:ext uri="{BB962C8B-B14F-4D97-AF65-F5344CB8AC3E}">
        <p14:creationId xmlns:p14="http://schemas.microsoft.com/office/powerpoint/2010/main" val="365204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ручну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рафический объект 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12778" y="429785"/>
            <a:ext cx="7606299" cy="149068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3" name="Текст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1896003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26" name="Текст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5863" y="2088090"/>
            <a:ext cx="3103110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3" name="Текст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4600" y="1896003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34" name="Текст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9603" y="2088090"/>
            <a:ext cx="2243918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7" name="Текст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0713" y="1913782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3</a:t>
            </a:r>
          </a:p>
        </p:txBody>
      </p:sp>
      <p:sp>
        <p:nvSpPr>
          <p:cNvPr id="38" name="Текст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5716" y="2105869"/>
            <a:ext cx="2959116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0" name="Текст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1723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3" name="Текст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90348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5" name="Текст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94793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6" name="Текст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76955" y="2942030"/>
            <a:ext cx="3517877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8" name="Текст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1722" y="5607548"/>
            <a:ext cx="3397251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9" name="Текст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2" y="4909834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0" name="Текст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90713" y="4909834"/>
            <a:ext cx="2692939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5" name="Рисунок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891723" y="3816446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6" name="Рисунок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2590348" y="3816446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7" name="Рисунок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794793" y="3816446"/>
            <a:ext cx="2048256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8" name="Рисунок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876955" y="3864572"/>
            <a:ext cx="1481328" cy="75895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25"/>
            <a:ext cx="7909560" cy="106984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Как использовать этот шаблон</a:t>
            </a:r>
          </a:p>
        </p:txBody>
      </p:sp>
    </p:spTree>
    <p:extLst>
      <p:ext uri="{BB962C8B-B14F-4D97-AF65-F5344CB8AC3E}">
        <p14:creationId xmlns:p14="http://schemas.microsoft.com/office/powerpoint/2010/main" val="246449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афический объект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rtlCol="0"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1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990" y="3392622"/>
            <a:ext cx="3913188" cy="2249488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grpSp>
        <p:nvGrpSpPr>
          <p:cNvPr id="19" name="Графический объект 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1" name="Полилиния: Фигура 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2" name="Полилиния: фигура 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265814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афический объект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5" name="Дата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7321677" y="587196"/>
            <a:ext cx="4885313" cy="1632656"/>
            <a:chOff x="-26126" y="587196"/>
            <a:chExt cx="4885313" cy="1632656"/>
          </a:xfrm>
        </p:grpSpPr>
        <p:sp>
          <p:nvSpPr>
            <p:cNvPr id="11" name="Графический объект 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2" name="Графический объект 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4844" y="895259"/>
            <a:ext cx="4735459" cy="1012583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2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9053" y="2442380"/>
            <a:ext cx="3913632" cy="804672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32841" y="3401290"/>
            <a:ext cx="4347933" cy="693295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2841" y="4200309"/>
            <a:ext cx="4347933" cy="1408743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grpSp>
        <p:nvGrpSpPr>
          <p:cNvPr id="22" name="Графический объект 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12667" y="-12667"/>
            <a:ext cx="6418971" cy="6160919"/>
            <a:chOff x="-12667" y="-12667"/>
            <a:chExt cx="6418971" cy="6160919"/>
          </a:xfrm>
        </p:grpSpPr>
        <p:sp>
          <p:nvSpPr>
            <p:cNvPr id="23" name="Полилиния: Фигура 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7" name="Рисунок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694" y="0"/>
            <a:ext cx="6065966" cy="5355825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421424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афический объект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9" name="Полилиния: Фигура 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739" y="2647949"/>
            <a:ext cx="4593600" cy="600075"/>
          </a:xfrm>
        </p:spPr>
        <p:txBody>
          <a:bodyPr rtlCol="0"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0139" y="3248025"/>
            <a:ext cx="4573338" cy="2311872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561" y="849316"/>
            <a:ext cx="3923299" cy="104249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Сравнение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7364" y="2647949"/>
            <a:ext cx="5076010" cy="600075"/>
          </a:xfrm>
        </p:spPr>
        <p:txBody>
          <a:bodyPr rtlCol="0"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07363" y="3248025"/>
            <a:ext cx="5073411" cy="2311872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6900" y="1374622"/>
            <a:ext cx="5202936" cy="111556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4200902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3" name="Полилиния: Фигура 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4406705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3897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диаграммы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755778"/>
            <a:ext cx="2724912" cy="226771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3" name="Диаграмма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5159375" y="1347788"/>
            <a:ext cx="6121400" cy="40909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диаграмму</a:t>
            </a:r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7984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таблицы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3314576"/>
            <a:ext cx="3200400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Таблица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5159375" y="1347788"/>
            <a:ext cx="6121400" cy="40909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таблицу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2641930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847733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0056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афический объект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Полилиния: Фигура 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9" name="Графический объект 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3101009" y="-12694"/>
            <a:ext cx="9094808" cy="5689901"/>
            <a:chOff x="227974" y="-12694"/>
            <a:chExt cx="11967843" cy="5689901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16" name="Текст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969" y="2282951"/>
            <a:ext cx="3055579" cy="340271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2000" b="1">
                <a:solidFill>
                  <a:schemeClr val="bg1"/>
                </a:solidFill>
              </a:defRPr>
            </a:lvl1pPr>
          </a:lstStyle>
          <a:p>
            <a:pPr marL="228600" lvl="0" indent="-228600" rtl="0"/>
            <a:r>
              <a:rPr lang="ru-RU" noProof="0"/>
              <a:t>ОБРАЗЕЦ ТЕКСТА</a:t>
            </a:r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3703978" y="1"/>
            <a:ext cx="8495014" cy="5685664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5" name="Заголовок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66" y="919125"/>
            <a:ext cx="3890555" cy="1091949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Большое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365683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идео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афический объект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752" y="5382175"/>
            <a:ext cx="3968496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rtlCol="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3" name="Замещающее медиа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1743456" y="1113044"/>
            <a:ext cx="8705088" cy="405079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медиа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12729" y="3056551"/>
            <a:ext cx="1309593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12729" y="2995521"/>
            <a:ext cx="1525739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noProof="0"/>
              <a:t> </a:t>
            </a: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10792048" y="-12728"/>
            <a:ext cx="1398594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10686456" y="-12728"/>
            <a:ext cx="1513025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13977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1925" y="59458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1225" y="5945824"/>
            <a:ext cx="263932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743" y="5945824"/>
            <a:ext cx="64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98C0CDE5-970C-4CC4-BF43-0DA127E73E8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2883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5" r:id="rId8"/>
    <p:sldLayoutId id="2147483657" r:id="rId9"/>
    <p:sldLayoutId id="2147483658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9" r:id="rId16"/>
    <p:sldLayoutId id="2147483670" r:id="rId17"/>
    <p:sldLayoutId id="2147483667" r:id="rId18"/>
    <p:sldLayoutId id="2147483668" r:id="rId19"/>
    <p:sldLayoutId id="2147483660" r:id="rId2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74" userDrawn="1">
          <p15:clr>
            <a:srgbClr val="F26B43"/>
          </p15:clr>
        </p15:guide>
        <p15:guide id="4" pos="7106" userDrawn="1">
          <p15:clr>
            <a:srgbClr val="F26B43"/>
          </p15:clr>
        </p15:guide>
        <p15:guide id="5" orient="horz" pos="3748" userDrawn="1">
          <p15:clr>
            <a:srgbClr val="F26B43"/>
          </p15:clr>
        </p15:guide>
        <p15:guide id="6" pos="3250" userDrawn="1">
          <p15:clr>
            <a:srgbClr val="F26B43"/>
          </p15:clr>
        </p15:guide>
        <p15:guide id="7" pos="443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0912063">
            <a:off x="780425" y="2084969"/>
            <a:ext cx="511744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Березовское муниципальное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автономное</a:t>
            </a:r>
          </a:p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общеобразовательное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</a:t>
            </a:r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общеобразовательная школа № 10»</a:t>
            </a:r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upload.wikimedia.org/wikipedia/commons/thumb/d/dc/Coat_of_Arms_of_Berezovsky_%28Sverdlovsk_oblast%29.svg/1200px-Coat_of_Arms_of_Berezovsky_%28Sverdlovsk_oblast%29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5356">
            <a:off x="301346" y="2215203"/>
            <a:ext cx="876819" cy="140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 rot="710949">
            <a:off x="8358995" y="5272695"/>
            <a:ext cx="3532483" cy="646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99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Преподаватель- организатор ОБЖ</a:t>
            </a:r>
          </a:p>
          <a:p>
            <a:r>
              <a:rPr lang="ru-RU" sz="1799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Гусев П.В.</a:t>
            </a:r>
          </a:p>
        </p:txBody>
      </p:sp>
      <p:sp>
        <p:nvSpPr>
          <p:cNvPr id="10" name="Прямоугольник 9"/>
          <p:cNvSpPr/>
          <p:nvPr/>
        </p:nvSpPr>
        <p:spPr>
          <a:xfrm rot="20859633">
            <a:off x="986748" y="3469885"/>
            <a:ext cx="391286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</a:t>
            </a:r>
          </a:p>
          <a:p>
            <a:pPr algn="ctr"/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водителя</a:t>
            </a:r>
          </a:p>
        </p:txBody>
      </p:sp>
      <p:sp>
        <p:nvSpPr>
          <p:cNvPr id="8" name="Прямоугольник 7"/>
          <p:cNvSpPr/>
          <p:nvPr/>
        </p:nvSpPr>
        <p:spPr>
          <a:xfrm rot="886479">
            <a:off x="7966246" y="2826958"/>
            <a:ext cx="311014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ЮИД</a:t>
            </a:r>
            <a:endParaRPr lang="ru-RU" sz="8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27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10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97680" y="2316287"/>
            <a:ext cx="452875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14-летнего возраста разрешается движение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велосипедным и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велопешеходным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дорожкам;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полосе для велосипедистов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endParaRPr lang="ru-RU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Когда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двигаться по указанным участкам по каким-либо причинам невозможно (идёт ремонт асфальта или таких знаков просто нет), маршрут можно проложить вдоль проезжей части, но 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по её правому краю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или, если такой возможности нет, 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обочине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 rot="21188252">
            <a:off x="-57436" y="928568"/>
            <a:ext cx="470039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могут ездить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велосипедисты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старше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 лет</a:t>
            </a:r>
          </a:p>
        </p:txBody>
      </p:sp>
      <p:pic>
        <p:nvPicPr>
          <p:cNvPr id="7170" name="Picture 2" descr="https://media.prosv.ru/media/ebook/epub/34-0554-01/chapters/Chapter15/images/m3-4_03.ep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1941">
            <a:off x="6911116" y="494806"/>
            <a:ext cx="3973275" cy="397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801346">
            <a:off x="6394363" y="5042868"/>
            <a:ext cx="3665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 «Полоса для велосипедистов»</a:t>
            </a:r>
          </a:p>
        </p:txBody>
      </p:sp>
    </p:spTree>
    <p:extLst>
      <p:ext uri="{BB962C8B-B14F-4D97-AF65-F5344CB8AC3E}">
        <p14:creationId xmlns:p14="http://schemas.microsoft.com/office/powerpoint/2010/main" val="3853873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t>11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21188252">
            <a:off x="419073" y="882402"/>
            <a:ext cx="374737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выезде на дорогу и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движении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 важно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требования: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866197" y="401202"/>
            <a:ext cx="701305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Убедиться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дорога свободна.</a:t>
            </a: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 понимать, что обзор могут закрывать деревья, кустарники, припаркованные автомобили. Поэтому следует притормозить и удостовериться в том, что вокруг безопасно и можно начинать движение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2.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предсказуемым для других участников движения. Для этого, согласно правилам дорожного движения, перед выполнением манёвра нужно подавать сигналы — о перестроении, повороте или развороте, торможении. При этом нужно соблюдать осторожность, чтобы исключить вероятность падения (знак подаётся одной рукой — это тот исключительный случай, когда руль допускается держать одной рукой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8194" name="Picture 2" descr="https://media.prosv.ru/media/ebook/epub/34-0554-01/chapters/Chapter15/images/autogen_2059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87" y="3581445"/>
            <a:ext cx="1896740" cy="167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media.prosv.ru/media/ebook/epub/34-0554-01/chapters/Chapter15/images/autogen_20593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149" y="3632040"/>
            <a:ext cx="1752737" cy="1675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media.prosv.ru/media/ebook/epub/34-0554-01/chapters/Chapter15/images/autogen_20594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1423" y="3716750"/>
            <a:ext cx="1485207" cy="154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42839" y="5441837"/>
            <a:ext cx="108813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Поворот налево				Поворот направо				Торможение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844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ru-RU" noProof="0" smtClean="0"/>
              <a:t>12</a:t>
            </a:fld>
            <a:endParaRPr lang="ru-RU" noProof="0"/>
          </a:p>
        </p:txBody>
      </p:sp>
      <p:sp>
        <p:nvSpPr>
          <p:cNvPr id="4" name="Прямоугольник 3"/>
          <p:cNvSpPr/>
          <p:nvPr/>
        </p:nvSpPr>
        <p:spPr>
          <a:xfrm>
            <a:off x="331849" y="587311"/>
            <a:ext cx="58860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</a:t>
            </a: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Обращать внимание на знаки, в том числе запрещающие передвижение на велосипедах.</a:t>
            </a:r>
          </a:p>
        </p:txBody>
      </p:sp>
      <p:pic>
        <p:nvPicPr>
          <p:cNvPr id="9218" name="Picture 2" descr="https://media.prosv.ru/media/ebook/epub/34-0554-01/chapters/Chapter15/images/autogen_1613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5" y="1233642"/>
            <a:ext cx="11376719" cy="347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37765" y="5345659"/>
            <a:ext cx="86374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4.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Сбавлять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 движения перед препятствиями или поворотами, внимательно наблюдать за дорожной обстановкой. Только убедившись, что опасности нет, продолжать движение.</a:t>
            </a:r>
          </a:p>
        </p:txBody>
      </p:sp>
    </p:spTree>
    <p:extLst>
      <p:ext uri="{BB962C8B-B14F-4D97-AF65-F5344CB8AC3E}">
        <p14:creationId xmlns:p14="http://schemas.microsoft.com/office/powerpoint/2010/main" val="196040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ru-RU" noProof="0" smtClean="0"/>
              <a:t>13</a:t>
            </a:fld>
            <a:endParaRPr lang="ru-RU" noProof="0"/>
          </a:p>
        </p:txBody>
      </p:sp>
      <p:sp>
        <p:nvSpPr>
          <p:cNvPr id="4" name="Прямоугольник 3"/>
          <p:cNvSpPr/>
          <p:nvPr/>
        </p:nvSpPr>
        <p:spPr>
          <a:xfrm>
            <a:off x="911225" y="732109"/>
            <a:ext cx="1081143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5.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Стараться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избегать попадания в ловушку между грузовиком (большим автобусом и т. д.) и тротуаром. Если это произошло, следует спешиться и перейти на тротуар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6.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Пересекать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проезжую часть только в статусе пешехода. Спешившись, велосипед необходимо вести рядом, создавая как можно меньше помех другим пешеходам и соблюдая правила перехода дороги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7.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подъезде к трамвайной остановке, если происходит посадка/высадка пассажиров, следует остановиться и продолжить движение только после того, как это сделает трамвай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8.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Наступление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сумерек — сигнал, что пора включить фонарь (дожидаться темноты не следует). Это время считается наиболее опасным из-за возникающей иллюзии видимости: кажется, что ещё светло, однако зрительное восприятие водителями объектов на дороге нарушается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9.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въезде во двор необходимо снизить скорость движения.</a:t>
            </a:r>
            <a:endParaRPr lang="ru-RU" b="0" i="0" dirty="0"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56687" y="5110620"/>
            <a:ext cx="87024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Подведём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итог: до 16 лет вы можете управлять только велосипедом, который приводится в движение с помощью педалей или рукояток и может иметь электродвигатель, мощность которого не превышает 0,25 кВт и который автоматически отключается на скорости более 25 км/ч.</a:t>
            </a:r>
          </a:p>
        </p:txBody>
      </p:sp>
    </p:spTree>
    <p:extLst>
      <p:ext uri="{BB962C8B-B14F-4D97-AF65-F5344CB8AC3E}">
        <p14:creationId xmlns:p14="http://schemas.microsoft.com/office/powerpoint/2010/main" val="469661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14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 rot="21188252">
            <a:off x="257713" y="1061815"/>
            <a:ext cx="40160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Какими транспортными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средствами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управлять с 16 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 ?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 rot="20735929">
            <a:off x="3619573" y="2004669"/>
            <a:ext cx="831263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Согласно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 дорожного движения, с 16 лет разрешается управлять мопедом.</a:t>
            </a:r>
          </a:p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Мопед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— двух- или трёхколёсное механическое транспортное средство, приводимое в движение с помощью двигателя и имеющее максимальную конструктивную скорость 50 км/ч.</a:t>
            </a:r>
          </a:p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Как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из определения, мопед оснащён двигателем внутреннего сгорания (объёмом не более 50 см³) или электродвигателем (мощностью от 250 Вт до 4 кВт). Это означает, что данное транспортное средство способно развивать скорость, большую, чем велосипед, но не более 50 км/ч (такая скорость определена конструктивными особенностями мопеда), что накладывает на водителя мопеда дополнительные обязательства.</a:t>
            </a:r>
            <a:endParaRPr lang="ru-RU" b="0" i="0" dirty="0"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727187">
            <a:off x="6094731" y="4710617"/>
            <a:ext cx="61082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Чтобы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управлять мопедом, необходимо получить 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управление транспортным средством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возможно только после прохождения специального обучения и успешной сдачи соответствующих экзаменов в Госавтоинспекции.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8663" y="5329550"/>
            <a:ext cx="32222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мопедам приравниваются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квадроциклы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имеющие аналогичные технические характеристики.</a:t>
            </a:r>
          </a:p>
        </p:txBody>
      </p:sp>
    </p:spTree>
    <p:extLst>
      <p:ext uri="{BB962C8B-B14F-4D97-AF65-F5344CB8AC3E}">
        <p14:creationId xmlns:p14="http://schemas.microsoft.com/office/powerpoint/2010/main" val="3742953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ru-RU" noProof="0" smtClean="0"/>
              <a:t>15</a:t>
            </a:fld>
            <a:endParaRPr lang="ru-RU" noProof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Внимание !!!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0" y="1802765"/>
            <a:ext cx="8758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Мотоцикл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— двухколёсное механическое транспортное средство, по техническим характеристикам отличающееся от мопеда. Бывают маломощные мотоциклы (с объёмом двигателя не более 125 см³ и максимальной мощностью не более 11 кВт), развивающие скорость более 50 км/ч, а также мотоциклы более мощные (с объёмом двигателя более 125 см³ и мощностью свыше 11 кВт), развивающие ещё большую скорость.</a:t>
            </a:r>
          </a:p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Маломощным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мотоциклом разрешено управлять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 16 лет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мотоциклом с большим объёмом двигателя —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18 лет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специального обучения и успешной сдачи соответствующих экзаменов в Госавтоинспекции.</a:t>
            </a:r>
            <a:endParaRPr lang="ru-RU" b="0" i="0" dirty="0"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7534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4AA4C6-BA7F-40BC-AD51-EFDDDBEA5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ru-RU"/>
              <a:t>Спасибо за внимание!</a:t>
            </a:r>
          </a:p>
        </p:txBody>
      </p:sp>
      <p:pic>
        <p:nvPicPr>
          <p:cNvPr id="10242" name="Picture 2" descr="https://chipollino.com.ua/image/cache/catalog/data/--add/Btwin/Kask%20300/big_8246790c56ff4074b710d688b3ad4430-500x500-800x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7680">
            <a:off x="751694" y="1617176"/>
            <a:ext cx="4149550" cy="414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331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2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 rot="20758401">
            <a:off x="3675349" y="1973903"/>
            <a:ext cx="80651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какими транспортными средствами, помимо автомобилей, автобусов и других видов общественного транспорта, даёт право считаться водителем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Возможно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вас это удивит, но в силу особенностей конструкции и развиваемой скорости велосипед считается транспортным средством, а тот, кто им управляет, — водителем.</a:t>
            </a:r>
          </a:p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Согласно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правилам, передвижение по дорогам на велосипеде разрешено с 14 лет. Дети, не достигшие этого возраста, могут передвигаться только по тротуарам, пешеходным, велосипедным и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велопешеходным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дорожкам, а также в пределах пешеходных зон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 rot="20753271">
            <a:off x="4118796" y="4689088"/>
            <a:ext cx="80483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Лица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передвигающиеся на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гидроскутере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сигвее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моноколесе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приравниваются к водителю. Те, кто управляет этими средствами передвижения, являются пешеходами и должны соблюдать правила, распространяющиеся на эту категорию участников дорожного движения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i.ytimg.com/vi/cGIY_I2OJ9Q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2087">
            <a:off x="538940" y="477124"/>
            <a:ext cx="3630925" cy="204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947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3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21210952">
            <a:off x="1027534" y="1120612"/>
            <a:ext cx="27486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велосипеда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7642" y="2545307"/>
            <a:ext cx="46124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Велосипеды, как и типы дорог, очень разные: так, например, ежедневные активные прогулки лучше совершать на дорожном велосипеде (у него простая конструкция и им легко управлять), а для движения по бездорожью больше всего подойдёт горный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велосипед.</a:t>
            </a:r>
          </a:p>
          <a:p>
            <a:pPr algn="just"/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Изучая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существующих велосипедов, посоветуйтесь с родителями, какие из них для вас будут оптимальными.</a:t>
            </a:r>
          </a:p>
        </p:txBody>
      </p:sp>
      <p:pic>
        <p:nvPicPr>
          <p:cNvPr id="2050" name="Picture 2" descr="https://sportop.ru/wa-data/public/shop/products/14/16/141614/images/458486/458486.75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8" b="100000" l="0" r="9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6084">
            <a:off x="5821981" y="172612"/>
            <a:ext cx="3493651" cy="2596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kzn.velogrand.ru/image/cache/catalog/velosipedy/ge-catalog-velosipedy-ge-catalog-velosipedy-ge-catalog-velosipedy-te-ru-upload-a0-54-src_a0543218906a4d71c1ab41ef5e603df3-1600x1000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0" b="100000" l="0" r="100000">
                        <a14:foregroundMark x1="49063" y1="61300" x2="67063" y2="27600"/>
                        <a14:foregroundMark x1="37813" y1="32000" x2="65125" y2="19900"/>
                        <a14:foregroundMark x1="34125" y1="13800" x2="35750" y2="23600"/>
                        <a14:foregroundMark x1="76688" y1="67800" x2="78375" y2="50000"/>
                        <a14:foregroundMark x1="37813" y1="32000" x2="43313" y2="61200"/>
                        <a14:foregroundMark x1="37938" y1="34200" x2="65000" y2="22900"/>
                        <a14:backgroundMark x1="47063" y1="53000" x2="48750" y2="38400"/>
                        <a14:backgroundMark x1="55500" y1="65400" x2="58375" y2="55700"/>
                        <a14:backgroundMark x1="58125" y1="51500" x2="64813" y2="37500"/>
                        <a14:backgroundMark x1="41813" y1="36500" x2="62625" y2="25900"/>
                        <a14:backgroundMark x1="65938" y1="27100" x2="58813" y2="29900"/>
                        <a14:backgroundMark x1="65750" y1="34700" x2="64438" y2="36600"/>
                        <a14:backgroundMark x1="36563" y1="39400" x2="38438" y2="46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2161">
            <a:off x="8469586" y="2420711"/>
            <a:ext cx="3688118" cy="2305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tatic.onlinetrade.ru/img/items/b/gornyy_velosiped_altair_mtb_fs_26_2.0_disc_2019_zheltyy_seryy_mat_rama_18_quot_1579607515_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52" b="98874" l="4172" r="958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91706">
            <a:off x="5170605" y="3890604"/>
            <a:ext cx="4966221" cy="278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418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4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 rot="20758401">
            <a:off x="3675349" y="1973903"/>
            <a:ext cx="80651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какими транспортными средствами, помимо автомобилей, автобусов и других видов общественного транспорта, даёт право считаться водителем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Возможно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вас это удивит, но в силу особенностей конструкции и развиваемой скорости велосипед считается транспортным средством, а тот, кто им управляет, — водителем.</a:t>
            </a:r>
          </a:p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Согласно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правилам, передвижение по дорогам на велосипеде разрешено с 14 лет. Дети, не достигшие этого возраста, могут передвигаться только по тротуарам, пешеходным, велосипедным и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велопешеходным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дорожкам, а также в пределах пешеходных зон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 rot="20753271">
            <a:off x="4118796" y="4689088"/>
            <a:ext cx="80483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Лица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передвигающиеся на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гидроскутере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сигвее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моноколесе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приравниваются к водителю. Те, кто управляет этими средствами передвижения, являются пешеходами и должны соблюдать правила, распространяющиеся на эту категорию участников дорожного движения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i.ytimg.com/vi/cGIY_I2OJ9Q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2087">
            <a:off x="538940" y="477124"/>
            <a:ext cx="3630925" cy="204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345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5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45371" y="2167783"/>
            <a:ext cx="5403399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всё же, какой бы велосипед вы ни выбрали, самое главное — помнить о безопасности и соблюдать следующие правила:</a:t>
            </a:r>
          </a:p>
          <a:p>
            <a:pPr algn="just"/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1.</a:t>
            </a:r>
            <a:r>
              <a:rPr lang="ru-RU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Начинать</a:t>
            </a:r>
            <a:r>
              <a:rPr lang="ru-RU" sz="1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на велосипеде можно только после того, как вы удостоверились в его полной исправности (работают тормоза, руль, звуковой сигнал).</a:t>
            </a:r>
          </a:p>
          <a:p>
            <a:pPr algn="just"/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2.</a:t>
            </a:r>
            <a:r>
              <a:rPr lang="ru-RU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 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быть оснащён элементами безопасности — катафотами и фонарями разных цветов, причём установлены они должны быть строго в определённых </a:t>
            </a:r>
            <a:r>
              <a:rPr lang="ru-RU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местах.</a:t>
            </a:r>
            <a:endParaRPr lang="ru-RU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3.</a:t>
            </a:r>
            <a:r>
              <a:rPr lang="ru-RU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Высота 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сиденья велосипеда должна быть отрегулирована так, чтобы водитель прямой ногой мог достать до педали, находящейся в нижнем положении.</a:t>
            </a:r>
          </a:p>
          <a:p>
            <a:pPr algn="just"/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4.</a:t>
            </a:r>
            <a:r>
              <a:rPr lang="ru-RU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Велосипедист 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быть в защитном шлеме (лучше ярком, со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световозвращающими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элементами или фонариком) и специальной экипировке (перчатках, наколенниках и налокотниках, удобной одежде и обуви).</a:t>
            </a:r>
          </a:p>
        </p:txBody>
      </p:sp>
      <p:sp>
        <p:nvSpPr>
          <p:cNvPr id="3" name="Прямоугольник 2"/>
          <p:cNvSpPr/>
          <p:nvPr/>
        </p:nvSpPr>
        <p:spPr>
          <a:xfrm rot="21188252">
            <a:off x="205524" y="1113234"/>
            <a:ext cx="41744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выбора велосипеда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703703">
            <a:off x="6441037" y="552561"/>
            <a:ext cx="454787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фонарь белого цвета устанавливается спереди, ближе к рулю — так, чтобы поверхность дороги освещалась на расстоянии 5—30 м от рулевой колонки велосипеда в темноте и при плохих погодных условиях;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фонарь красного цвета устанавливается сзади и также является важным средством обеспечения безопасности при движении в темноте, а также служит сигналом оповещения для других участников дорожного движения о приближении к велосипедисту.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катафоты оранжевого цвета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закрепляются на спицах (боковых сторонах) велосипеда и делают велосипедиста заметным при проезде перекрёстков.</a:t>
            </a:r>
          </a:p>
        </p:txBody>
      </p:sp>
    </p:spTree>
    <p:extLst>
      <p:ext uri="{BB962C8B-B14F-4D97-AF65-F5344CB8AC3E}">
        <p14:creationId xmlns:p14="http://schemas.microsoft.com/office/powerpoint/2010/main" val="2748032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 rot="21188252">
            <a:off x="706718" y="1113234"/>
            <a:ext cx="31720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поездке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2272" y="2414618"/>
            <a:ext cx="467710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поездкой мысленно или на бумаге проложите наиболее безопасный маршрут. Садясь за руль, застегните защитный шлем, уберите все отвлекающие предметы (телефон, наушники, плеер и др.). Помните, что даже тихое прослушивание музыки с использованием одного наушника может отвлечь от дорожной обстановки! Выбирая скорость движения, учитывайте состояние дороги (есть ли на ней ямы, неровности, давно ли уложен асфальт и т. д.) и свой опыт вождения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 rot="725566">
            <a:off x="6022131" y="4100595"/>
            <a:ext cx="45379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Защитную амуницию велосипедист может дополнить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световозвращающим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жилетом — так он будет гораздо заметнее для других участников движения даже при сильном тумане и дожде.</a:t>
            </a:r>
          </a:p>
        </p:txBody>
      </p:sp>
      <p:pic>
        <p:nvPicPr>
          <p:cNvPr id="3074" name="Picture 2" descr="https://horoshevo-mnevniki.mos.ru/%D0%92%D0%B5%D0%BB%D0%BE%D1%81%D0%B8%D0%BF%D0%B5%D0%B4%D1%8B_2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833" b="85556" l="16019" r="79167">
                        <a14:foregroundMark x1="19630" y1="72407" x2="24630" y2="80370"/>
                        <a14:foregroundMark x1="26019" y1="81204" x2="28889" y2="81574"/>
                        <a14:foregroundMark x1="65833" y1="81389" x2="74259" y2="75741"/>
                        <a14:foregroundMark x1="74537" y1="73796" x2="75000" y2="70000"/>
                        <a14:backgroundMark x1="20463" y1="55648" x2="37407" y2="31944"/>
                        <a14:backgroundMark x1="41944" y1="56759" x2="49352" y2="47500"/>
                        <a14:backgroundMark x1="32778" y1="40278" x2="46944" y2="33981"/>
                        <a14:backgroundMark x1="46296" y1="39907" x2="43519" y2="26574"/>
                        <a14:backgroundMark x1="38426" y1="41204" x2="47407" y2="38611"/>
                        <a14:backgroundMark x1="48519" y1="35926" x2="46111" y2="28519"/>
                        <a14:backgroundMark x1="57315" y1="31944" x2="62315" y2="30000"/>
                        <a14:backgroundMark x1="62315" y1="31389" x2="73426" y2="58611"/>
                        <a14:backgroundMark x1="59259" y1="59074" x2="68796" y2="52963"/>
                        <a14:backgroundMark x1="40463" y1="52315" x2="47870" y2="46389"/>
                        <a14:backgroundMark x1="41296" y1="60370" x2="41019" y2="55833"/>
                        <a14:backgroundMark x1="42870" y1="70000" x2="37778" y2="63426"/>
                        <a14:backgroundMark x1="57500" y1="59815" x2="65833" y2="50741"/>
                        <a14:backgroundMark x1="20278" y1="60463" x2="34259" y2="55000"/>
                        <a14:backgroundMark x1="32593" y1="53611" x2="29907" y2="46019"/>
                        <a14:backgroundMark x1="41296" y1="77037" x2="58333" y2="831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04" t="20671" r="21929" b="15094"/>
          <a:stretch/>
        </p:blipFill>
        <p:spPr bwMode="auto">
          <a:xfrm rot="768249">
            <a:off x="7177110" y="336742"/>
            <a:ext cx="3731879" cy="3837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811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7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 rot="21188252">
            <a:off x="32810" y="945661"/>
            <a:ext cx="470039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могут ездить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велосипедисты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младше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 лет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54780" y="3338052"/>
            <a:ext cx="454046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Наверняка вы обращали внимание на синие дорожные знаки круглой формы, на которых изображён велосипед. На участках, обозначенных этими знаками, движение на велосипеде </a:t>
            </a: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разрешено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098" name="Picture 2" descr="https://media.prosv.ru/media/ebook/epub/34-0554-01/chapters/Chapter15/images/m3-4_01.eps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3" b="99060" l="0" r="100000">
                        <a14:foregroundMark x1="37618" y1="40439" x2="59875" y2="394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9558">
            <a:off x="6545408" y="631042"/>
            <a:ext cx="4407157" cy="4407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759848">
            <a:off x="6588191" y="5056042"/>
            <a:ext cx="3203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 «Велосипедная дорожка»</a:t>
            </a:r>
          </a:p>
        </p:txBody>
      </p:sp>
    </p:spTree>
    <p:extLst>
      <p:ext uri="{BB962C8B-B14F-4D97-AF65-F5344CB8AC3E}">
        <p14:creationId xmlns:p14="http://schemas.microsoft.com/office/powerpoint/2010/main" val="115568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8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 rot="21188252">
            <a:off x="32810" y="945661"/>
            <a:ext cx="470039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могут ездить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велосипедисты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младше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 лет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54780" y="3338052"/>
            <a:ext cx="45404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к изображению велосипеда на знаке добавляется силуэт человека, то движение по обозначенному им участку разрешается уже не только водителям велосипедов, но и пешеходам. На таком участке водители велосипедов и пешеходы равноправны и должны при необходимости уступать друг другу дорогу.</a:t>
            </a:r>
            <a:endParaRPr lang="ru-RU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759848">
            <a:off x="5915218" y="4917543"/>
            <a:ext cx="45490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 « Пешеходная и велосипедная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дорожка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совмещённым движением»</a:t>
            </a:r>
          </a:p>
        </p:txBody>
      </p:sp>
      <p:pic>
        <p:nvPicPr>
          <p:cNvPr id="5122" name="Picture 2" descr="https://media.prosv.ru/media/ebook/epub/34-0554-01/chapters/Chapter15/images/m3-4_02.eps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7" b="99060" l="627" r="100000">
                        <a14:foregroundMark x1="37618" y1="43574" x2="62382" y2="17868"/>
                        <a14:foregroundMark x1="46082" y1="7837" x2="58307" y2="45768"/>
                        <a14:foregroundMark x1="41693" y1="29781" x2="43260" y2="24451"/>
                        <a14:foregroundMark x1="9091" y1="76176" x2="41379" y2="97492"/>
                        <a14:foregroundMark x1="5643" y1="70533" x2="2821" y2="35737"/>
                        <a14:foregroundMark x1="1881" y1="60815" x2="2508" y2="47962"/>
                        <a14:foregroundMark x1="16301" y1="84326" x2="33856" y2="96552"/>
                        <a14:foregroundMark x1="46082" y1="98119" x2="58307" y2="96865"/>
                        <a14:foregroundMark x1="64263" y1="96238" x2="77429" y2="89655"/>
                        <a14:foregroundMark x1="81818" y1="86834" x2="88088" y2="78683"/>
                        <a14:foregroundMark x1="90596" y1="76489" x2="95611" y2="65517"/>
                        <a14:foregroundMark x1="96238" y1="63009" x2="98119" y2="50784"/>
                        <a14:foregroundMark x1="98119" y1="45455" x2="94984" y2="33229"/>
                        <a14:foregroundMark x1="4075" y1="32602" x2="10345" y2="21630"/>
                        <a14:foregroundMark x1="41693" y1="65204" x2="56426" y2="66458"/>
                        <a14:foregroundMark x1="13793" y1="18495" x2="29467" y2="6583"/>
                        <a14:foregroundMark x1="37931" y1="3448" x2="55486" y2="2194"/>
                        <a14:backgroundMark x1="1881" y1="37304" x2="2821" y2="34796"/>
                        <a14:backgroundMark x1="32602" y1="96552" x2="34483" y2="96865"/>
                        <a14:backgroundMark x1="1567" y1="61755" x2="1567" y2="595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7475">
            <a:off x="6614912" y="498961"/>
            <a:ext cx="4414475" cy="441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501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 rot="21188252">
            <a:off x="32810" y="945661"/>
            <a:ext cx="470039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могут ездить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велосипедисты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младше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 лет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54780" y="3338052"/>
            <a:ext cx="45404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случае, если отсутствует велосипедная или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велопешеходная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дорожка, велосипедист может двигаться по тротуарам и пешеходным дорожкам, обозначенным специальным знаком, а также в пределах пешеходных зон.</a:t>
            </a:r>
            <a:endParaRPr lang="ru-RU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759848">
            <a:off x="6649072" y="5056042"/>
            <a:ext cx="3081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 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Пешеходная дорожка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media.prosv.ru/media/ebook/epub/34-0554-01/chapters/Chapter13/images/m3-2_05.eps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76" l="524" r="100000">
                        <a14:foregroundMark x1="23822" y1="8901" x2="45026" y2="1571"/>
                        <a14:foregroundMark x1="58639" y1="3141" x2="65969" y2="4188"/>
                        <a14:foregroundMark x1="80105" y1="13613" x2="91885" y2="26178"/>
                        <a14:foregroundMark x1="93455" y1="29843" x2="98691" y2="45812"/>
                        <a14:foregroundMark x1="97644" y1="50000" x2="95026" y2="68325"/>
                        <a14:foregroundMark x1="93455" y1="71466" x2="78010" y2="88482"/>
                        <a14:foregroundMark x1="76178" y1="91361" x2="58115" y2="97644"/>
                        <a14:foregroundMark x1="55497" y1="97906" x2="34293" y2="95812"/>
                        <a14:foregroundMark x1="32984" y1="94503" x2="17016" y2="85340"/>
                        <a14:foregroundMark x1="32984" y1="79319" x2="51832" y2="51047"/>
                        <a14:foregroundMark x1="28272" y1="80890" x2="46859" y2="50262"/>
                        <a14:foregroundMark x1="32984" y1="50524" x2="33246" y2="36911"/>
                        <a14:foregroundMark x1="34555" y1="35602" x2="50785" y2="28796"/>
                        <a14:foregroundMark x1="48953" y1="31675" x2="55497" y2="59686"/>
                        <a14:foregroundMark x1="59162" y1="60733" x2="67277" y2="79058"/>
                        <a14:foregroundMark x1="67277" y1="84555" x2="68848" y2="79843"/>
                        <a14:foregroundMark x1="64660" y1="50262" x2="57592" y2="42670"/>
                        <a14:foregroundMark x1="46073" y1="19372" x2="53927" y2="16492"/>
                        <a14:foregroundMark x1="52880" y1="23822" x2="52618" y2="13613"/>
                        <a14:foregroundMark x1="15969" y1="84817" x2="2880" y2="60471"/>
                        <a14:foregroundMark x1="2356" y1="58639" x2="4188" y2="33246"/>
                        <a14:foregroundMark x1="4974" y1="31675" x2="18063" y2="13351"/>
                        <a14:foregroundMark x1="47906" y1="2356" x2="56806" y2="2356"/>
                        <a14:foregroundMark x1="67801" y1="5497" x2="78010" y2="109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6287">
            <a:off x="6645682" y="652450"/>
            <a:ext cx="4152306" cy="4152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8582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8490_TF66931380" id="{DC75C98B-783C-4255-87B5-0120853E11B3}" vid="{F1DCB6F4-F218-4B29-83D3-19569F209179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ECE4DFFA-4044-499B-B253-CECDC4E80F8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3EDE487-EF5C-4E3A-89EA-C4A4C06ADA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2F2E390-9EA7-455D-AC1E-A444746248A2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71af3243-3dd4-4a8d-8c0d-dd76da1f02a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для начальной школы</Template>
  <TotalTime>0</TotalTime>
  <Words>125</Words>
  <Application>Microsoft Office PowerPoint</Application>
  <PresentationFormat>Широкоэкранный</PresentationFormat>
  <Paragraphs>109</Paragraphs>
  <Slides>16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Comic Sans MS</vt:lpstr>
      <vt:lpstr>Franklin Gothic Book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Внимание !!!</vt:lpstr>
      <vt:lpstr>Спасибо за внимание!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2020-11-28T13:57:51Z</dcterms:created>
  <dcterms:modified xsi:type="dcterms:W3CDTF">2020-12-15T14:31:19Z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