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56" r:id="rId2"/>
    <p:sldId id="359" r:id="rId3"/>
    <p:sldId id="261" r:id="rId4"/>
    <p:sldId id="360" r:id="rId5"/>
    <p:sldId id="361" r:id="rId6"/>
    <p:sldId id="362" r:id="rId7"/>
    <p:sldId id="363" r:id="rId8"/>
    <p:sldId id="330" r:id="rId9"/>
    <p:sldId id="307" r:id="rId10"/>
    <p:sldId id="318" r:id="rId11"/>
    <p:sldId id="308" r:id="rId12"/>
    <p:sldId id="319" r:id="rId13"/>
    <p:sldId id="309" r:id="rId14"/>
    <p:sldId id="320" r:id="rId15"/>
    <p:sldId id="310" r:id="rId16"/>
    <p:sldId id="321" r:id="rId17"/>
    <p:sldId id="311" r:id="rId18"/>
    <p:sldId id="322" r:id="rId19"/>
    <p:sldId id="312" r:id="rId20"/>
    <p:sldId id="323" r:id="rId21"/>
    <p:sldId id="313" r:id="rId22"/>
    <p:sldId id="324" r:id="rId23"/>
    <p:sldId id="314" r:id="rId24"/>
    <p:sldId id="325" r:id="rId25"/>
    <p:sldId id="315" r:id="rId26"/>
    <p:sldId id="326" r:id="rId27"/>
    <p:sldId id="316" r:id="rId28"/>
    <p:sldId id="327" r:id="rId29"/>
    <p:sldId id="317" r:id="rId30"/>
    <p:sldId id="328" r:id="rId31"/>
    <p:sldId id="340" r:id="rId32"/>
    <p:sldId id="269" r:id="rId33"/>
    <p:sldId id="342" r:id="rId34"/>
    <p:sldId id="270" r:id="rId35"/>
    <p:sldId id="343" r:id="rId36"/>
    <p:sldId id="271" r:id="rId37"/>
    <p:sldId id="344" r:id="rId38"/>
    <p:sldId id="272" r:id="rId39"/>
    <p:sldId id="345" r:id="rId40"/>
    <p:sldId id="273" r:id="rId41"/>
    <p:sldId id="346" r:id="rId42"/>
    <p:sldId id="298" r:id="rId43"/>
    <p:sldId id="347" r:id="rId44"/>
    <p:sldId id="332" r:id="rId45"/>
    <p:sldId id="302" r:id="rId46"/>
    <p:sldId id="331" r:id="rId47"/>
    <p:sldId id="305" r:id="rId48"/>
    <p:sldId id="333" r:id="rId49"/>
    <p:sldId id="299" r:id="rId50"/>
    <p:sldId id="334" r:id="rId51"/>
    <p:sldId id="300" r:id="rId52"/>
    <p:sldId id="335" r:id="rId53"/>
    <p:sldId id="303" r:id="rId54"/>
    <p:sldId id="336" r:id="rId55"/>
    <p:sldId id="301" r:id="rId56"/>
    <p:sldId id="337" r:id="rId57"/>
    <p:sldId id="341" r:id="rId58"/>
    <p:sldId id="265" r:id="rId59"/>
    <p:sldId id="276" r:id="rId60"/>
    <p:sldId id="277" r:id="rId61"/>
    <p:sldId id="278" r:id="rId62"/>
    <p:sldId id="279" r:id="rId63"/>
    <p:sldId id="280" r:id="rId64"/>
    <p:sldId id="281" r:id="rId65"/>
    <p:sldId id="282" r:id="rId66"/>
    <p:sldId id="283" r:id="rId67"/>
    <p:sldId id="284" r:id="rId68"/>
    <p:sldId id="338" r:id="rId69"/>
    <p:sldId id="285" r:id="rId70"/>
    <p:sldId id="286" r:id="rId71"/>
    <p:sldId id="287" r:id="rId72"/>
    <p:sldId id="288" r:id="rId73"/>
    <p:sldId id="289" r:id="rId74"/>
    <p:sldId id="290" r:id="rId75"/>
    <p:sldId id="291" r:id="rId76"/>
    <p:sldId id="292" r:id="rId77"/>
    <p:sldId id="293" r:id="rId78"/>
    <p:sldId id="294" r:id="rId79"/>
    <p:sldId id="295" r:id="rId80"/>
    <p:sldId id="296" r:id="rId81"/>
    <p:sldId id="297" r:id="rId82"/>
    <p:sldId id="339" r:id="rId83"/>
    <p:sldId id="348" r:id="rId84"/>
    <p:sldId id="351" r:id="rId85"/>
    <p:sldId id="354" r:id="rId86"/>
    <p:sldId id="353" r:id="rId87"/>
    <p:sldId id="355" r:id="rId88"/>
    <p:sldId id="352" r:id="rId89"/>
    <p:sldId id="356" r:id="rId90"/>
    <p:sldId id="349" r:id="rId91"/>
    <p:sldId id="357" r:id="rId92"/>
    <p:sldId id="350" r:id="rId93"/>
    <p:sldId id="358" r:id="rId94"/>
    <p:sldId id="304" r:id="rId9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0DA7"/>
    <a:srgbClr val="000042"/>
    <a:srgbClr val="66FF66"/>
    <a:srgbClr val="F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3357" autoAdjust="0"/>
  </p:normalViewPr>
  <p:slideViewPr>
    <p:cSldViewPr snapToGrid="0">
      <p:cViewPr varScale="1">
        <p:scale>
          <a:sx n="66" d="100"/>
          <a:sy n="66" d="100"/>
        </p:scale>
        <p:origin x="7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1A548-5DB3-4877-A6E5-AF8005CA29B2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6EC44-ADA0-4AD0-AAEE-C08480EAE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34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6EC44-ADA0-4AD0-AAEE-C08480EAE007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45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4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34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5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15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5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1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51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06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7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61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22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B63AA-E1EF-426F-A505-88676CAD963C}" type="datetimeFigureOut">
              <a:rPr lang="ru-RU" smtClean="0"/>
              <a:t>28.06.2018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C41A2-1329-4F59-B4B2-ED33AE2C8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1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1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1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1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1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1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19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1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2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19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2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2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2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2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2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2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29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5.png"/><Relationship Id="rId4" Type="http://schemas.openxmlformats.org/officeDocument/2006/relationships/image" Target="../media/image32.png"/><Relationship Id="rId9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2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jpg"/><Relationship Id="rId7" Type="http://schemas.openxmlformats.org/officeDocument/2006/relationships/slide" Target="slide3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4.png"/><Relationship Id="rId4" Type="http://schemas.openxmlformats.org/officeDocument/2006/relationships/image" Target="../media/image32.png"/><Relationship Id="rId9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26" Type="http://schemas.openxmlformats.org/officeDocument/2006/relationships/image" Target="../media/image26.png"/><Relationship Id="rId3" Type="http://schemas.openxmlformats.org/officeDocument/2006/relationships/slide" Target="slide8.xml"/><Relationship Id="rId21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slide" Target="slide31.xml"/><Relationship Id="rId25" Type="http://schemas.openxmlformats.org/officeDocument/2006/relationships/image" Target="../media/image25.png"/><Relationship Id="rId2" Type="http://schemas.openxmlformats.org/officeDocument/2006/relationships/image" Target="../media/image9.jpe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24" Type="http://schemas.openxmlformats.org/officeDocument/2006/relationships/image" Target="../media/image24.png"/><Relationship Id="rId5" Type="http://schemas.openxmlformats.org/officeDocument/2006/relationships/slide" Target="slide57.xml"/><Relationship Id="rId15" Type="http://schemas.openxmlformats.org/officeDocument/2006/relationships/image" Target="../media/image18.png"/><Relationship Id="rId23" Type="http://schemas.openxmlformats.org/officeDocument/2006/relationships/image" Target="../media/image23.png"/><Relationship Id="rId28" Type="http://schemas.openxmlformats.org/officeDocument/2006/relationships/image" Target="../media/image7.png"/><Relationship Id="rId10" Type="http://schemas.openxmlformats.org/officeDocument/2006/relationships/image" Target="../media/image2.png"/><Relationship Id="rId19" Type="http://schemas.openxmlformats.org/officeDocument/2006/relationships/slide" Target="slide83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slide" Target="slide44.xml"/><Relationship Id="rId22" Type="http://schemas.microsoft.com/office/2007/relationships/hdphoto" Target="../media/hdphoto1.wdp"/><Relationship Id="rId27" Type="http://schemas.openxmlformats.org/officeDocument/2006/relationships/slide" Target="slide9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29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.png"/><Relationship Id="rId5" Type="http://schemas.openxmlformats.org/officeDocument/2006/relationships/image" Target="../media/image32.png"/><Relationship Id="rId10" Type="http://schemas.openxmlformats.org/officeDocument/2006/relationships/slide" Target="slide33.xml"/><Relationship Id="rId4" Type="http://schemas.openxmlformats.org/officeDocument/2006/relationships/image" Target="../media/image36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6.png"/><Relationship Id="rId9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.png"/><Relationship Id="rId5" Type="http://schemas.openxmlformats.org/officeDocument/2006/relationships/image" Target="../media/image32.png"/><Relationship Id="rId10" Type="http://schemas.openxmlformats.org/officeDocument/2006/relationships/slide" Target="slide35.xml"/><Relationship Id="rId4" Type="http://schemas.openxmlformats.org/officeDocument/2006/relationships/image" Target="../media/image37.png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.png"/><Relationship Id="rId5" Type="http://schemas.openxmlformats.org/officeDocument/2006/relationships/image" Target="../media/image32.png"/><Relationship Id="rId10" Type="http://schemas.openxmlformats.org/officeDocument/2006/relationships/slide" Target="slide37.xml"/><Relationship Id="rId4" Type="http://schemas.openxmlformats.org/officeDocument/2006/relationships/image" Target="../media/image37.png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.png"/><Relationship Id="rId5" Type="http://schemas.openxmlformats.org/officeDocument/2006/relationships/image" Target="../media/image32.png"/><Relationship Id="rId10" Type="http://schemas.openxmlformats.org/officeDocument/2006/relationships/slide" Target="slide39.xml"/><Relationship Id="rId4" Type="http://schemas.openxmlformats.org/officeDocument/2006/relationships/image" Target="../media/image37.png"/><Relationship Id="rId9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26" Type="http://schemas.openxmlformats.org/officeDocument/2006/relationships/image" Target="../media/image26.png"/><Relationship Id="rId3" Type="http://schemas.openxmlformats.org/officeDocument/2006/relationships/slide" Target="slide8.xml"/><Relationship Id="rId21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slide" Target="slide31.xml"/><Relationship Id="rId25" Type="http://schemas.openxmlformats.org/officeDocument/2006/relationships/image" Target="../media/image25.png"/><Relationship Id="rId2" Type="http://schemas.openxmlformats.org/officeDocument/2006/relationships/image" Target="../media/image9.jpe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24" Type="http://schemas.openxmlformats.org/officeDocument/2006/relationships/image" Target="../media/image24.png"/><Relationship Id="rId5" Type="http://schemas.openxmlformats.org/officeDocument/2006/relationships/slide" Target="slide57.xml"/><Relationship Id="rId15" Type="http://schemas.openxmlformats.org/officeDocument/2006/relationships/image" Target="../media/image18.png"/><Relationship Id="rId23" Type="http://schemas.openxmlformats.org/officeDocument/2006/relationships/image" Target="../media/image23.png"/><Relationship Id="rId28" Type="http://schemas.openxmlformats.org/officeDocument/2006/relationships/image" Target="../media/image7.png"/><Relationship Id="rId10" Type="http://schemas.openxmlformats.org/officeDocument/2006/relationships/image" Target="../media/image2.png"/><Relationship Id="rId19" Type="http://schemas.openxmlformats.org/officeDocument/2006/relationships/slide" Target="slide83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slide" Target="slide44.xml"/><Relationship Id="rId22" Type="http://schemas.microsoft.com/office/2007/relationships/hdphoto" Target="../media/hdphoto1.wdp"/><Relationship Id="rId27" Type="http://schemas.openxmlformats.org/officeDocument/2006/relationships/slide" Target="slide9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.png"/><Relationship Id="rId5" Type="http://schemas.openxmlformats.org/officeDocument/2006/relationships/image" Target="../media/image32.png"/><Relationship Id="rId10" Type="http://schemas.openxmlformats.org/officeDocument/2006/relationships/slide" Target="slide41.xml"/><Relationship Id="rId4" Type="http://schemas.openxmlformats.org/officeDocument/2006/relationships/image" Target="../media/image37.png"/><Relationship Id="rId9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Relationship Id="rId9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jpg"/><Relationship Id="rId7" Type="http://schemas.openxmlformats.org/officeDocument/2006/relationships/slide" Target="slide4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4.png"/><Relationship Id="rId4" Type="http://schemas.openxmlformats.org/officeDocument/2006/relationships/image" Target="../media/image32.png"/><Relationship Id="rId9" Type="http://schemas.openxmlformats.org/officeDocument/2006/relationships/slide" Target="slide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g"/><Relationship Id="rId7" Type="http://schemas.openxmlformats.org/officeDocument/2006/relationships/slide" Target="slide42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8.png"/><Relationship Id="rId7" Type="http://schemas.openxmlformats.org/officeDocument/2006/relationships/slide" Target="slide4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47.xml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45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2.png"/><Relationship Id="rId7" Type="http://schemas.openxmlformats.org/officeDocument/2006/relationships/slide" Target="slide4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49.xml"/><Relationship Id="rId4" Type="http://schemas.openxmlformats.org/officeDocument/2006/relationships/image" Target="../media/image3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47.xml"/><Relationship Id="rId4" Type="http://schemas.openxmlformats.org/officeDocument/2006/relationships/image" Target="../media/image31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3.png"/><Relationship Id="rId7" Type="http://schemas.openxmlformats.org/officeDocument/2006/relationships/slide" Target="slide5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51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44.xml"/><Relationship Id="rId18" Type="http://schemas.openxmlformats.org/officeDocument/2006/relationships/slide" Target="slide83.xml"/><Relationship Id="rId26" Type="http://schemas.openxmlformats.org/officeDocument/2006/relationships/image" Target="../media/image7.png"/><Relationship Id="rId3" Type="http://schemas.openxmlformats.org/officeDocument/2006/relationships/slide" Target="slide8.xml"/><Relationship Id="rId21" Type="http://schemas.microsoft.com/office/2007/relationships/hdphoto" Target="../media/hdphoto1.wdp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5" Type="http://schemas.openxmlformats.org/officeDocument/2006/relationships/slide" Target="slide94.xml"/><Relationship Id="rId2" Type="http://schemas.openxmlformats.org/officeDocument/2006/relationships/image" Target="../media/image9.jpeg"/><Relationship Id="rId16" Type="http://schemas.openxmlformats.org/officeDocument/2006/relationships/slide" Target="slide31.xml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6.png"/><Relationship Id="rId5" Type="http://schemas.openxmlformats.org/officeDocument/2006/relationships/slide" Target="slide57.xml"/><Relationship Id="rId15" Type="http://schemas.openxmlformats.org/officeDocument/2006/relationships/image" Target="../media/image19.png"/><Relationship Id="rId23" Type="http://schemas.openxmlformats.org/officeDocument/2006/relationships/image" Target="../media/image24.png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8.png"/><Relationship Id="rId22" Type="http://schemas.openxmlformats.org/officeDocument/2006/relationships/image" Target="../media/image23.png"/><Relationship Id="rId27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49.xml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2.xml"/><Relationship Id="rId5" Type="http://schemas.openxmlformats.org/officeDocument/2006/relationships/image" Target="../media/image8.png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51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3.xml"/><Relationship Id="rId7" Type="http://schemas.openxmlformats.org/officeDocument/2006/relationships/slide" Target="slide5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55.xml"/><Relationship Id="rId4" Type="http://schemas.openxmlformats.org/officeDocument/2006/relationships/image" Target="../media/image3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53.xml"/><Relationship Id="rId4" Type="http://schemas.openxmlformats.org/officeDocument/2006/relationships/image" Target="../media/image31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5.png"/><Relationship Id="rId4" Type="http://schemas.openxmlformats.org/officeDocument/2006/relationships/slide" Target="slide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26" Type="http://schemas.openxmlformats.org/officeDocument/2006/relationships/image" Target="../media/image26.png"/><Relationship Id="rId3" Type="http://schemas.openxmlformats.org/officeDocument/2006/relationships/slide" Target="slide8.xml"/><Relationship Id="rId21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slide" Target="slide31.xml"/><Relationship Id="rId25" Type="http://schemas.openxmlformats.org/officeDocument/2006/relationships/image" Target="../media/image25.png"/><Relationship Id="rId2" Type="http://schemas.openxmlformats.org/officeDocument/2006/relationships/image" Target="../media/image9.jpe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24" Type="http://schemas.openxmlformats.org/officeDocument/2006/relationships/image" Target="../media/image24.png"/><Relationship Id="rId5" Type="http://schemas.openxmlformats.org/officeDocument/2006/relationships/slide" Target="slide57.xml"/><Relationship Id="rId15" Type="http://schemas.openxmlformats.org/officeDocument/2006/relationships/image" Target="../media/image18.png"/><Relationship Id="rId23" Type="http://schemas.openxmlformats.org/officeDocument/2006/relationships/image" Target="../media/image23.png"/><Relationship Id="rId28" Type="http://schemas.openxmlformats.org/officeDocument/2006/relationships/image" Target="../media/image7.png"/><Relationship Id="rId10" Type="http://schemas.openxmlformats.org/officeDocument/2006/relationships/image" Target="../media/image2.png"/><Relationship Id="rId19" Type="http://schemas.openxmlformats.org/officeDocument/2006/relationships/slide" Target="slide83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slide" Target="slide44.xml"/><Relationship Id="rId22" Type="http://schemas.microsoft.com/office/2007/relationships/hdphoto" Target="../media/hdphoto1.wdp"/><Relationship Id="rId27" Type="http://schemas.openxmlformats.org/officeDocument/2006/relationships/slide" Target="slide9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3" Type="http://schemas.openxmlformats.org/officeDocument/2006/relationships/image" Target="../media/image32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26" Type="http://schemas.openxmlformats.org/officeDocument/2006/relationships/image" Target="../media/image26.png"/><Relationship Id="rId3" Type="http://schemas.openxmlformats.org/officeDocument/2006/relationships/slide" Target="slide8.xml"/><Relationship Id="rId21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slide" Target="slide31.xml"/><Relationship Id="rId25" Type="http://schemas.openxmlformats.org/officeDocument/2006/relationships/image" Target="../media/image25.png"/><Relationship Id="rId2" Type="http://schemas.openxmlformats.org/officeDocument/2006/relationships/image" Target="../media/image9.jpe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24" Type="http://schemas.openxmlformats.org/officeDocument/2006/relationships/image" Target="../media/image24.png"/><Relationship Id="rId5" Type="http://schemas.openxmlformats.org/officeDocument/2006/relationships/slide" Target="slide57.xml"/><Relationship Id="rId15" Type="http://schemas.openxmlformats.org/officeDocument/2006/relationships/image" Target="../media/image18.png"/><Relationship Id="rId23" Type="http://schemas.openxmlformats.org/officeDocument/2006/relationships/image" Target="../media/image23.png"/><Relationship Id="rId28" Type="http://schemas.openxmlformats.org/officeDocument/2006/relationships/image" Target="../media/image7.png"/><Relationship Id="rId10" Type="http://schemas.openxmlformats.org/officeDocument/2006/relationships/image" Target="../media/image2.png"/><Relationship Id="rId19" Type="http://schemas.openxmlformats.org/officeDocument/2006/relationships/slide" Target="slide83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slide" Target="slide44.xml"/><Relationship Id="rId22" Type="http://schemas.microsoft.com/office/2007/relationships/hdphoto" Target="../media/hdphoto1.wdp"/><Relationship Id="rId27" Type="http://schemas.openxmlformats.org/officeDocument/2006/relationships/slide" Target="slide9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2.png"/><Relationship Id="rId7" Type="http://schemas.openxmlformats.org/officeDocument/2006/relationships/slide" Target="slide8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10" Type="http://schemas.openxmlformats.org/officeDocument/2006/relationships/image" Target="../media/image4.png"/><Relationship Id="rId4" Type="http://schemas.openxmlformats.org/officeDocument/2006/relationships/image" Target="../media/image33.png"/><Relationship Id="rId9" Type="http://schemas.openxmlformats.org/officeDocument/2006/relationships/slide" Target="slide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2.png"/><Relationship Id="rId7" Type="http://schemas.openxmlformats.org/officeDocument/2006/relationships/slide" Target="slide8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84.xml"/><Relationship Id="rId7" Type="http://schemas.openxmlformats.org/officeDocument/2006/relationships/image" Target="../media/image2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8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" Target="slide86.xml"/><Relationship Id="rId7" Type="http://schemas.openxmlformats.org/officeDocument/2006/relationships/image" Target="../media/image4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85.xml"/><Relationship Id="rId4" Type="http://schemas.openxmlformats.org/officeDocument/2006/relationships/image" Target="../media/image8.png"/><Relationship Id="rId9" Type="http://schemas.openxmlformats.org/officeDocument/2006/relationships/image" Target="../media/image5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" Target="slide88.xml"/><Relationship Id="rId7" Type="http://schemas.openxmlformats.org/officeDocument/2006/relationships/image" Target="../media/image5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87.xml"/><Relationship Id="rId4" Type="http://schemas.openxmlformats.org/officeDocument/2006/relationships/image" Target="../media/image8.png"/><Relationship Id="rId9" Type="http://schemas.openxmlformats.org/officeDocument/2006/relationships/image" Target="../media/image5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6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" Target="slide90.xml"/><Relationship Id="rId7" Type="http://schemas.openxmlformats.org/officeDocument/2006/relationships/image" Target="../media/image5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89.xml"/><Relationship Id="rId10" Type="http://schemas.openxmlformats.org/officeDocument/2006/relationships/image" Target="../media/image58.png"/><Relationship Id="rId4" Type="http://schemas.openxmlformats.org/officeDocument/2006/relationships/image" Target="../media/image8.png"/><Relationship Id="rId9" Type="http://schemas.openxmlformats.org/officeDocument/2006/relationships/image" Target="../media/image57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5.png"/><Relationship Id="rId7" Type="http://schemas.openxmlformats.org/officeDocument/2006/relationships/slide" Target="slide88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jpg"/><Relationship Id="rId7" Type="http://schemas.openxmlformats.org/officeDocument/2006/relationships/slide" Target="slide1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" Target="slide92.xml"/><Relationship Id="rId7" Type="http://schemas.openxmlformats.org/officeDocument/2006/relationships/image" Target="../media/image5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91.xml"/><Relationship Id="rId10" Type="http://schemas.openxmlformats.org/officeDocument/2006/relationships/image" Target="../media/image62.png"/><Relationship Id="rId4" Type="http://schemas.openxmlformats.org/officeDocument/2006/relationships/image" Target="../media/image8.png"/><Relationship Id="rId9" Type="http://schemas.openxmlformats.org/officeDocument/2006/relationships/image" Target="../media/image6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9.png"/><Relationship Id="rId7" Type="http://schemas.openxmlformats.org/officeDocument/2006/relationships/slide" Target="slide9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4.png"/><Relationship Id="rId3" Type="http://schemas.openxmlformats.org/officeDocument/2006/relationships/slide" Target="slide93.xml"/><Relationship Id="rId7" Type="http://schemas.openxmlformats.org/officeDocument/2006/relationships/image" Target="../media/image65.png"/><Relationship Id="rId12" Type="http://schemas.openxmlformats.org/officeDocument/2006/relationships/slide" Target="slide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5.png"/><Relationship Id="rId9" Type="http://schemas.openxmlformats.org/officeDocument/2006/relationships/image" Target="../media/image67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6.png"/><Relationship Id="rId5" Type="http://schemas.openxmlformats.org/officeDocument/2006/relationships/image" Target="../media/image65.png"/><Relationship Id="rId10" Type="http://schemas.openxmlformats.org/officeDocument/2006/relationships/slide" Target="slide92.xml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953124" y="4611469"/>
            <a:ext cx="5952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Лукина Вероника С., </a:t>
            </a:r>
            <a:r>
              <a:rPr lang="en-US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veronicka.lukina@yandex.ru</a:t>
            </a:r>
            <a:endParaRPr lang="ru-RU" dirty="0" smtClean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Енина Наталья А</a:t>
            </a:r>
            <a:r>
              <a:rPr lang="ru-RU" dirty="0">
                <a:solidFill>
                  <a:schemeClr val="bg1"/>
                </a:solidFill>
                <a:latin typeface="Segoe Print" panose="02000600000000000000" pitchFamily="2" charset="0"/>
              </a:rPr>
              <a:t>., </a:t>
            </a:r>
            <a:r>
              <a:rPr lang="en-US" dirty="0">
                <a:solidFill>
                  <a:schemeClr val="bg1"/>
                </a:solidFill>
                <a:latin typeface="Segoe Print" panose="02000600000000000000" pitchFamily="2" charset="0"/>
              </a:rPr>
              <a:t>natalidurasova@yandex.ru</a:t>
            </a:r>
            <a:endParaRPr lang="ru-RU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84210" y="3218744"/>
            <a:ext cx="7478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Segoe Print" panose="02000600000000000000" pitchFamily="2" charset="0"/>
              </a:rPr>
              <a:t>Путешествие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409434" y="1061049"/>
            <a:ext cx="74789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Космическое</a:t>
            </a:r>
            <a:endParaRPr lang="ru-RU" sz="66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pic>
        <p:nvPicPr>
          <p:cNvPr id="11" name="Picture 40" descr="ÐÐ°ÑÑÐ¸Ð½ÐºÐ¸ Ð¿Ð¾ Ð·Ð°Ð¿ÑÐ¾ÑÑ ÑÐ°ÐºÐµÑÐ°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79441" y="5673478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8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0368" y="1391134"/>
            <a:ext cx="44726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Сетевым этикетом называют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поведения на уроке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дорожного движения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ÐÐ°ÑÑÐ¸Ð½ÐºÐ¸ Ð¿Ð¾ Ð·Ð°Ð¿ÑÐ¾ÑÑ ÑÑÑÐµÐ»ÐºÐ° Ð²Ð¿ÐµÑÐµÐ´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72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0368" y="1391134"/>
            <a:ext cx="4937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Троллем в Интернете называют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Виртуального задиру, оскорбляющего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собеседников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Программу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специального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назначения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Сказочное существо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91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0368" y="1391134"/>
            <a:ext cx="4937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Троллем в Интернете называют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Виртуального задиру, оскорбляющего собеседников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Программу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специального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назначения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Сказочное существо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6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- 3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7416" y="1225460"/>
            <a:ext cx="103903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Программа для защиты, перехвата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 удаления компьютерных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вирусов и прочих вредоносных программ</a:t>
            </a:r>
          </a:p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Флеш плеер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Антивирус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Фотошоп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47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7416" y="1225460"/>
            <a:ext cx="103903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Программа для защиты, перехвата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 удаления компьютерных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вирусов и прочих вредоносных программ</a:t>
            </a:r>
          </a:p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Флеш плеер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Антивирус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Фотошоп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79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- 4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Веб-страницы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Флеш-накопители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(флешки)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Электронная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почта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838200" y="1360480"/>
            <a:ext cx="10775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сновным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каналом распространения компьютерных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вирусов является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21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Веб-страницы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Флеш-накопители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(флешки)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Электронная почта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838200" y="1360480"/>
            <a:ext cx="10775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сновным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каналом распространения компьютерных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вирусов является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47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- 5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пользоваться Интернетом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Устанавливать и обновлять антивирусные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чихать и не кашлять рядом с компьютером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предотвращения заражения компьютера вирусами следует</a:t>
            </a:r>
          </a:p>
        </p:txBody>
      </p:sp>
    </p:spTree>
    <p:extLst>
      <p:ext uri="{BB962C8B-B14F-4D97-AF65-F5344CB8AC3E}">
        <p14:creationId xmlns:p14="http://schemas.microsoft.com/office/powerpoint/2010/main" val="206135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пользоваться Интернетом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Устанавливать и обновлять антивирусные программы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чихать и не кашлять рядом с компьютером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предотвращения заражения компьютера вирусами следует</a:t>
            </a: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99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- 6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Удалить его и предотвратить дальнейшее заражение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Установить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какую разновидность имеет вирус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Выяснить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 он попал на компьютер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4854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Если вирус обнаружен, следует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3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55093" y="41625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4233256" y="299713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8" descr="ÐÐ°ÑÑÐ¸Ð½ÐºÐ¸ Ð¿Ð¾ Ð·Ð°Ð¿ÑÐ¾ÑÑ ÑÐµÐ»ÐµÐ²Ð¸Ð·Ð¾Ñ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965" y="1515108"/>
            <a:ext cx="1349905" cy="134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ÐÐ°ÑÑÐ¸Ð½ÐºÐ¸ Ð¿Ð¾ Ð·Ð°Ð¿ÑÐ¾ÑÑ Ð¾ÑÐ²ÐµÑ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2" y="1323330"/>
            <a:ext cx="1701334" cy="170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ÐÐ°ÑÑÐ¸Ð½ÐºÐ¸ Ð¿Ð¾ Ð·Ð°Ð¿ÑÐ¾ÑÑ ÑÑÑÐµÐ»ÐºÐ° Ð²Ð¿ÐµÑÐµÐ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2385" y="4590394"/>
            <a:ext cx="912521" cy="91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89524" y="1890511"/>
            <a:ext cx="48718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Вернуться на игровое поле</a:t>
            </a:r>
            <a:endParaRPr lang="ru-RU" sz="28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24825" y="1907259"/>
            <a:ext cx="3517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Просмотреть ответ</a:t>
            </a:r>
            <a:endParaRPr lang="ru-RU" sz="28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68306" y="4735786"/>
            <a:ext cx="2642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Вперед/Назад</a:t>
            </a:r>
            <a:endParaRPr lang="ru-RU" sz="28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Инструменты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40" descr="ÐÐ°ÑÑÐ¸Ð½ÐºÐ¸ Ð¿Ð¾ Ð·Ð°Ð¿ÑÐ¾ÑÑ ÑÐ°ÐºÐµÑÐ° 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64927" y="5613869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892" y="3098916"/>
            <a:ext cx="1132048" cy="11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0" descr="ÐÐ°ÑÑÐ¸Ð½ÐºÐ¸ Ð¿Ð¾ Ð·Ð°Ð¿ÑÐ¾ÑÑ ÑÐ°ÐºÐµÑÐ°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571" y="4464867"/>
            <a:ext cx="1867549" cy="179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ÐÐ°ÑÑÐ¸Ð½ÐºÐ¸ Ð¿Ð¾ Ð·Ð°Ð¿ÑÐ¾ÑÑ ÑÑÑÐµÐ»ÐºÐ° Ð²Ð¿ÐµÑÐµÐ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86" y="5148173"/>
            <a:ext cx="912520" cy="9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24825" y="3370091"/>
            <a:ext cx="3302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Обновить задание</a:t>
            </a:r>
            <a:endParaRPr lang="ru-RU" sz="28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89524" y="3306859"/>
            <a:ext cx="2797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Выйти из игры</a:t>
            </a:r>
            <a:endParaRPr lang="ru-RU" sz="28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89524" y="4644975"/>
            <a:ext cx="2252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Начать игру</a:t>
            </a:r>
            <a:endParaRPr lang="ru-RU" sz="28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35" name="Picture 4" descr="ÐÐ°ÑÑÐ¸Ð½ÐºÐ¸ Ð¿Ð¾ Ð·Ð°Ð¿ÑÐ¾ÑÑ ÐºÐ½Ð¾Ð¿ÐºÐ° Ð¾Ð±Ð½Ð¾Ð²Ð¸ÑÑ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56" y="3024664"/>
            <a:ext cx="1206165" cy="121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5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Удалить его и предотвратить дальнейшее заражение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Установить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какую разновидность имеет вирус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Выяснить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 он попал на компьютер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4854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Если вирус обнаружен, следует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4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- 7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Обновления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операционной системы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Применение брандмауэра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Антивирусная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программа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Что не дает хакерам проникать в компьютер и просматривать файлы и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67084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Обновления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операционной системы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Применение брандмауэра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Антивирусная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программа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Что не дает хакерам проникать в компьютер и просматривать файлы и документы</a:t>
            </a: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5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- 8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Уничтожение компьютерных вирусов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Создание и распространение компьютерных вирусов и вредоносных программ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Установка программного обеспечения для защиты компьютера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Какое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незаконное действие преследуется в России согласно Уголовному Кодексу РФ</a:t>
            </a:r>
          </a:p>
        </p:txBody>
      </p:sp>
    </p:spTree>
    <p:extLst>
      <p:ext uri="{BB962C8B-B14F-4D97-AF65-F5344CB8AC3E}">
        <p14:creationId xmlns:p14="http://schemas.microsoft.com/office/powerpoint/2010/main" val="158034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Уничтожение компьютерных вирусов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Создание и распространение компьютерных вирусов и вредоносных программ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Установка программного обеспечения для защиты компьютера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Какое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незаконное действие преследуется в России согласно Уголовному Кодексу РФ</a:t>
            </a: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- 9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Свои увлечения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Свой псевдоним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Домашний адрес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Какую информацию нельзя разглашать в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4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Свои увлечения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Свой псевдоним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Домашний адрес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Какую информацию нельзя разглашать в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01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- 10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При просмотре неопознанных ссылок компьютер может быть взломан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Все вышеперечисленное верно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Личная информация может быть использована кем угодно в разных целях 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оциальные сети опасны тем, что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89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При просмотре неопознанных ссылок компьютер может быть взломан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Все вышеперечисленное верно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Личная информация может быть использована кем угодно в разных целях 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оциальные сети опасны тем, что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67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- 11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Размещать информацию о себе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Размещать информацию других без их согласия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Копировать файлы для личного использования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977" y="5807069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Что в Интернете запрещено законом</a:t>
            </a:r>
          </a:p>
        </p:txBody>
      </p:sp>
      <p:pic>
        <p:nvPicPr>
          <p:cNvPr id="17" name="Picture 28" descr="ÐÐ°ÑÑÐ¸Ð½ÐºÐ¸ Ð¿Ð¾ Ð·Ð°Ð¿ÑÐ¾ÑÑ ÑÐµÐ»ÐµÐ²Ð¸Ð·Ð¾Ñ 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704" y="5977811"/>
            <a:ext cx="780139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9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all.culture.ru/uploads/3f97ab16c062a8c5d9e056678746d6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µÐ¼Ð»Ñ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3191153"/>
            <a:ext cx="1283360" cy="12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ÐÐ°ÑÑÐ¸Ð½ÐºÐ¸ Ð¿Ð¾ Ð·Ð°Ð¿ÑÐ¾ÑÑ ÑÐ°ÑÑÑÐ½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796">
            <a:off x="9442565" y="-14874"/>
            <a:ext cx="2812495" cy="16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Ð°ÑÑÐ¸Ð½ÐºÐ¸ Ð¿Ð¾ Ð·Ð°Ð¿ÑÐ¾ÑÑ Ð¼ÐµÑÐºÑÑÐ¸Ð¹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2648031"/>
            <a:ext cx="362396" cy="3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s://st2.depositphotos.com/1742172/5964/v/950/depositphotos_59640363-stock-illustration-cartoon-race-start-sig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884">
            <a:off x="4220746" y="2871744"/>
            <a:ext cx="1148936" cy="11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6" name="Picture 36" descr="https://img1.mp-farm.com/9699037.jpg?w=563&amp;amp;h=563&amp;amp;v=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3" y="218209"/>
            <a:ext cx="1537137" cy="153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0" name="Picture 40" descr="ÐÐ°ÑÑÐ¸Ð½ÐºÐ¸ Ð¿Ð¾ Ð·Ð°Ð¿ÑÐ¾ÑÑ ÑÐ°ÐºÐµÑÐ°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9235">
            <a:off x="4474169" y="4112713"/>
            <a:ext cx="1322179" cy="127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53" y="2008484"/>
            <a:ext cx="1192106" cy="119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²ÐµÐ½ÐµÑÐ° 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30" y="1935785"/>
            <a:ext cx="1042562" cy="107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7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00" name="Picture 8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462" y="3405082"/>
            <a:ext cx="1354495" cy="13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Ð¿Ð¸ÑÐµÑ 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8789">
            <a:off x="148049" y="4406138"/>
            <a:ext cx="3293030" cy="237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4" name="Picture 84" descr="ÐÐ°ÑÑÐ¸Ð½ÐºÐ¸ Ð¿Ð¾ Ð·Ð°Ð¿ÑÐ¾ÑÑ ÑÐ¸Ð½Ð¸Ð¹ ÑÐ»Ð°Ð¶Ð¾Ðº 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8932" y="1687590"/>
            <a:ext cx="1267072" cy="126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Ð°ÑÑÐ¸Ð½ÐºÐ¸ Ð¿Ð¾ Ð·Ð°Ð¿ÑÐ¾ÑÑ Ð¼Ð°ÑÑ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586" y="2648031"/>
            <a:ext cx="985655" cy="9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ÐÐ°ÑÑÐ¸Ð½ÐºÐ¸ Ð¿Ð¾ Ð·Ð°Ð¿ÑÐ¾ÑÑ Ð½ÐµÐ¿ÑÑÐ½ 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31" y="717778"/>
            <a:ext cx="967802" cy="8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1780" y="51084"/>
            <a:ext cx="1204580" cy="120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886">
            <a:off x="3203063" y="622148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2454">
            <a:off x="6553649" y="434966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2695">
            <a:off x="2356115" y="347895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9630">
            <a:off x="7543657" y="400407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94366">
            <a:off x="8409764" y="352023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88497">
            <a:off x="9203546" y="28382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6892">
            <a:off x="9121463" y="173485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002">
            <a:off x="8019611" y="135320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308">
            <a:off x="6880000" y="13508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347">
            <a:off x="5797144" y="154219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3376">
            <a:off x="4646977" y="1889874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5917">
            <a:off x="3812816" y="230795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7517">
            <a:off x="1914809" y="395953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7960" y="629076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9633">
            <a:off x="5577211" y="6180157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8297">
            <a:off x="6731790" y="594464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53960">
            <a:off x="7919735" y="556788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616">
            <a:off x="9019982" y="508745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7783">
            <a:off x="10119996" y="438931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2700">
            <a:off x="11016883" y="3524788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6312">
            <a:off x="11276977" y="2224219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127">
            <a:off x="10619005" y="145988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853">
            <a:off x="8439874" y="549278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950" y="48461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648">
            <a:off x="6283329" y="50809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687">
            <a:off x="5244163" y="60274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3962">
            <a:off x="4218125" y="838210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12146" y="1255664"/>
            <a:ext cx="798000" cy="1003201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264" y="6009364"/>
            <a:ext cx="605071" cy="6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79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Размещать информацию о себе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Размещать информацию других без их согласия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Копировать файлы для личного использования 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335210" y="1363960"/>
            <a:ext cx="9618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Что в Интернете запрещено законом</a:t>
            </a: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2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0" descr="ÐÐ°ÑÑÐ¸Ð½ÐºÐ¸ Ð¿Ð¾ Ð·Ð°Ð¿ÑÐ¾ÑÑ ÑÐ°ÐºÐµÑÐ°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64927" y="5613869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669059" y="2546276"/>
            <a:ext cx="5949316" cy="311566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  <a:alpha val="63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Инструкция. Выберите один из вариантов поведения в той или иной ситуации</a:t>
            </a:r>
            <a:endParaRPr lang="ru-RU" sz="32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059" y="453670"/>
            <a:ext cx="5949316" cy="163893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  <a:alpha val="67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000042"/>
                </a:solidFill>
                <a:latin typeface="Segoe Print" panose="02000600000000000000" pitchFamily="2" charset="0"/>
              </a:rPr>
              <a:t>Ситуации</a:t>
            </a:r>
            <a:endParaRPr lang="ru-RU" sz="6600" dirty="0">
              <a:solidFill>
                <a:srgbClr val="000042"/>
              </a:solidFill>
              <a:latin typeface="Segoe Print" panose="020006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07955" flipH="1">
            <a:off x="10441300" y="980601"/>
            <a:ext cx="1007338" cy="1266369"/>
          </a:xfrm>
          <a:prstGeom prst="rect">
            <a:avLst/>
          </a:prstGeom>
        </p:spPr>
      </p:pic>
      <p:pic>
        <p:nvPicPr>
          <p:cNvPr id="6146" name="Picture 2" descr="ÐÐ°ÑÑÐ¸Ð½ÐºÐ¸ Ð¿Ð¾ Ð·Ð°Ð¿ÑÐ¾ÑÑ Ð¼Ð°ÑÑ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29" y="1968197"/>
            <a:ext cx="2455337" cy="245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43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Ситуации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8335" y="1388688"/>
            <a:ext cx="10519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Можно ли отправлять SMS или оставлять свой номер телефона, чтобы получить код доступа к игре или подарку?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стоит отправлять SMS или давать свой номер телефона с этой целью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Для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получения кода доступа к игре можно отправлять </a:t>
            </a:r>
            <a:r>
              <a:rPr lang="en-US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SMS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Чтобы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получить код доступа к игре или подарку можно оставить свой номер телефона</a:t>
            </a: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ÐÐ°ÑÑÐ¸Ð½ÐºÐ¸ Ð¿Ð¾ Ð·Ð°Ð¿ÑÐ¾ÑÑ ÐºÐ½Ð¾Ð¿ÐºÐ° Ð¾Ð±Ð½Ð¾Ð²Ð¸ÑÑ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ÐÐ°ÑÑÐ¸Ð½ÐºÐ¸ Ð¿Ð¾ Ð·Ð°Ð¿ÑÐ¾ÑÑ Ð¾ÑÐ²ÐµÑ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26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8335" y="1388688"/>
            <a:ext cx="10519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Можно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ли отправлять SMS или оставлять свой номер телефона, чтобы получить код доступа к игре или подарку?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стоит отправлять SMS или давать свой номер телефона с этой целью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Для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получения кода доступа к игре можно отправлять </a:t>
            </a:r>
            <a:r>
              <a:rPr lang="en-US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SMS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Чтобы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получить код доступа к игре или подарку можно оставить свой номер телефона</a:t>
            </a: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ÑÑÑÐµÐ»ÐºÐ° Ð²Ð¿ÐµÑÐµÐ´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65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Ситуации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5744" y="1288323"/>
            <a:ext cx="9748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Стоит ли сообщать в Интернете своим виртуальным друзьям (незнакомым в реальности) фамилию, имя, адрес, номер школы, место отдыха и т.д.?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Лучше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всегда сообщить вымышленную информацию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ru-RU" sz="2400" dirty="0" smtClean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Виртуальным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друзьям можно рассказывать о себе и о своей семье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всё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6000"/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Никогда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стоит сообщать личную информацию в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ÐÐ°ÑÑÐ¸Ð½ÐºÐ¸ Ð¿Ð¾ Ð·Ð°Ð¿ÑÐ¾ÑÑ ÐºÐ½Ð¾Ð¿ÐºÐ° Ð¾Ð±Ð½Ð¾Ð²Ð¸ÑÑ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ÐÐ°ÑÑÐ¸Ð½ÐºÐ¸ Ð¿Ð¾ Ð·Ð°Ð¿ÑÐ¾ÑÑ Ð¾ÑÐ²ÐµÑ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10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5744" y="1288323"/>
            <a:ext cx="9748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Стоит ли сообщать в Интернете своим виртуальным друзьям (незнакомым в реальности) фамилию, имя, адрес, номер школы, место отдыха и т.д.?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Лучше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всегда сообщить вымышленную информацию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ru-RU" sz="2400" dirty="0" smtClean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Виртуальным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друзьям можно рассказывать о себе и о своей семье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всё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6000"/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Никогда не стоит сообщать личную информацию в Интернете</a:t>
            </a: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ÐÐ°ÑÑÐ¸Ð½ÐºÐ¸ Ð¿Ð¾ Ð·Ð°Ð¿ÑÐ¾ÑÑ ÑÑÑÐµÐ»ÐºÐ° Ð²Ð¿ÐµÑÐµÐ´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9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Ситуации - 3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Можно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сохранить письмо в черновиках и открыть завтра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стоит открывать письма, пришедшие с неизвестного адреса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Нет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ничего страшного, если  открыть и прочитать это письмо</a:t>
            </a: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25744" y="1487946"/>
            <a:ext cx="9748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ваш почтовый адрес пришло письмо с неизвестного адреса, ваши действия</a:t>
            </a: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ÐÐ°ÑÑÐ¸Ð½ÐºÐ¸ Ð¿Ð¾ Ð·Ð°Ð¿ÑÐ¾ÑÑ ÐºÐ½Ð¾Ð¿ÐºÐ° Ð¾Ð±Ð½Ð¾Ð²Ð¸ÑÑ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ÐÐ°ÑÑÐ¸Ð½ÐºÐ¸ Ð¿Ð¾ Ð·Ð°Ð¿ÑÐ¾ÑÑ Ð¾ÑÐ²ÐµÑ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94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Можно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сохранить письмо в черновиках и открыть завтра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стоит открывать письма, пришедшие с неизвестного адреса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Нет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ничего страшного, если  открыть и прочитать это письмо</a:t>
            </a: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25744" y="1487946"/>
            <a:ext cx="9748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ваш почтовый адрес пришло письмо с неизвестного адреса, ваши действия</a:t>
            </a: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ÐÐ°ÑÑÐ¸Ð½ÐºÐ¸ Ð¿Ð¾ Ð·Ð°Ð¿ÑÐ¾ÑÑ ÑÑÑÐµÐ»ÐºÐ° Ð²Ð¿ÐµÑÐµÐ´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Ситуации - 4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Встретиться с виртуальным другом в тихом кафе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Встретиться с виртуальным другом в людном месте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Сообщить родителям о встрече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25744" y="1599936"/>
            <a:ext cx="9748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Виртуальный друг предложил встретиться, ваши действия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ÐÐ°ÑÑÐ¸Ð½ÐºÐ¸ Ð¿Ð¾ Ð·Ð°Ð¿ÑÐ¾ÑÑ ÐºÐ½Ð¾Ð¿ÐºÐ° Ð¾Ð±Ð½Ð¾Ð²Ð¸ÑÑ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ÐÐ°ÑÑÐ¸Ð½ÐºÐ¸ Ð¿Ð¾ Ð·Ð°Ð¿ÑÐ¾ÑÑ Ð¾ÑÐ²ÐµÑ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78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Встретиться с виртуальным другом в тихом кафе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Встретиться с виртуальным другом в людном месте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Сообщить родителям о встрече</a:t>
            </a: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25744" y="1599936"/>
            <a:ext cx="9748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Виртуальный друг предложил встретиться, ваши действия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ÐÐ°ÑÑÐ¸Ð½ÐºÐ¸ Ð¿Ð¾ Ð·Ð°Ð¿ÑÐ¾ÑÑ ÑÑÑÐµÐ»ÐºÐ° Ð²Ð¿ÐµÑÐµÐ´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00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all.culture.ru/uploads/3f97ab16c062a8c5d9e056678746d6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µÐ¼Ð»Ñ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3191153"/>
            <a:ext cx="1283360" cy="12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ÐÐ°ÑÑÐ¸Ð½ÐºÐ¸ Ð¿Ð¾ Ð·Ð°Ð¿ÑÐ¾ÑÑ ÑÐ°ÑÑÑÐ½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796">
            <a:off x="9442565" y="-14874"/>
            <a:ext cx="2812495" cy="16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Ð°ÑÑÐ¸Ð½ÐºÐ¸ Ð¿Ð¾ Ð·Ð°Ð¿ÑÐ¾ÑÑ Ð¼ÐµÑÐºÑÑÐ¸Ð¹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2648031"/>
            <a:ext cx="362396" cy="3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s://st2.depositphotos.com/1742172/5964/v/950/depositphotos_59640363-stock-illustration-cartoon-race-start-sig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884">
            <a:off x="4220746" y="2871744"/>
            <a:ext cx="1148936" cy="11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6" name="Picture 36" descr="https://img1.mp-farm.com/9699037.jpg?w=563&amp;amp;h=563&amp;amp;v=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3" y="218209"/>
            <a:ext cx="1537137" cy="153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0" name="Picture 40" descr="ÐÐ°ÑÑÐ¸Ð½ÐºÐ¸ Ð¿Ð¾ Ð·Ð°Ð¿ÑÐ¾ÑÑ ÑÐ°ÐºÐµÑÐ°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85290">
            <a:off x="4056840" y="1578022"/>
            <a:ext cx="1322179" cy="127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53" y="2008484"/>
            <a:ext cx="1192106" cy="119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²ÐµÐ½ÐµÑÐ° 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30" y="1935785"/>
            <a:ext cx="1042562" cy="107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7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200" name="Picture 8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462" y="3405082"/>
            <a:ext cx="1354495" cy="13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Ð¿Ð¸ÑÐµÑ 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8789">
            <a:off x="148049" y="4406138"/>
            <a:ext cx="3293030" cy="237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4" name="Picture 84" descr="ÐÐ°ÑÑÐ¸Ð½ÐºÐ¸ Ð¿Ð¾ Ð·Ð°Ð¿ÑÐ¾ÑÑ ÑÐ¸Ð½Ð¸Ð¹ ÑÐ»Ð°Ð¶Ð¾Ðº 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8932" y="1687590"/>
            <a:ext cx="1267072" cy="126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Ð°ÑÑÐ¸Ð½ÐºÐ¸ Ð¿Ð¾ Ð·Ð°Ð¿ÑÐ¾ÑÑ Ð¼Ð°ÑÑ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586" y="2648031"/>
            <a:ext cx="985655" cy="9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ÐÐ°ÑÑÐ¸Ð½ÐºÐ¸ Ð¿Ð¾ Ð·Ð°Ð¿ÑÐ¾ÑÑ Ð½ÐµÐ¿ÑÑÐ½ 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31" y="717778"/>
            <a:ext cx="967802" cy="8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1780" y="51084"/>
            <a:ext cx="1204580" cy="120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886">
            <a:off x="3203063" y="622148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2454">
            <a:off x="6553649" y="434966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2695">
            <a:off x="2356115" y="347895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9630">
            <a:off x="7543657" y="400407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94366">
            <a:off x="8409764" y="352023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88497">
            <a:off x="9203546" y="28382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6892">
            <a:off x="9121463" y="173485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002">
            <a:off x="8019611" y="135320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308">
            <a:off x="6880000" y="13508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347">
            <a:off x="5797144" y="154219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7517">
            <a:off x="1914809" y="395953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7960" y="629076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9633">
            <a:off x="5577211" y="6180157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8297">
            <a:off x="6731790" y="594464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53960">
            <a:off x="7919735" y="556788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616">
            <a:off x="9019982" y="508745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7783">
            <a:off x="10119996" y="438931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2700">
            <a:off x="11016883" y="3524788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6312">
            <a:off x="11276977" y="2224219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127">
            <a:off x="10619005" y="145988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853">
            <a:off x="8439874" y="549278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950" y="48461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648">
            <a:off x="6283329" y="50809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687">
            <a:off x="5244163" y="60274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3962">
            <a:off x="4218125" y="838210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4123366">
            <a:off x="841732" y="705597"/>
            <a:ext cx="798000" cy="1003201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264" y="6009364"/>
            <a:ext cx="605071" cy="6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83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Ситуации - 5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Ответить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 том же духе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Заблокировать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этого человека и сообщить администратору этого  сайта и родителям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стоит сообщать кому-либо, что Вас оскорбляют в сети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25744" y="1599936"/>
            <a:ext cx="9748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встретились с дразнилками и оскорблениями в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Интернете, ваши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действия</a:t>
            </a: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ÐÐ°ÑÑÐ¸Ð½ÐºÐ¸ Ð¿Ð¾ Ð·Ð°Ð¿ÑÐ¾ÑÑ ÐºÐ½Ð¾Ð¿ÐºÐ° Ð¾Ð±Ð½Ð¾Ð²Ð¸ÑÑ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ÐÐ°ÑÑÐ¸Ð½ÐºÐ¸ Ð¿Ð¾ Ð·Ð°Ð¿ÑÐ¾ÑÑ Ð¾ÑÐ²ÐµÑ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43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Ответить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 том же духе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Заблокировать этого человека и сообщить администратору этого сайта и родителям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Не стоит сообщать кому-либо, что Вас оскорбляют в сети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5608" name="Picture 8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38" y="-1902107"/>
            <a:ext cx="822994" cy="8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25744" y="1599936"/>
            <a:ext cx="9748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встретились с дразнилками и оскорблениями в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Интернете.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Ваши действия</a:t>
            </a: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ÐÐ°ÑÑÐ¸Ð½ÐºÐ¸ Ð¿Ð¾ Ð·Ð°Ð¿ÑÐ¾ÑÑ ÑÑÑÐµÐ»ÐºÐ° Ð²Ð¿ÐµÑÐµÐ´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51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Ситуации - 6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Перейдете по ссылке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Покинете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сайт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Останетесь на сайте, не обращая внимания на информацию о выигрыше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5744" y="1291902"/>
            <a:ext cx="9748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При открытии сайта Вы увидели, что являетесь 1000-м посетителем и Вам положен подарок. Для этого предлагается перейти по ссылке. Ваши действия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086" y="5808421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8" descr="ÐÐ°ÑÑÐ¸Ð½ÐºÐ¸ Ð¿Ð¾ Ð·Ð°Ð¿ÑÐ¾ÑÑ ÑÐµÐ»ÐµÐ²Ð¸Ð·Ð¾Ñ 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704" y="5977811"/>
            <a:ext cx="780139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07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3156" y="275924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Перейдете по ссылке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3155" y="3869251"/>
            <a:ext cx="9593181" cy="80210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Покинете сайт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03155" y="4979260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Останетесь на сайте, не обращая внимания на информацию о выигрыше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5744" y="1291902"/>
            <a:ext cx="9748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При открытии сайта Вы увидели, что являетесь 1000-м посетителем и Вам положен подарок. Для этого предлагается перейти по ссылке. Ваши действия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5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2930873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401972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" y="5108398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6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0" descr="ÐÐ°ÑÑÐ¸Ð½ÐºÐ¸ Ð¿Ð¾ Ð·Ð°Ð¿ÑÐ¾ÑÑ ÑÐ°ÐºÐµÑÐ°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64927" y="5613869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669059" y="2546276"/>
            <a:ext cx="6109112" cy="311566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  <a:alpha val="68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Инструкция. Выполните задания и узнайте основные правила безопасного поведения в сети Интернет</a:t>
            </a:r>
            <a:endParaRPr lang="ru-RU" sz="32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059" y="425978"/>
            <a:ext cx="6109112" cy="1638936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  <a:alpha val="62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0042"/>
                </a:solidFill>
                <a:latin typeface="Segoe Print" panose="02000600000000000000" pitchFamily="2" charset="0"/>
              </a:rPr>
              <a:t>Правила поведения в Интернете</a:t>
            </a:r>
            <a:endParaRPr lang="ru-RU" sz="4000" dirty="0">
              <a:solidFill>
                <a:srgbClr val="000042"/>
              </a:solidFill>
              <a:latin typeface="Segoe Print" panose="020006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778171" y="5028753"/>
            <a:ext cx="1007338" cy="1266369"/>
          </a:xfrm>
          <a:prstGeom prst="rect">
            <a:avLst/>
          </a:prstGeom>
        </p:spPr>
      </p:pic>
      <p:pic>
        <p:nvPicPr>
          <p:cNvPr id="8" name="Picture 8" descr="ÐÐ°ÑÑÐ¸Ð½ÐºÐ¸ Ð¿Ð¾ Ð·Ð°Ð¿ÑÐ¾ÑÑ ÑÐ¿Ð¸ÑÐµÑ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8789">
            <a:off x="8424272" y="1718878"/>
            <a:ext cx="3678718" cy="277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33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Правила поведения - 1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7591" y="1097558"/>
            <a:ext cx="1121970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Двигайся из выделенной клетки по предложенному алгоритму и узнаешь, когда отмечается Всемирный день безопасного Интернета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7591" y="4739781"/>
            <a:ext cx="10916814" cy="843419"/>
          </a:xfrm>
          <a:prstGeom prst="roundRect">
            <a:avLst/>
          </a:prstGeom>
          <a:solidFill>
            <a:schemeClr val="bg1"/>
          </a:solidFill>
          <a:ln>
            <a:solidFill>
              <a:srgbClr val="00004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997" y="2387573"/>
            <a:ext cx="8208000" cy="1920827"/>
          </a:xfrm>
          <a:prstGeom prst="rect">
            <a:avLst/>
          </a:prstGeom>
          <a:ln>
            <a:solidFill>
              <a:srgbClr val="00004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10" y="4818590"/>
            <a:ext cx="10696575" cy="685800"/>
          </a:xfrm>
          <a:prstGeom prst="rect">
            <a:avLst/>
          </a:prstGeom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64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147" y="1076662"/>
            <a:ext cx="11219701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8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Всемирный день безопасного Интернета отмечается в </a:t>
            </a:r>
            <a:r>
              <a:rPr lang="ru-RU" sz="28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первый вторник февраля  </a:t>
            </a:r>
            <a:endParaRPr lang="ru-RU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ÐÐ°ÑÑÐ¸Ð½ÐºÐ¸ Ð¿Ð¾ Ð·Ð°Ð¿ÑÐ¾ÑÑ ÑÐµÐ²ÑÐ°Ð»Ñ ÐºÐ°Ð»ÐµÐ½Ð´Ð°ÑÑ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56" y="2407578"/>
            <a:ext cx="5388881" cy="35821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³Ð°Ð»Ð¾ÑÐºÐ° ÐºÑÐ°ÑÐ½Ð°Ñ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39" y="3465258"/>
            <a:ext cx="975333" cy="9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ÑÑÑÐµÐ»ÐºÐ° Ð²Ð¿ÐµÑÐµÐ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67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Правила поведения - 2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8183" y="1046331"/>
            <a:ext cx="110956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Используя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предложенную таблицу, выпиши необходимые буквы и прочти одно из важных правил безопасного поведения в сети Интернет. Записывай буквы не точно по их координатам, а буквы, которые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располагаются: первое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слово – слева от указанной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ячейки; второе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слово – справа от указанной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ячейки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556" r="618" b="811"/>
          <a:stretch/>
        </p:blipFill>
        <p:spPr>
          <a:xfrm>
            <a:off x="605330" y="3092990"/>
            <a:ext cx="3805453" cy="3316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емиугольник 2"/>
          <p:cNvSpPr/>
          <p:nvPr/>
        </p:nvSpPr>
        <p:spPr>
          <a:xfrm>
            <a:off x="6530889" y="3560676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D4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емиугольник 11"/>
          <p:cNvSpPr/>
          <p:nvPr/>
        </p:nvSpPr>
        <p:spPr>
          <a:xfrm>
            <a:off x="7400933" y="3560674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F1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емиугольник 12"/>
          <p:cNvSpPr/>
          <p:nvPr/>
        </p:nvSpPr>
        <p:spPr>
          <a:xfrm>
            <a:off x="8292592" y="3560674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F5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Семиугольник 13"/>
          <p:cNvSpPr/>
          <p:nvPr/>
        </p:nvSpPr>
        <p:spPr>
          <a:xfrm>
            <a:off x="9184251" y="3560674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B3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5" name="Семиугольник 14"/>
          <p:cNvSpPr/>
          <p:nvPr/>
        </p:nvSpPr>
        <p:spPr>
          <a:xfrm>
            <a:off x="5631262" y="4657427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C2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Семиугольник 15"/>
          <p:cNvSpPr/>
          <p:nvPr/>
        </p:nvSpPr>
        <p:spPr>
          <a:xfrm>
            <a:off x="6530889" y="4657427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A4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7" name="Семиугольник 16"/>
          <p:cNvSpPr/>
          <p:nvPr/>
        </p:nvSpPr>
        <p:spPr>
          <a:xfrm>
            <a:off x="7431060" y="4645549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A5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Семиугольник 17"/>
          <p:cNvSpPr/>
          <p:nvPr/>
        </p:nvSpPr>
        <p:spPr>
          <a:xfrm>
            <a:off x="8334361" y="4657426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C5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Семиугольник 18"/>
          <p:cNvSpPr/>
          <p:nvPr/>
        </p:nvSpPr>
        <p:spPr>
          <a:xfrm>
            <a:off x="9230858" y="4645548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A1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0" name="Семиугольник 19"/>
          <p:cNvSpPr/>
          <p:nvPr/>
        </p:nvSpPr>
        <p:spPr>
          <a:xfrm>
            <a:off x="10127355" y="4645547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B3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Семиугольник 20"/>
          <p:cNvSpPr/>
          <p:nvPr/>
        </p:nvSpPr>
        <p:spPr>
          <a:xfrm>
            <a:off x="11030656" y="4645546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D4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Семиугольник 21"/>
          <p:cNvSpPr/>
          <p:nvPr/>
        </p:nvSpPr>
        <p:spPr>
          <a:xfrm>
            <a:off x="4724236" y="4660965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A1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4" name="Picture 4" descr="ÐÐ°ÑÑÐ¸Ð½ÐºÐ¸ Ð¿Ð¾ Ð·Ð°Ð¿ÑÐ¾ÑÑ ÐºÐ½Ð¾Ð¿ÐºÐ° Ð¾Ð±Ð½Ð¾Ð²Ð¸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9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556" r="618" b="811"/>
          <a:stretch/>
        </p:blipFill>
        <p:spPr>
          <a:xfrm>
            <a:off x="493600" y="1514015"/>
            <a:ext cx="3805453" cy="3316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емиугольник 2"/>
          <p:cNvSpPr/>
          <p:nvPr/>
        </p:nvSpPr>
        <p:spPr>
          <a:xfrm>
            <a:off x="6463244" y="1514017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D4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емиугольник 11"/>
          <p:cNvSpPr/>
          <p:nvPr/>
        </p:nvSpPr>
        <p:spPr>
          <a:xfrm>
            <a:off x="7333288" y="1514015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F1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Семиугольник 12"/>
          <p:cNvSpPr/>
          <p:nvPr/>
        </p:nvSpPr>
        <p:spPr>
          <a:xfrm>
            <a:off x="8224947" y="1514015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F5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Семиугольник 13"/>
          <p:cNvSpPr/>
          <p:nvPr/>
        </p:nvSpPr>
        <p:spPr>
          <a:xfrm>
            <a:off x="9116606" y="1514015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B3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5" name="Семиугольник 14"/>
          <p:cNvSpPr/>
          <p:nvPr/>
        </p:nvSpPr>
        <p:spPr>
          <a:xfrm>
            <a:off x="5625600" y="3637640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C2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Семиугольник 15"/>
          <p:cNvSpPr/>
          <p:nvPr/>
        </p:nvSpPr>
        <p:spPr>
          <a:xfrm>
            <a:off x="6525227" y="3637640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A4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7" name="Семиугольник 16"/>
          <p:cNvSpPr/>
          <p:nvPr/>
        </p:nvSpPr>
        <p:spPr>
          <a:xfrm>
            <a:off x="7425398" y="3625762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A5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Семиугольник 17"/>
          <p:cNvSpPr/>
          <p:nvPr/>
        </p:nvSpPr>
        <p:spPr>
          <a:xfrm>
            <a:off x="8328699" y="3637639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C5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Семиугольник 18"/>
          <p:cNvSpPr/>
          <p:nvPr/>
        </p:nvSpPr>
        <p:spPr>
          <a:xfrm>
            <a:off x="9225196" y="3625761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A1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0" name="Семиугольник 19"/>
          <p:cNvSpPr/>
          <p:nvPr/>
        </p:nvSpPr>
        <p:spPr>
          <a:xfrm>
            <a:off x="10121693" y="3625760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B3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Семиугольник 20"/>
          <p:cNvSpPr/>
          <p:nvPr/>
        </p:nvSpPr>
        <p:spPr>
          <a:xfrm>
            <a:off x="11024994" y="3625759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D4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Семиугольник 21"/>
          <p:cNvSpPr/>
          <p:nvPr/>
        </p:nvSpPr>
        <p:spPr>
          <a:xfrm>
            <a:off x="4718574" y="3641178"/>
            <a:ext cx="791570" cy="736979"/>
          </a:xfrm>
          <a:prstGeom prst="heptagon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en-US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A1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82878" y="2196702"/>
            <a:ext cx="649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15112" y="2196702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90206" y="2196701"/>
            <a:ext cx="7761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02206" y="2196700"/>
            <a:ext cx="649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Ь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13470" y="4362738"/>
            <a:ext cx="6703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16485" y="4362737"/>
            <a:ext cx="6655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43752" y="4374618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Ж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7453" y="4362731"/>
            <a:ext cx="7537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74850" y="4362731"/>
            <a:ext cx="7601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299614" y="4362733"/>
            <a:ext cx="6703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091184" y="4362731"/>
            <a:ext cx="10118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Ы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024994" y="4356325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</a:t>
            </a:r>
            <a:endParaRPr lang="ru-RU" sz="6000" dirty="0">
              <a:solidFill>
                <a:srgbClr val="C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37" name="Picture 6" descr="ÐÐ°ÑÑÐ¸Ð½ÐºÐ¸ Ð¿Ð¾ Ð·Ð°Ð¿ÑÐ¾ÑÑ ÑÑÑÐµÐ»ÐºÐ° Ð²Ð¿ÐµÑÐµÐ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00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Правила поведения - 3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3705" y="1111440"/>
            <a:ext cx="11324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Никто не хочет, чтобы его личную переписку узнал кто-то чужой. Для этого тебе понадобится знать и помнить главное правило сохранности твоих данных. Чтобы узнать, что это, найди подходящие заплатки для каждой фигуры. Из букв прочти нужные два слова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604" y="2977353"/>
            <a:ext cx="6840839" cy="283639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08995" y="2977353"/>
            <a:ext cx="4755367" cy="283639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56" y="3263945"/>
            <a:ext cx="6475734" cy="22588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035"/>
          <a:stretch/>
        </p:blipFill>
        <p:spPr>
          <a:xfrm>
            <a:off x="7286160" y="3263945"/>
            <a:ext cx="4601036" cy="1970415"/>
          </a:xfrm>
          <a:prstGeom prst="rect">
            <a:avLst/>
          </a:prstGeom>
        </p:spPr>
      </p:pic>
      <p:pic>
        <p:nvPicPr>
          <p:cNvPr id="9" name="Picture 4" descr="ÐÐ°ÑÑÐ¸Ð½ÐºÐ¸ Ð¿Ð¾ Ð·Ð°Ð¿ÑÐ¾ÑÑ ÐºÐ½Ð¾Ð¿ÐºÐ° Ð¾Ð±Ð½Ð¾Ð²Ð¸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5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all.culture.ru/uploads/3f97ab16c062a8c5d9e056678746d6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µÐ¼Ð»Ñ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3191153"/>
            <a:ext cx="1283360" cy="12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ÐÐ°ÑÑÐ¸Ð½ÐºÐ¸ Ð¿Ð¾ Ð·Ð°Ð¿ÑÐ¾ÑÑ ÑÐ°ÑÑÑÐ½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796">
            <a:off x="9442565" y="-14874"/>
            <a:ext cx="2812495" cy="16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Ð°ÑÑÐ¸Ð½ÐºÐ¸ Ð¿Ð¾ Ð·Ð°Ð¿ÑÐ¾ÑÑ Ð¼ÐµÑÐºÑÑÐ¸Ð¹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2648031"/>
            <a:ext cx="362396" cy="3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s://st2.depositphotos.com/1742172/5964/v/950/depositphotos_59640363-stock-illustration-cartoon-race-start-sig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884">
            <a:off x="4220746" y="2871744"/>
            <a:ext cx="1148936" cy="11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6" name="Picture 36" descr="https://img1.mp-farm.com/9699037.jpg?w=563&amp;amp;h=563&amp;amp;v=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3" y="218209"/>
            <a:ext cx="1537137" cy="153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53" y="2008484"/>
            <a:ext cx="1192106" cy="119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²ÐµÐ½ÐµÑÐ°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30" y="1935785"/>
            <a:ext cx="1042562" cy="107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7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200" name="Picture 8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462" y="3405082"/>
            <a:ext cx="1354495" cy="13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Ð¿Ð¸ÑÐµÑ 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8789">
            <a:off x="148049" y="4406138"/>
            <a:ext cx="3293030" cy="237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4" name="Picture 84" descr="ÐÐ°ÑÑÐ¸Ð½ÐºÐ¸ Ð¿Ð¾ Ð·Ð°Ð¿ÑÐ¾ÑÑ ÑÐ¸Ð½Ð¸Ð¹ ÑÐ»Ð°Ð¶Ð¾Ðº 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8932" y="1687590"/>
            <a:ext cx="1267072" cy="126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Ð°ÑÑÐ¸Ð½ÐºÐ¸ Ð¿Ð¾ Ð·Ð°Ð¿ÑÐ¾ÑÑ Ð¼Ð°ÑÑ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586" y="2648031"/>
            <a:ext cx="985655" cy="9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ÐÐ°ÑÑÐ¸Ð½ÐºÐ¸ Ð¿Ð¾ Ð·Ð°Ð¿ÑÐ¾ÑÑ Ð½ÐµÐ¿ÑÑÐ½ 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31" y="717778"/>
            <a:ext cx="967802" cy="8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1780" y="51084"/>
            <a:ext cx="1204580" cy="120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886">
            <a:off x="3203063" y="622148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2454">
            <a:off x="6553649" y="434966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9630">
            <a:off x="7543657" y="400407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94366">
            <a:off x="8409764" y="352023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88497">
            <a:off x="9203546" y="28382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6892">
            <a:off x="9121463" y="173485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002">
            <a:off x="8019611" y="135320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308">
            <a:off x="6880000" y="13508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347">
            <a:off x="5797144" y="154219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3376">
            <a:off x="4646977" y="1889874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5917">
            <a:off x="3812816" y="230795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7960" y="629076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9633">
            <a:off x="5577211" y="6180157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8297">
            <a:off x="6731790" y="594464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53960">
            <a:off x="7919735" y="556788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616">
            <a:off x="9019982" y="508745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7783">
            <a:off x="10119996" y="438931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2700">
            <a:off x="11016883" y="3524788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6312">
            <a:off x="11276977" y="2224219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127">
            <a:off x="10619005" y="145988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853">
            <a:off x="8439874" y="549278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950" y="48461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648">
            <a:off x="6283329" y="50809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687">
            <a:off x="5244163" y="60274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3962">
            <a:off x="4218125" y="838210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41233" y="1171181"/>
            <a:ext cx="798000" cy="1003201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264" y="6009364"/>
            <a:ext cx="605071" cy="6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0" descr="ÐÐ°ÑÑÐ¸Ð½ÐºÐ¸ Ð¿Ð¾ Ð·Ð°Ð¿ÑÐ¾ÑÑ ÑÐ°ÐºÐµÑÐ° 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3714">
            <a:off x="1700419" y="3352724"/>
            <a:ext cx="1036692" cy="9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67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604" y="2977353"/>
            <a:ext cx="6840839" cy="283639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08995" y="2977353"/>
            <a:ext cx="4755367" cy="283639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56" y="3263945"/>
            <a:ext cx="6475734" cy="22588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035"/>
          <a:stretch/>
        </p:blipFill>
        <p:spPr>
          <a:xfrm>
            <a:off x="7286160" y="3263945"/>
            <a:ext cx="4601036" cy="197041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8156" y="1957290"/>
            <a:ext cx="7761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7298" y="1957289"/>
            <a:ext cx="747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86440" y="1957288"/>
            <a:ext cx="7761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FF7D7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24437" y="1957287"/>
            <a:ext cx="6655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FFC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04724" y="1957286"/>
            <a:ext cx="846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00B0F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51431" y="1957285"/>
            <a:ext cx="7761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</a:t>
            </a:r>
            <a:endParaRPr lang="ru-RU" sz="6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31718" y="1957285"/>
            <a:ext cx="10118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B30DA7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73514" y="1957285"/>
            <a:ext cx="7601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66FF66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79979" y="1945687"/>
            <a:ext cx="8835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</a:t>
            </a:r>
            <a:endParaRPr lang="ru-RU" sz="60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082443" y="1953687"/>
            <a:ext cx="747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21699" y="1945686"/>
            <a:ext cx="585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7D7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</a:t>
            </a:r>
            <a:endParaRPr lang="ru-RU" sz="6000" dirty="0">
              <a:solidFill>
                <a:srgbClr val="FF7D7D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421565" y="1993136"/>
            <a:ext cx="7986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C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</a:t>
            </a:r>
            <a:endParaRPr lang="ru-RU" sz="6000" dirty="0">
              <a:solidFill>
                <a:srgbClr val="FFC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215927" y="1992117"/>
            <a:ext cx="7537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00B0F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</a:t>
            </a:r>
            <a:endParaRPr lang="ru-RU" sz="6000" dirty="0">
              <a:solidFill>
                <a:srgbClr val="00B0F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946430" y="1991098"/>
            <a:ext cx="649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Ь</a:t>
            </a:r>
          </a:p>
        </p:txBody>
      </p:sp>
      <p:pic>
        <p:nvPicPr>
          <p:cNvPr id="31" name="Picture 6" descr="ÐÐ°ÑÑÐ¸Ð½ÐºÐ¸ Ð¿Ð¾ Ð·Ð°Ð¿ÑÐ¾ÑÑ ÑÑÑÐµÐ»ÐºÐ° Ð²Ð¿ÐµÑÐµÐ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34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Правила поведения - 4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3102" y="1371968"/>
            <a:ext cx="115657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Прочти очередное важное правило безопасного поведения в сети Интернет. Для этого вычеркни все буквы, которые не встречаются в русском алфавите 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59" y="2636269"/>
            <a:ext cx="8296275" cy="2524125"/>
          </a:xfrm>
          <a:prstGeom prst="rect">
            <a:avLst/>
          </a:prstGeom>
          <a:ln>
            <a:solidFill>
              <a:srgbClr val="00004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ÐÐ°ÑÑÐ¸Ð½ÐºÐ¸ Ð¿Ð¾ Ð·Ð°Ð¿ÑÐ¾ÑÑ ÐºÐ½Ð¾Ð¿ÐºÐ° Ð¾Ð±Ð½Ð¾Ð²Ð¸ÑÑ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Ð°ÑÑÐ¸Ð½ÐºÐ¸ Ð¿Ð¾ Ð·Ð°Ð¿ÑÐ¾ÑÑ Ð¾ÑÐ²ÐµÑ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97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01" y="1371968"/>
            <a:ext cx="116031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B30DA7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НИКОГДА НЕ ВСТРЕЧАЙСЯ С Л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ЮДЬМИ ИЗ ИНТЕРНЕТА – ЭТИ </a:t>
            </a:r>
            <a:r>
              <a:rPr lang="ru-RU" sz="2800" b="1" dirty="0" smtClean="0">
                <a:solidFill>
                  <a:srgbClr val="000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ЛЮДИ МОГУТ ОКАЗАТЬСЯ</a:t>
            </a:r>
            <a:r>
              <a:rPr lang="ru-RU" sz="2800" b="1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СОВСЕМ НЕ ТЕМИ, ЗА КОГО</a:t>
            </a:r>
            <a:r>
              <a:rPr lang="ru-RU" sz="2800" b="1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СЕБЯ ВЫДАЮТ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59" y="2989764"/>
            <a:ext cx="8296275" cy="2524125"/>
          </a:xfrm>
          <a:prstGeom prst="rect">
            <a:avLst/>
          </a:prstGeom>
          <a:ln>
            <a:solidFill>
              <a:srgbClr val="00004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6" descr="ÐÐ°ÑÑÐ¸Ð½ÐºÐ¸ Ð¿Ð¾ Ð·Ð°Ð¿ÑÐ¾ÑÑ ÑÑÑÐµÐ»ÐºÐ° Ð²Ð¿ÐµÑÐµÐ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78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Правила поведения - 5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44625" y="1152890"/>
            <a:ext cx="6604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Слева написаны строчки важного правила по безопасности в сети Интернет. Но они написаны не по порядку. Чтобы прочитать правило, выполни алгоритм над его строками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одним усеченным и одним скругленным углом 7">
            <a:hlinkClick r:id="rId3" action="ppaction://hlinksldjump"/>
          </p:cNvPr>
          <p:cNvSpPr/>
          <p:nvPr/>
        </p:nvSpPr>
        <p:spPr>
          <a:xfrm>
            <a:off x="382137" y="1243363"/>
            <a:ext cx="5091893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 Извещенье лотереи -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одним усеченным и одним скругленным углом 11">
            <a:hlinkClick r:id="rId3" action="ppaction://hlinksldjump"/>
          </p:cNvPr>
          <p:cNvSpPr/>
          <p:nvPr/>
        </p:nvSpPr>
        <p:spPr>
          <a:xfrm>
            <a:off x="382138" y="1930945"/>
            <a:ext cx="5091893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Если вам пришло на почту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одним усеченным и одним скругленным углом 12">
            <a:hlinkClick r:id="rId3" action="ppaction://hlinksldjump"/>
          </p:cNvPr>
          <p:cNvSpPr/>
          <p:nvPr/>
        </p:nvSpPr>
        <p:spPr>
          <a:xfrm>
            <a:off x="382138" y="2618527"/>
            <a:ext cx="5091894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 Будто выиграли вдруг вы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одним усеченным и одним скругленным углом 13">
            <a:hlinkClick r:id="rId3" action="ppaction://hlinksldjump"/>
          </p:cNvPr>
          <p:cNvSpPr/>
          <p:nvPr/>
        </p:nvSpPr>
        <p:spPr>
          <a:xfrm>
            <a:off x="382137" y="3306109"/>
            <a:ext cx="5091895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Потому что сыр бесплатный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одним усеченным и одним скругленным углом 14">
            <a:hlinkClick r:id="rId3" action="ppaction://hlinksldjump"/>
          </p:cNvPr>
          <p:cNvSpPr/>
          <p:nvPr/>
        </p:nvSpPr>
        <p:spPr>
          <a:xfrm>
            <a:off x="382137" y="3993691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 Сто мильярдов три рубля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одним усеченным и одним скругленным углом 15">
            <a:hlinkClick r:id="rId3" action="ppaction://hlinksldjump"/>
          </p:cNvPr>
          <p:cNvSpPr/>
          <p:nvPr/>
        </p:nvSpPr>
        <p:spPr>
          <a:xfrm>
            <a:off x="382137" y="4681273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Удаляя эту ересь,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одним усеченным и одним скругленным углом 16">
            <a:hlinkClick r:id="rId3" action="ppaction://hlinksldjump"/>
          </p:cNvPr>
          <p:cNvSpPr/>
          <p:nvPr/>
        </p:nvSpPr>
        <p:spPr>
          <a:xfrm>
            <a:off x="382137" y="5368855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7 Громко-громко вы засмейтесь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одним усеченным и одним скругленным углом 17">
            <a:hlinkClick r:id="rId3" action="ppaction://hlinksldjump"/>
          </p:cNvPr>
          <p:cNvSpPr/>
          <p:nvPr/>
        </p:nvSpPr>
        <p:spPr>
          <a:xfrm>
            <a:off x="382134" y="6056437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8  В мышеловках лишь лежит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31441" y="3149885"/>
            <a:ext cx="5803149" cy="2415563"/>
          </a:xfrm>
          <a:prstGeom prst="rect">
            <a:avLst/>
          </a:prstGeom>
          <a:gradFill flip="none" rotWithShape="1">
            <a:gsLst>
              <a:gs pos="1000">
                <a:schemeClr val="accent4">
                  <a:alpha val="12000"/>
                  <a:lumMod val="25000"/>
                  <a:lumOff val="7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</a:t>
            </a:r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Первую и вторую строку поменяй местами</a:t>
            </a:r>
          </a:p>
          <a:p>
            <a:pPr lvl="0"/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Третью строку оставь на месте</a:t>
            </a:r>
          </a:p>
          <a:p>
            <a:pPr lvl="0"/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Пятую строку сделай четвертой</a:t>
            </a:r>
          </a:p>
          <a:p>
            <a:pPr lvl="0"/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Седьмая строка должна быть пятой</a:t>
            </a:r>
          </a:p>
          <a:p>
            <a:pPr lvl="0"/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Шестую строку оставь на месте</a:t>
            </a:r>
          </a:p>
          <a:p>
            <a:pPr lvl="0"/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Четвертую строку сделай седьмой</a:t>
            </a:r>
          </a:p>
          <a:p>
            <a:pPr lvl="0"/>
            <a:r>
              <a:rPr lang="ru-RU" sz="2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* Восьмую строку оставь на месте</a:t>
            </a:r>
            <a:endParaRPr lang="ru-RU" sz="2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0" name="Picture 4" descr="ÐÐ°ÑÑÐ¸Ð½ÐºÐ¸ Ð¿Ð¾ Ð·Ð°Ð¿ÑÐ¾ÑÑ ÐºÐ½Ð¾Ð¿ÐºÐ° Ð¾Ð±Ð½Ð¾Ð²Ð¸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25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с одним усеченным и одним скругленным углом 7">
            <a:hlinkClick r:id="rId3" action="ppaction://hlinksldjump"/>
          </p:cNvPr>
          <p:cNvSpPr/>
          <p:nvPr/>
        </p:nvSpPr>
        <p:spPr>
          <a:xfrm>
            <a:off x="3550048" y="1811955"/>
            <a:ext cx="5091893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 Извещенье лотереи -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одним усеченным и одним скругленным углом 11">
            <a:hlinkClick r:id="rId3" action="ppaction://hlinksldjump"/>
          </p:cNvPr>
          <p:cNvSpPr/>
          <p:nvPr/>
        </p:nvSpPr>
        <p:spPr>
          <a:xfrm>
            <a:off x="3550051" y="1095617"/>
            <a:ext cx="5091893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Если вам пришло на почту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одним усеченным и одним скругленным углом 12">
            <a:hlinkClick r:id="rId3" action="ppaction://hlinksldjump"/>
          </p:cNvPr>
          <p:cNvSpPr/>
          <p:nvPr/>
        </p:nvSpPr>
        <p:spPr>
          <a:xfrm>
            <a:off x="3550047" y="2558328"/>
            <a:ext cx="5091894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 Будто выиграли вдруг вы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одним усеченным и одним скругленным углом 13">
            <a:hlinkClick r:id="rId3" action="ppaction://hlinksldjump"/>
          </p:cNvPr>
          <p:cNvSpPr/>
          <p:nvPr/>
        </p:nvSpPr>
        <p:spPr>
          <a:xfrm>
            <a:off x="3550046" y="5516662"/>
            <a:ext cx="5091895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Потому что сыр бесплатный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одним усеченным и одним скругленным углом 14">
            <a:hlinkClick r:id="rId3" action="ppaction://hlinksldjump"/>
          </p:cNvPr>
          <p:cNvSpPr/>
          <p:nvPr/>
        </p:nvSpPr>
        <p:spPr>
          <a:xfrm>
            <a:off x="3550045" y="3297588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 Сто мильярдов три рубля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одним усеченным и одним скругленным углом 15">
            <a:hlinkClick r:id="rId3" action="ppaction://hlinksldjump"/>
          </p:cNvPr>
          <p:cNvSpPr/>
          <p:nvPr/>
        </p:nvSpPr>
        <p:spPr>
          <a:xfrm>
            <a:off x="3550045" y="4783221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Удаляя эту ересь,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одним усеченным и одним скругленным углом 16">
            <a:hlinkClick r:id="rId3" action="ppaction://hlinksldjump"/>
          </p:cNvPr>
          <p:cNvSpPr/>
          <p:nvPr/>
        </p:nvSpPr>
        <p:spPr>
          <a:xfrm>
            <a:off x="3550045" y="4028752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7 Громко-громко вы засмейтесь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одним усеченным и одним скругленным углом 17">
            <a:hlinkClick r:id="rId3" action="ppaction://hlinksldjump"/>
          </p:cNvPr>
          <p:cNvSpPr/>
          <p:nvPr/>
        </p:nvSpPr>
        <p:spPr>
          <a:xfrm>
            <a:off x="3550045" y="6215659"/>
            <a:ext cx="5091896" cy="563828"/>
          </a:xfrm>
          <a:prstGeom prst="snipRoundRect">
            <a:avLst/>
          </a:prstGeom>
          <a:blipFill dpi="0" rotWithShape="1">
            <a:blip r:embed="rId4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8  В мышеловках лишь лежит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pic>
        <p:nvPicPr>
          <p:cNvPr id="24" name="Picture 6" descr="ÐÐ°ÑÑÐ¸Ð½ÐºÐ¸ Ð¿Ð¾ Ð·Ð°Ð¿ÑÐ¾ÑÑ ÑÑÑÐµÐ»ÐºÐ° Ð²Ð¿ÐµÑÐµÐ´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Правила поведения - 6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78166" y="1243363"/>
            <a:ext cx="53480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Пройди по лабиринту самым коротким путём и прочти очередное важное правило безопасного поведения в сети Интернет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819" y="1243363"/>
            <a:ext cx="5638519" cy="508534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28" y="1471462"/>
            <a:ext cx="4686300" cy="4629150"/>
          </a:xfrm>
          <a:prstGeom prst="rect">
            <a:avLst/>
          </a:prstGeom>
        </p:spPr>
      </p:pic>
      <p:pic>
        <p:nvPicPr>
          <p:cNvPr id="12" name="Picture 2" descr="ÐÐ°ÑÑÐ¸Ð½ÐºÐ¸ Ð¿Ð¾ Ð·Ð°Ð¿ÑÐ¾ÑÑ Ð¾ÑÐ²ÐµÑ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976" y="5818516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8" descr="ÐÐ°ÑÑÐ¸Ð½ÐºÐ¸ Ð¿Ð¾ Ð·Ð°Ð¿ÑÐ¾ÑÑ ÑÐµÐ»ÐµÐ²Ð¸Ð·Ð¾Ñ 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704" y="5977811"/>
            <a:ext cx="780139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03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86156" y="1243363"/>
            <a:ext cx="53480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 грубиянами в сети разговор не заводи, ну и сам не оплошай – никого не обижай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819" y="1243363"/>
            <a:ext cx="5638519" cy="508534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28" y="1471462"/>
            <a:ext cx="4686300" cy="4629150"/>
          </a:xfrm>
          <a:prstGeom prst="rect">
            <a:avLst/>
          </a:prstGeom>
        </p:spPr>
      </p:pic>
      <p:pic>
        <p:nvPicPr>
          <p:cNvPr id="10" name="Picture 6" descr="ÐÐ°ÑÑÐ¸Ð½ÐºÐ¸ Ð¿Ð¾ Ð·Ð°Ð¿ÑÐ¾ÑÑ ÑÑÑÐµÐ»ÐºÐ° Ð²Ð¿ÐµÑÐµÐ´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37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0" descr="ÐÐ°ÑÑÐ¸Ð½ÐºÐ¸ Ð¿Ð¾ Ð·Ð°Ð¿ÑÐ¾ÑÑ ÑÐ°ÐºÐµÑÐ°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64927" y="5613869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669059" y="2546276"/>
            <a:ext cx="5949316" cy="311566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66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Инструкция. Распределите </a:t>
            </a:r>
            <a:r>
              <a:rPr lang="ru-RU" sz="32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правильно карточки на три группы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059" y="453670"/>
            <a:ext cx="5949316" cy="163893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40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000042"/>
                </a:solidFill>
                <a:latin typeface="Segoe Print" panose="02000600000000000000" pitchFamily="2" charset="0"/>
              </a:rPr>
              <a:t>Карточки</a:t>
            </a:r>
            <a:endParaRPr lang="ru-RU" sz="6600" dirty="0">
              <a:solidFill>
                <a:srgbClr val="000042"/>
              </a:solidFill>
              <a:latin typeface="Segoe Print" panose="020006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615842" y="5185282"/>
            <a:ext cx="1007338" cy="12663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210919">
            <a:off x="7364426" y="1572872"/>
            <a:ext cx="4826995" cy="328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79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Б. Таким образом часто рекламируют продукцию, о которой нельзя сообщить другим способом</a:t>
            </a: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03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all.culture.ru/uploads/3f97ab16c062a8c5d9e056678746d6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µÐ¼Ð»Ñ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3191153"/>
            <a:ext cx="1283360" cy="12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ÐÐ°ÑÑÐ¸Ð½ÐºÐ¸ Ð¿Ð¾ Ð·Ð°Ð¿ÑÐ¾ÑÑ ÑÐ°ÑÑÑÐ½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796">
            <a:off x="9442565" y="-14874"/>
            <a:ext cx="2812495" cy="16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Ð°ÑÑÐ¸Ð½ÐºÐ¸ Ð¿Ð¾ Ð·Ð°Ð¿ÑÐ¾ÑÑ Ð¼ÐµÑÐºÑÑÐ¸Ð¹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2648031"/>
            <a:ext cx="362396" cy="3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s://st2.depositphotos.com/1742172/5964/v/950/depositphotos_59640363-stock-illustration-cartoon-race-start-sig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884">
            <a:off x="4220746" y="2871744"/>
            <a:ext cx="1148936" cy="11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6" name="Picture 36" descr="https://img1.mp-farm.com/9699037.jpg?w=563&amp;amp;h=563&amp;amp;v=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3" y="218209"/>
            <a:ext cx="1537137" cy="153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0" name="Picture 40" descr="ÐÐ°ÑÑÐ¸Ð½ÐºÐ¸ Ð¿Ð¾ Ð·Ð°Ð¿ÑÐ¾ÑÑ ÑÐ°ÐºÐµÑÐ°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75239">
            <a:off x="10732488" y="1740434"/>
            <a:ext cx="1322179" cy="127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53" y="2008484"/>
            <a:ext cx="1192106" cy="119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²ÐµÐ½ÐµÑÐ° 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30" y="1935785"/>
            <a:ext cx="1042562" cy="107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7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200" name="Picture 8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462" y="3405082"/>
            <a:ext cx="1354495" cy="13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Ð¿Ð¸ÑÐµÑ 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8789">
            <a:off x="148049" y="4406138"/>
            <a:ext cx="3293030" cy="237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4" name="Picture 84" descr="ÐÐ°ÑÑÐ¸Ð½ÐºÐ¸ Ð¿Ð¾ Ð·Ð°Ð¿ÑÐ¾ÑÑ ÑÐ¸Ð½Ð¸Ð¹ ÑÐ»Ð°Ð¶Ð¾Ðº 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8932" y="1687590"/>
            <a:ext cx="1267072" cy="126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Ð°ÑÑÐ¸Ð½ÐºÐ¸ Ð¿Ð¾ Ð·Ð°Ð¿ÑÐ¾ÑÑ Ð¼Ð°ÑÑ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586" y="2648031"/>
            <a:ext cx="985655" cy="9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ÐÐ°ÑÑÐ¸Ð½ÐºÐ¸ Ð¿Ð¾ Ð·Ð°Ð¿ÑÐ¾ÑÑ Ð½ÐµÐ¿ÑÑÐ½ 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31" y="717778"/>
            <a:ext cx="967802" cy="8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1780" y="51084"/>
            <a:ext cx="1204580" cy="120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886">
            <a:off x="3203063" y="622148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2454">
            <a:off x="6553649" y="434966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2695">
            <a:off x="2356115" y="347895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9630">
            <a:off x="7543657" y="400407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94366">
            <a:off x="8409764" y="352023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88497">
            <a:off x="9203546" y="28382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6892">
            <a:off x="9121463" y="173485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002">
            <a:off x="8019611" y="135320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308">
            <a:off x="6880000" y="13508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347">
            <a:off x="5797144" y="154219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3376">
            <a:off x="4646977" y="1889874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5917">
            <a:off x="3812816" y="230795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7517">
            <a:off x="1914809" y="395953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7960" y="629076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9633">
            <a:off x="5577211" y="6180157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8297">
            <a:off x="6731790" y="594464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53960">
            <a:off x="7919735" y="556788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616">
            <a:off x="9019982" y="508745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7783">
            <a:off x="10119996" y="438931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2700">
            <a:off x="11016883" y="3524788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853">
            <a:off x="8439874" y="549278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950" y="48461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648">
            <a:off x="6283329" y="50809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687">
            <a:off x="5244163" y="60274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3962">
            <a:off x="4218125" y="838210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1905956">
            <a:off x="1257214" y="727565"/>
            <a:ext cx="798000" cy="1003201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264" y="6009364"/>
            <a:ext cx="605071" cy="6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–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Проникают на компьютер под видом рекламных программ и не имеют возможности деинсталляции пользователем без нарушения функционирования использующей их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92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Г. Программы «взлома» удалённых компьютеров</a:t>
            </a: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79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Публикации на стены чужих страниц и групп  в социальных сетях  со своей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рекламой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9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Предназначены для проникновения в удалённые компьютеры с целью дальнейшего управления ими или для внедрения во «взломанную» систему других вредоносных программ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51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Ж. Могут маскировать своё присутствие в операционной системе</a:t>
            </a: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38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З. Внедряются в систему и перехватывает системные функции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08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И. Встраивают рекламу в основную полезную информацию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6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0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Отправитель письма просит перевести немного денег на счёт под различным 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предлогом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0" name="Picture 2" descr="ÐÐ°ÑÑÐ¸Ð½ÐºÐ¸ Ð¿Ð¾ Ð·Ð°Ð¿ÑÐ¾ÑÑ Ð¾ÑÐ²ÐµÑ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781" y="571862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ÐÐ°ÑÑÐ¸Ð½ÐºÐ¸ Ð¿Ð¾ Ð·Ð°Ð¿ÑÐ¾ÑÑ ÑÑÑÐµÐ»ÐºÐ° Ð²Ð¿ÐµÑÐµÐ´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55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42" y="2064968"/>
            <a:ext cx="3098042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Рекламные и шпионские программы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0450" y="2064968"/>
            <a:ext cx="3098042" cy="13238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55758" y="2064968"/>
            <a:ext cx="3098042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Хакерские программы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920" y="1350600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1350600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535" y="1370704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38200" y="3605042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1018" y="3608622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43836" y="3628144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1018" y="4540440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Ж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02942" y="3646653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Б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37675" y="3646653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572409" y="3646653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348681" y="3605040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8029" y="3605040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Г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484863" y="3608622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</a:t>
            </a:r>
          </a:p>
        </p:txBody>
      </p:sp>
      <p:pic>
        <p:nvPicPr>
          <p:cNvPr id="27" name="Picture 6" descr="ÐÐ°ÑÑÐ¸Ð½ÐºÐ¸ Ð¿Ð¾ Ð·Ð°Ð¿ÑÐ¾ÑÑ ÑÑÑÐµÐ»ÐºÐ° Ð²Ð¿ÐµÑÐµÐ´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47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Не отправляйте неизвестным людям свои фотографии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3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7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9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s://all.culture.ru/uploads/3f97ab16c062a8c5d9e056678746d6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µÐ¼Ð»Ñ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3191153"/>
            <a:ext cx="1283360" cy="12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ÐÐ°ÑÑÐ¸Ð½ÐºÐ¸ Ð¿Ð¾ Ð·Ð°Ð¿ÑÐ¾ÑÑ ÑÐ°ÑÑÑÐ½ 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796">
            <a:off x="9442565" y="-14874"/>
            <a:ext cx="2812495" cy="16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ÐÐ°ÑÑÐ¸Ð½ÐºÐ¸ Ð¿Ð¾ Ð·Ð°Ð¿ÑÐ¾ÑÑ Ð¼ÐµÑÐºÑÑÐ¸Ð¹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99" y="2648031"/>
            <a:ext cx="362396" cy="36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https://st2.depositphotos.com/1742172/5964/v/950/depositphotos_59640363-stock-illustration-cartoon-race-start-sig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884">
            <a:off x="4220746" y="2871744"/>
            <a:ext cx="1148936" cy="11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6" name="Picture 36" descr="https://img1.mp-farm.com/9699037.jpg?w=563&amp;amp;h=563&amp;amp;v=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3" y="218209"/>
            <a:ext cx="1537137" cy="153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0" name="Picture 40" descr="ÐÐ°ÑÑÐ¸Ð½ÐºÐ¸ Ð¿Ð¾ Ð·Ð°Ð¿ÑÐ¾ÑÑ ÑÐ°ÐºÐµÑÐ°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40706">
            <a:off x="4437698" y="279274"/>
            <a:ext cx="1322179" cy="127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53" y="2008484"/>
            <a:ext cx="1192106" cy="119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²ÐµÐ½ÐµÑÐ° 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30" y="1935785"/>
            <a:ext cx="1042562" cy="107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7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200" name="Picture 8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462" y="3405082"/>
            <a:ext cx="1354495" cy="135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Ð¿Ð¸ÑÐµÑ 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68789">
            <a:off x="148049" y="4406138"/>
            <a:ext cx="3293030" cy="237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4" name="Picture 84" descr="ÐÐ°ÑÑÐ¸Ð½ÐºÐ¸ Ð¿Ð¾ Ð·Ð°Ð¿ÑÐ¾ÑÑ ÑÐ¸Ð½Ð¸Ð¹ ÑÐ»Ð°Ð¶Ð¾Ðº 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8932" y="1687590"/>
            <a:ext cx="1267072" cy="126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Ð°ÑÑÐ¸Ð½ÐºÐ¸ Ð¿Ð¾ Ð·Ð°Ð¿ÑÐ¾ÑÑ Ð¼Ð°ÑÑ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586" y="2648031"/>
            <a:ext cx="985655" cy="98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ÐÐ°ÑÑÐ¸Ð½ÐºÐ¸ Ð¿Ð¾ Ð·Ð°Ð¿ÑÐ¾ÑÑ Ð½ÐµÐ¿ÑÑÐ½ 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231" y="717778"/>
            <a:ext cx="967802" cy="8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1780" y="51084"/>
            <a:ext cx="1204580" cy="120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5886">
            <a:off x="3203063" y="622148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2454">
            <a:off x="6553649" y="434966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2695">
            <a:off x="2356115" y="347895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9630">
            <a:off x="7543657" y="400407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94366">
            <a:off x="8409764" y="352023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88497">
            <a:off x="9203546" y="28382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6892">
            <a:off x="9121463" y="173485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002">
            <a:off x="8019611" y="1353201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308">
            <a:off x="6880000" y="1350897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347">
            <a:off x="5797144" y="154219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3376">
            <a:off x="4646977" y="1889874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5917">
            <a:off x="3812816" y="2307955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88" descr="ÐÐ°ÑÑÐ¸Ð½ÐºÐ¸ Ð¿Ð¾ Ð·Ð°Ð¿ÑÐ¾ÑÑ ÑÐ¸Ð½ÑÑ ÑÑÑÐµÐ»ÐºÐ° 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7517">
            <a:off x="1914809" y="3959537"/>
            <a:ext cx="450369" cy="33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7960" y="629076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9633">
            <a:off x="5577211" y="6180157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8297">
            <a:off x="6731790" y="594464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53960">
            <a:off x="7919735" y="556788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3616">
            <a:off x="9019982" y="5087456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7783">
            <a:off x="10119996" y="4389312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92700">
            <a:off x="11016883" y="3524788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6312">
            <a:off x="11276977" y="2224219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90" descr="ÐÐ°ÑÑÐ¸Ð½ÐºÐ¸ Ð¿Ð¾ Ð·Ð°Ð¿ÑÐ¾ÑÑ Ð·ÐµÐ»ÐµÐ½Ð°Ñ ÑÑÑÐµÐ»ÐºÐ° 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127">
            <a:off x="10619005" y="1459880"/>
            <a:ext cx="479876" cy="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853">
            <a:off x="8439874" y="549278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950" y="484616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9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648">
            <a:off x="6283329" y="508092"/>
            <a:ext cx="482910" cy="3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1974">
            <a:off x="819013" y="860637"/>
            <a:ext cx="798000" cy="1003201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264" y="6009364"/>
            <a:ext cx="605071" cy="6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66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Б. Я не буду использовать аккаунты других, чтобы выдавать себя за них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3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7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13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Не поддавайтесь на заманчивые предложения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3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7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1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Г. Пишите грамотно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3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7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73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Я никогда не буду просить личную информацию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3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7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23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Е. Не заполняйте анкеты, опросы в чатах и социальных сетях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89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Ж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Старайтесь выглядеть достойно в глазах собеседников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49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З. Будьте осторожны, принимая предложения бесплатной загрузки программ на компьютер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37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Берегите информацию о своем пароле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40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К. Я никогда не буду рассылать спам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96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Л. Не соглашайтесь на встречу с людьми незнакомыми Вам в реальной жизни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89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0" descr="ÐÐ°ÑÑÐ¸Ð½ÐºÐ¸ Ð¿Ð¾ Ð·Ð°Ð¿ÑÐ¾ÑÑ ÑÐ°ÐºÐµÑÐ°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64927" y="5613869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669059" y="2546276"/>
            <a:ext cx="5949316" cy="311566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68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Инструкция. Ответьте </a:t>
            </a:r>
            <a:r>
              <a:rPr lang="ru-RU" sz="32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на вопросы викторины, выбрав один правильный </a:t>
            </a:r>
            <a:r>
              <a:rPr lang="ru-RU" sz="32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ответ</a:t>
            </a:r>
            <a:endParaRPr lang="ru-RU" sz="32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059" y="453670"/>
            <a:ext cx="5949316" cy="1638936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  <a:alpha val="46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6600" dirty="0">
                <a:solidFill>
                  <a:srgbClr val="000042"/>
                </a:solidFill>
                <a:latin typeface="Segoe Print" panose="02000600000000000000" pitchFamily="2" charset="0"/>
              </a:rPr>
              <a:t>Викторина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362218" y="3073733"/>
            <a:ext cx="1007338" cy="1266369"/>
          </a:xfrm>
          <a:prstGeom prst="rect">
            <a:avLst/>
          </a:prstGeom>
        </p:spPr>
      </p:pic>
      <p:pic>
        <p:nvPicPr>
          <p:cNvPr id="4098" name="Picture 2" descr="ÐÐ°ÑÑÐ¸Ð½ÐºÐ¸ Ð¿Ð¾ Ð·Ð°Ð¿ÑÐ¾ÑÑ Ð·ÐµÐ¼Ð»Ñ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030" y="159657"/>
            <a:ext cx="3805106" cy="37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75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Не посещайте сайты с указанием ограничения по возрасту </a:t>
            </a:r>
          </a:p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(больше Вашего)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ÐÐ°ÑÑÐ¸Ð½ÐºÐ¸ Ð¿Ð¾ Ð·Ð°Ð¿ÑÐ¾ÑÑ ÐºÐ½Ð¾Ð¿ÐºÐ° Ð¾Ð±Ð½Ð¾Ð²Ð¸ÑÑ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386" y="5848301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55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5141" y="3935291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А. Скрытно собирают информацию о пользователе компьютера и затем отправляют её злоумышленнику</a:t>
            </a: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Карточки - 2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141" y="3935290"/>
            <a:ext cx="10708659" cy="1446663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</a:t>
            </a:r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Будьте терпимы к недостаткам окружающих 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ÐÐ°ÑÑÐ¸Ð½ÐºÐ¸ Ð¿Ð¾ Ð·Ð°Ð¿ÑÐ¾ÑÑ Ð¾ÑÐ²ÐµÑ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532" y="5879793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8" descr="ÐÐ°ÑÑÐ¸Ð½ÐºÐ¸ Ð¿Ð¾ Ð·Ð°Ð¿ÑÐ¾ÑÑ ÑÐµÐ»ÐµÐ²Ð¸Ð·Ð¾Ñ 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789" y="6034793"/>
            <a:ext cx="780139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ÐÐ°ÑÑÐ¸Ð½ÐºÐ¸ Ð¿Ð¾ Ð·Ð°Ð¿ÑÐ¾ÑÑ ÐºÐ¾ÑÐ¼Ð¾Ñ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97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137" y="2061167"/>
            <a:ext cx="2548434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9404" y="2040987"/>
            <a:ext cx="3492547" cy="134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личной информации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7784" y="2040987"/>
            <a:ext cx="2616075" cy="13238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сетевого этикета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1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" y="1346799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89" y="1346799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932" y="1403986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692" y="2046008"/>
            <a:ext cx="3068397" cy="1323833"/>
          </a:xfrm>
          <a:prstGeom prst="rect">
            <a:avLst/>
          </a:prstGeom>
          <a:solidFill>
            <a:schemeClr val="accent6">
              <a:lumMod val="20000"/>
              <a:lumOff val="80000"/>
              <a:alpha val="65000"/>
            </a:schemeClr>
          </a:solidFill>
          <a:ln>
            <a:solidFill>
              <a:srgbClr val="0000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безопасной работы в Интернете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ÐÐ°ÑÑÐ¸Ð½ÐºÐ¸ Ð¿Ð¾ Ð·Ð°Ð¿ÑÐ¾ÑÑ 4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107" y="1403986"/>
            <a:ext cx="489566" cy="48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838200" y="3605042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Б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38200" y="4449260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Д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35603" y="5313111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062533" y="3571018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062533" y="4426341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078824" y="5310535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Л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096616" y="3571017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Г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132820" y="4414720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Ж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117773" y="5295841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670149" y="3572998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670149" y="4382201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Е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0675386" y="3571017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0675386" y="4382200"/>
            <a:ext cx="806288" cy="709281"/>
          </a:xfrm>
          <a:prstGeom prst="roundRect">
            <a:avLst/>
          </a:prstGeom>
          <a:ln>
            <a:solidFill>
              <a:srgbClr val="00004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М</a:t>
            </a:r>
            <a:endParaRPr lang="ru-RU" sz="40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34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7884" y="600727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21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0" descr="ÐÐ°ÑÑÐ¸Ð½ÐºÐ¸ Ð¿Ð¾ Ð·Ð°Ð¿ÑÐ¾ÑÑ ÑÐ°ÐºÐµÑÐ° 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6702">
            <a:off x="10264927" y="5613869"/>
            <a:ext cx="1362417" cy="13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669059" y="2546276"/>
            <a:ext cx="5949316" cy="311566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  <a:alpha val="87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Инструкция. Разгадайте зашифрованные слова</a:t>
            </a:r>
            <a:endParaRPr lang="ru-RU" sz="32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059" y="453670"/>
            <a:ext cx="5949316" cy="1638936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  <a:alpha val="64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rgbClr val="000042"/>
                </a:solidFill>
                <a:latin typeface="Segoe Print" panose="02000600000000000000" pitchFamily="2" charset="0"/>
              </a:rPr>
              <a:t>Ребусы</a:t>
            </a:r>
            <a:endParaRPr lang="ru-RU" sz="6600" dirty="0">
              <a:solidFill>
                <a:srgbClr val="000042"/>
              </a:solidFill>
              <a:latin typeface="Segoe Print" panose="020006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82190" flipH="1">
            <a:off x="10463789" y="1995547"/>
            <a:ext cx="1007338" cy="1266369"/>
          </a:xfrm>
          <a:prstGeom prst="rect">
            <a:avLst/>
          </a:prstGeom>
        </p:spPr>
      </p:pic>
      <p:pic>
        <p:nvPicPr>
          <p:cNvPr id="8" name="Picture 12" descr="ÐÐ°ÑÑÐ¸Ð½ÐºÐ¸ Ð¿Ð¾ Ð·Ð°Ð¿ÑÐ¾ÑÑ Ð½ÐµÐ¿ÑÑÐ½ 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817" y="2683812"/>
            <a:ext cx="1626641" cy="149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72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Ребусы - </a:t>
            </a:r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1</a:t>
            </a:r>
          </a:p>
        </p:txBody>
      </p:sp>
      <p:pic>
        <p:nvPicPr>
          <p:cNvPr id="13" name="Picture 4" descr="ÐÐ°ÑÑÐ¸Ð½ÐºÐ¸ Ð¿Ð¾ Ð·Ð°Ð¿ÑÐ¾ÑÑ ÐºÐ½Ð¾Ð¿ÐºÐ° Ð¾Ð±Ð½Ð¾Ð²Ð¸ÑÑ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27167" y="2224721"/>
            <a:ext cx="10276594" cy="3166145"/>
          </a:xfrm>
          <a:prstGeom prst="roundRect">
            <a:avLst/>
          </a:prstGeom>
          <a:solidFill>
            <a:srgbClr val="E7FDF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90" y="2650995"/>
            <a:ext cx="3589110" cy="231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34451" y="956924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8420" y="956924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ÐÐ°ÑÑÐ¸Ð½ÐºÐ¸ Ð¿Ð¾ Ð·Ð°Ð¿ÑÐ¾ÑÑ ÑÐµÑÐ¼Ð¾Ñ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448" y="2492620"/>
            <a:ext cx="1786031" cy="267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613266" y="2224721"/>
            <a:ext cx="13388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409" y="2348845"/>
            <a:ext cx="2844242" cy="266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63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7167" y="2224721"/>
            <a:ext cx="10276594" cy="3166145"/>
          </a:xfrm>
          <a:prstGeom prst="roundRect">
            <a:avLst/>
          </a:prstGeom>
          <a:solidFill>
            <a:srgbClr val="E7FDF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90" y="2650995"/>
            <a:ext cx="3589110" cy="231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34451" y="956924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8420" y="956924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ÐÐ°ÑÑÐ¸Ð½ÐºÐ¸ Ð¿Ð¾ Ð·Ð°Ð¿ÑÐ¾ÑÑ ÑÐµÑÐ¼Ð¾Ñ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448" y="2492620"/>
            <a:ext cx="1786031" cy="267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613266" y="2224721"/>
            <a:ext cx="13388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409" y="2348845"/>
            <a:ext cx="2844242" cy="266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ÐÐ°ÑÑÐ¸Ð½ÐºÐ¸ Ð¿Ð¾ Ð·Ð°Ð¿ÑÐ¾ÑÑ ÑÑÑÐµÐ»ÐºÐ° Ð²Ð¿ÐµÑÐµÐ´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04585" y="5463234"/>
            <a:ext cx="11049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  <a:r>
              <a:rPr lang="ru-RU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</a:t>
            </a:r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Ребусы - </a:t>
            </a:r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2</a:t>
            </a:r>
          </a:p>
        </p:txBody>
      </p:sp>
      <p:pic>
        <p:nvPicPr>
          <p:cNvPr id="13" name="Picture 4" descr="ÐÐ°ÑÑÐ¸Ð½ÐºÐ¸ Ð¿Ð¾ Ð·Ð°Ð¿ÑÐ¾ÑÑ ÐºÐ½Ð¾Ð¿ÐºÐ° Ð¾Ð±Ð½Ð¾Ð²Ð¸ÑÑ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38200" y="1825625"/>
            <a:ext cx="10276594" cy="3166145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4338" name="Picture 2" descr="ÐÐ°ÑÑÐ¸Ð½ÐºÐ¸ Ð¿Ð¾ Ð·Ð°Ð¿ÑÐ¾ÑÑ Ð±ÑÐºÐ²Ð° Ð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937" y="2419514"/>
            <a:ext cx="2032367" cy="214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ÐÐ°ÑÑÐ¸Ð½ÐºÐ¸ Ð¿Ð¾ Ð·Ð°Ð¿ÑÐ¾ÑÑ Ð¿Ð»ÑÑ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73" y="3154591"/>
            <a:ext cx="674791" cy="67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ÐÐ°ÑÑÐ¸Ð½ÐºÐ¸ Ð¿Ð¾ Ð·Ð°Ð¿ÑÐ¾ÑÑ Ð¾ÑÐµÐ¹Ð½Ð¸Ðº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83"/>
          <a:stretch/>
        </p:blipFill>
        <p:spPr bwMode="auto">
          <a:xfrm>
            <a:off x="6168369" y="2449512"/>
            <a:ext cx="3787947" cy="229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398538" y="2121075"/>
            <a:ext cx="13276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Й=Н</a:t>
            </a:r>
            <a:endParaRPr lang="ru-RU" sz="4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31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8200" y="1825625"/>
            <a:ext cx="10276594" cy="3166145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4338" name="Picture 2" descr="ÐÐ°ÑÑÐ¸Ð½ÐºÐ¸ Ð¿Ð¾ Ð·Ð°Ð¿ÑÐ¾ÑÑ Ð±ÑÐºÐ²Ð° Ð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937" y="2419514"/>
            <a:ext cx="2032367" cy="214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ÐÐ°ÑÑÐ¸Ð½ÐºÐ¸ Ð¿Ð¾ Ð·Ð°Ð¿ÑÐ¾ÑÑ Ð¿Ð»ÑÑ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73" y="3154591"/>
            <a:ext cx="674791" cy="67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ÐÐ°ÑÑÐ¸Ð½ÐºÐ¸ Ð¿Ð¾ Ð·Ð°Ð¿ÑÐ¾ÑÑ Ð¾ÑÐµÐ¹Ð½Ð¸Ð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83"/>
          <a:stretch/>
        </p:blipFill>
        <p:spPr bwMode="auto">
          <a:xfrm>
            <a:off x="6168369" y="2449512"/>
            <a:ext cx="3787947" cy="229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398538" y="2121075"/>
            <a:ext cx="13276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Й=Н</a:t>
            </a:r>
            <a:endParaRPr lang="ru-RU" sz="4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6" descr="ÐÐ°ÑÑÐ¸Ð½ÐºÐ¸ Ð¿Ð¾ Ð·Ð°Ð¿ÑÐ¾ÑÑ ÑÑÑÐµÐ»ÐºÐ° Ð²Ð¿ÐµÑÐµÐ´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2370" y="5198285"/>
            <a:ext cx="12191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ОШЕННИК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04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Ребусы - </a:t>
            </a:r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3</a:t>
            </a:r>
          </a:p>
        </p:txBody>
      </p:sp>
      <p:pic>
        <p:nvPicPr>
          <p:cNvPr id="13" name="Picture 4" descr="ÐÐ°ÑÑÐ¸Ð½ÐºÐ¸ Ð¿Ð¾ Ð·Ð°Ð¿ÑÐ¾ÑÑ ÐºÐ½Ð¾Ð¿ÐºÐ° Ð¾Ð±Ð½Ð¾Ð²Ð¸ÑÑ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27167" y="2224721"/>
            <a:ext cx="10276594" cy="3166145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3314" name="Picture 2" descr="ÐÐ°ÑÑÐ¸Ð½ÐºÐ¸ Ð¿Ð¾ Ð·Ð°Ð¿ÑÐ¾ÑÑ ÑÐ°Ð¹Ð½Ð¸Ðº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05" y="2781577"/>
            <a:ext cx="2128655" cy="213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65" y="2792968"/>
            <a:ext cx="2100397" cy="202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867" y="2224721"/>
            <a:ext cx="2069997" cy="30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 flipH="1">
            <a:off x="974205" y="2450024"/>
            <a:ext cx="1078066" cy="1043357"/>
          </a:xfrm>
          <a:prstGeom prst="cloudCallout">
            <a:avLst/>
          </a:prstGeom>
          <a:solidFill>
            <a:srgbClr val="E7FDF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13322" name="Picture 10" descr="ÐÐ°ÑÑÐ¸Ð½ÐºÐ¸ Ð¿Ð¾ Ð·Ð°Ð¿ÑÐ¾ÑÑ Ð²Ð¾Ð¿ÑÐ¾Ñ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448" y="2653686"/>
            <a:ext cx="351547" cy="6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 rot="10800000">
            <a:off x="3508661" y="2372428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>
            <a:off x="6414248" y="2430869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10051" y="1473121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3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7167" y="2224721"/>
            <a:ext cx="10276594" cy="3166145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3314" name="Picture 2" descr="ÐÐ°ÑÑÐ¸Ð½ÐºÐ¸ Ð¿Ð¾ Ð·Ð°Ð¿ÑÐ¾ÑÑ ÑÐ°Ð¹Ð½Ð¸Ðº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05" y="2781577"/>
            <a:ext cx="2128655" cy="213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65" y="2792968"/>
            <a:ext cx="2100397" cy="202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867" y="2224721"/>
            <a:ext cx="2069997" cy="30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 flipH="1">
            <a:off x="974205" y="2450024"/>
            <a:ext cx="1078066" cy="1043357"/>
          </a:xfrm>
          <a:prstGeom prst="cloudCallout">
            <a:avLst/>
          </a:prstGeom>
          <a:solidFill>
            <a:srgbClr val="E7FDF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13322" name="Picture 10" descr="ÐÐ°ÑÑÐ¸Ð½ÐºÐ¸ Ð¿Ð¾ Ð·Ð°Ð¿ÑÐ¾ÑÑ Ð²Ð¾Ð¿ÑÐ¾Ñ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448" y="2653686"/>
            <a:ext cx="351547" cy="6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 rot="10800000">
            <a:off x="3508661" y="2372428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>
            <a:off x="6414248" y="2430869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10051" y="1473121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30535" y="5527004"/>
            <a:ext cx="12191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</a:t>
            </a:r>
            <a:r>
              <a:rPr lang="ru-RU" sz="5400" dirty="0" smtClean="0">
                <a:solidFill>
                  <a:srgbClr val="000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</a:t>
            </a:r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69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Викторина - 1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0368" y="1391134"/>
            <a:ext cx="44726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Сетевым этикетом называют</a:t>
            </a:r>
            <a:endParaRPr lang="ru-RU" sz="2400" dirty="0">
              <a:solidFill>
                <a:srgbClr val="00133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60369" y="2417304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 smtClean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</a:t>
            </a:r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поведения на уроке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60368" y="3455493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дорожного движения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60368" y="4493682"/>
            <a:ext cx="9593181" cy="802105"/>
          </a:xfrm>
          <a:prstGeom prst="roundRect">
            <a:avLst/>
          </a:prstGeom>
          <a:blipFill dpi="0" rotWithShape="1">
            <a:blip r:embed="rId3">
              <a:alphaModFix amt="67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000"/>
            <a:r>
              <a:rPr lang="ru-RU" sz="2400" dirty="0">
                <a:solidFill>
                  <a:srgbClr val="00133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Правила поведения в Интернете</a:t>
            </a:r>
          </a:p>
        </p:txBody>
      </p:sp>
      <p:pic>
        <p:nvPicPr>
          <p:cNvPr id="10" name="Picture 2" descr="ÐÐ°ÑÑÐ¸Ð½ÐºÐ¸ Ð¿Ð¾ Ð·Ð°Ð¿ÑÐ¾ÑÑ 1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2498098"/>
            <a:ext cx="502485" cy="4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Ð°ÑÑÐ¸Ð½ÐºÐ¸ Ð¿Ð¾ Ð·Ð°Ð¿ÑÐ¾ÑÑ 2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8" y="3586954"/>
            <a:ext cx="522168" cy="5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12" y="4675623"/>
            <a:ext cx="502064" cy="5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ÐÐ°ÑÑÐ¸Ð½ÐºÐ¸ Ð¿Ð¾ Ð·Ð°Ð¿ÑÐ¾ÑÑ ÐºÐ½Ð¾Ð¿ÐºÐ° Ð¾Ð±Ð½Ð¾Ð²Ð¸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50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Ребусы - </a:t>
            </a:r>
            <a:r>
              <a:rPr lang="ru-RU" sz="6600" dirty="0">
                <a:solidFill>
                  <a:srgbClr val="001746"/>
                </a:solidFill>
                <a:latin typeface="Segoe Print" panose="02000600000000000000" pitchFamily="2" charset="0"/>
              </a:rPr>
              <a:t>4</a:t>
            </a:r>
          </a:p>
        </p:txBody>
      </p:sp>
      <p:pic>
        <p:nvPicPr>
          <p:cNvPr id="13" name="Picture 4" descr="ÐÐ°ÑÑÐ¸Ð½ÐºÐ¸ Ð¿Ð¾ Ð·Ð°Ð¿ÑÐ¾ÑÑ ÐºÐ½Ð¾Ð¿ÐºÐ° Ð¾Ð±Ð½Ð¾Ð²Ð¸ÑÑ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817" y="5989738"/>
            <a:ext cx="720519" cy="7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Ð°ÑÑÐ¸Ð½ÐºÐ¸ Ð¿Ð¾ Ð·Ð°Ð¿ÑÐ¾ÑÑ Ð¾ÑÐ²ÐµÑ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011" y="5746690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660325" y="2109013"/>
            <a:ext cx="10929404" cy="3425959"/>
          </a:xfrm>
          <a:prstGeom prst="roundRect">
            <a:avLst/>
          </a:prstGeom>
          <a:solidFill>
            <a:srgbClr val="E7FDF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8194" name="Picture 2" descr="ÐÐ°ÑÑÐ¸Ð½ÐºÐ¸ Ð¿Ð¾ Ð·Ð°Ð¿ÑÐ¾ÑÑ Ð±ÐµÑÐµÐ·Ð°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68" y="2267031"/>
            <a:ext cx="2587171" cy="265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 rot="10800000">
            <a:off x="5276172" y="2161370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0800000">
            <a:off x="5616329" y="2161370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47090" y="4680342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ÐÐ°ÑÑÐ¸Ð½ÐºÐ¸ Ð¿Ð¾ Ð·Ð°Ð¿ÑÐ¾ÑÑ Ð·Ð¾Ð½Ñ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54621" y="2655335"/>
            <a:ext cx="2690754" cy="206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83" y="2335959"/>
            <a:ext cx="2588875" cy="244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823112" y="4538510"/>
            <a:ext cx="11448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81766" y="4580243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4" name="Picture 12" descr="ÐÐ°ÑÑÐ¸Ð½ÐºÐ¸ Ð¿Ð¾ Ð·Ð°Ð¿ÑÐ¾ÑÑ ÐºÐ¾ÑÑÑ 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2099">
            <a:off x="8547781" y="3159093"/>
            <a:ext cx="2542239" cy="124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963523" y="900055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4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6783" y="1552254"/>
            <a:ext cx="10929404" cy="3425959"/>
          </a:xfrm>
          <a:prstGeom prst="roundRect">
            <a:avLst/>
          </a:prstGeom>
          <a:solidFill>
            <a:srgbClr val="E7FDF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8194" name="Picture 2" descr="ÐÐ°ÑÑÐ¸Ð½ÐºÐ¸ Ð¿Ð¾ Ð·Ð°Ð¿ÑÐ¾ÑÑ Ð±ÐµÑÐµÐ·Ð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6" y="1710272"/>
            <a:ext cx="2587171" cy="265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 rot="10800000">
            <a:off x="5232630" y="1604611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0800000">
            <a:off x="5572787" y="1604611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03548" y="4123583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ÐÐ°ÑÑÐ¸Ð½ÐºÐ¸ Ð¿Ð¾ Ð·Ð°Ð¿ÑÐ¾ÑÑ Ð·Ð¾Ð½Ñ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11079" y="2098576"/>
            <a:ext cx="2690754" cy="206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41" y="1779200"/>
            <a:ext cx="2588875" cy="244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779570" y="3981751"/>
            <a:ext cx="11448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38224" y="4023484"/>
            <a:ext cx="95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ru-RU" sz="5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4" name="Picture 12" descr="ÐÐ°ÑÑÐ¸Ð½ÐºÐ¸ Ð¿Ð¾ Ð·Ð°Ð¿ÑÐ¾ÑÑ ÐºÐ¾ÑÑÑ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2099">
            <a:off x="8504239" y="2602334"/>
            <a:ext cx="2542239" cy="124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919981" y="343296"/>
            <a:ext cx="8002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150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9" name="Picture 6" descr="ÐÐ°ÑÑÐ¸Ð½ÐºÐ¸ Ð¿Ð¾ Ð·Ð°Ð¿ÑÐ¾ÑÑ ÑÑÑÐµÐ»ÐºÐ° Ð²Ð¿ÐµÑÐµÐ´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-123103" y="5314804"/>
            <a:ext cx="12191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</a:t>
            </a:r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</a:t>
            </a:r>
            <a:r>
              <a:rPr lang="ru-RU" sz="5400" dirty="0" smtClean="0">
                <a:solidFill>
                  <a:srgbClr val="000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</a:t>
            </a:r>
            <a:r>
              <a:rPr lang="ru-RU" sz="5400" dirty="0" smtClean="0">
                <a:solidFill>
                  <a:srgbClr val="B30D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5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ОСТЬ</a:t>
            </a:r>
            <a:endParaRPr lang="ru-RU" sz="5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5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Ребусы - 5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pic>
        <p:nvPicPr>
          <p:cNvPr id="14" name="Picture 2" descr="ÐÐ°ÑÑÐ¸Ð½ÐºÐ¸ Ð¿Ð¾ Ð·Ð°Ð¿ÑÐ¾ÑÑ Ð¾ÑÐ²ÐµÑ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4810" y="5825066"/>
            <a:ext cx="1098727" cy="10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957701" y="1812972"/>
            <a:ext cx="10276594" cy="181105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1268" name="Picture 4" descr="ÐÐ°ÑÑÐ¸Ð½ÐºÐ¸ Ð¿Ð¾ Ð·Ð°Ð¿ÑÐ¾ÑÑ Ð¼ÐµÑÑÑ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64442" y="1812972"/>
            <a:ext cx="1540737" cy="174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957701" y="3792618"/>
            <a:ext cx="10276594" cy="181105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>
            <a:off x="4157824" y="1800225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>
            <a:off x="3931728" y="1799909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1270" name="Picture 6" descr="ÐÐ°ÑÑÐ¸Ð½ÐºÐ¸ Ð¿Ð¾ Ð·Ð°Ð¿ÑÐ¾ÑÑ ÐºÐ¸Ð²Ð¸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86" y="2558822"/>
            <a:ext cx="1512758" cy="99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978792" y="1828409"/>
            <a:ext cx="11881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К=Т</a:t>
            </a:r>
            <a:endParaRPr lang="ru-RU" sz="4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2" name="Picture 8" descr="ÐÐ°ÑÑÐ¸Ð½ÐºÐ¸ Ð¿Ð¾ Ð·Ð°Ð¿ÑÐ¾ÑÑ ÑÑÐºÐ°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798" y="2040756"/>
            <a:ext cx="1179683" cy="157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>
            <a:off x="7271460" y="1851058"/>
            <a:ext cx="5790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>
                <a:solidFill>
                  <a:prstClr val="black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0" name="Прямоугольник 9"/>
          <p:cNvSpPr/>
          <p:nvPr/>
        </p:nvSpPr>
        <p:spPr>
          <a:xfrm rot="10800000">
            <a:off x="7484729" y="1848159"/>
            <a:ext cx="5790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>
                <a:solidFill>
                  <a:prstClr val="black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3143" y="1948146"/>
            <a:ext cx="821540" cy="1602511"/>
          </a:xfrm>
          <a:prstGeom prst="rect">
            <a:avLst/>
          </a:prstGeom>
        </p:spPr>
      </p:pic>
      <p:pic>
        <p:nvPicPr>
          <p:cNvPr id="1127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463898" y="4366175"/>
            <a:ext cx="2141821" cy="107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812871" y="3726825"/>
            <a:ext cx="1297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А=П</a:t>
            </a:r>
            <a:endParaRPr lang="ru-RU" sz="4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8" name="Picture 14" descr="ÐÐ°ÑÑÐ¸Ð½ÐºÐ¸ Ð¿Ð¾ Ð·Ð°Ð¿ÑÐ¾ÑÑ Ð±ÑÐºÐ²Ð° Ñ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829" y="3934875"/>
            <a:ext cx="1243538" cy="146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109964" y="3913315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69160" y="3920938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>
            <a:off x="9192339" y="3826493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0800000">
            <a:off x="9451535" y="3839147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1280" name="Picture 16" descr="ÐÐ°ÑÑÐ¸Ð½ÐºÐ¸ Ð¿Ð¾ Ð·Ð°Ð¿ÑÐ¾ÑÑ Ð¼Ð°ÑÐ° 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79174">
            <a:off x="6505570" y="3716185"/>
            <a:ext cx="1490970" cy="179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ÐÐ°ÑÑÐ¸Ð½ÐºÐ¸ Ð¿Ð¾ Ð·Ð°Ð¿ÑÐ¾ÑÑ Ð¼Ð°ÑÐ° 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023">
            <a:off x="8083087" y="3811979"/>
            <a:ext cx="1488702" cy="178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8" descr="ÐÐ°ÑÑÐ¸Ð½ÐºÐ¸ Ð¿Ð¾ Ð·Ð°Ð¿ÑÐ¾ÑÑ ÑÐµÐ»ÐµÐ²Ð¸Ð·Ð¾Ñ 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704" y="5977811"/>
            <a:ext cx="780139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ÐÐ°ÑÑÐ¸Ð½ÐºÐ¸ Ð¿Ð¾ Ð·Ð°Ð¿ÑÐ¾ÑÑ ÑÐ¾Ð»Ð½ÐµÑÐ½Ð°Ñ ÑÐ¸ÑÑÐµÐ¼Ð°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" y="107667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1746"/>
                </a:solidFill>
                <a:latin typeface="Segoe Print" panose="02000600000000000000" pitchFamily="2" charset="0"/>
              </a:rPr>
              <a:t>Ответ</a:t>
            </a:r>
            <a:endParaRPr lang="ru-RU" sz="6600" dirty="0">
              <a:solidFill>
                <a:srgbClr val="001746"/>
              </a:solidFill>
              <a:latin typeface="Segoe Print" panose="02000600000000000000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88677" y="1341503"/>
            <a:ext cx="10276594" cy="181105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1268" name="Picture 4" descr="ÐÐ°ÑÑÐ¸Ð½ÐºÐ¸ Ð¿Ð¾ Ð·Ð°Ð¿ÑÐ¾ÑÑ Ð¼ÐµÑÑÑ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95418" y="1341503"/>
            <a:ext cx="1540737" cy="174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888677" y="3321149"/>
            <a:ext cx="10276594" cy="181105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>
            <a:off x="4088800" y="1328756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>
            <a:off x="3862704" y="1328440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1270" name="Picture 6" descr="ÐÐ°ÑÑÐ¸Ð½ÐºÐ¸ Ð¿Ð¾ Ð·Ð°Ð¿ÑÐ¾ÑÑ ÐºÐ¸Ð²Ð¸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462" y="2087353"/>
            <a:ext cx="1512758" cy="99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909768" y="1356940"/>
            <a:ext cx="11881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К=Т</a:t>
            </a:r>
            <a:endParaRPr lang="ru-RU" sz="4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2" name="Picture 8" descr="ÐÐ°ÑÑÐ¸Ð½ÐºÐ¸ Ð¿Ð¾ Ð·Ð°Ð¿ÑÐ¾ÑÑ ÑÑÐºÐ°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774" y="1569287"/>
            <a:ext cx="1179683" cy="157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>
            <a:off x="7202436" y="1379589"/>
            <a:ext cx="5790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>
                <a:solidFill>
                  <a:prstClr val="black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0" name="Прямоугольник 9"/>
          <p:cNvSpPr/>
          <p:nvPr/>
        </p:nvSpPr>
        <p:spPr>
          <a:xfrm rot="10800000">
            <a:off x="7415705" y="1376690"/>
            <a:ext cx="5790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>
                <a:solidFill>
                  <a:prstClr val="black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119" y="1476677"/>
            <a:ext cx="821540" cy="1602511"/>
          </a:xfrm>
          <a:prstGeom prst="rect">
            <a:avLst/>
          </a:prstGeom>
        </p:spPr>
      </p:pic>
      <p:pic>
        <p:nvPicPr>
          <p:cNvPr id="1127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94874" y="3894706"/>
            <a:ext cx="2141821" cy="107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743847" y="3255356"/>
            <a:ext cx="1297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13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А=П</a:t>
            </a:r>
            <a:endParaRPr lang="ru-RU" sz="4400" dirty="0">
              <a:solidFill>
                <a:srgbClr val="0013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8" name="Picture 14" descr="ÐÐ°ÑÑÐ¸Ð½ÐºÐ¸ Ð¿Ð¾ Ð·Ð°Ð¿ÑÐ¾ÑÑ Ð±ÑÐºÐ²Ð° Ñ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805" y="3463406"/>
            <a:ext cx="1243538" cy="146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040940" y="3441846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00136" y="3449469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>
            <a:off x="9158587" y="3336614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0800000">
            <a:off x="9448089" y="3352079"/>
            <a:ext cx="57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,</a:t>
            </a:r>
            <a:endParaRPr lang="ru-RU" sz="9600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1280" name="Picture 16" descr="ÐÐ°ÑÑÐ¸Ð½ÐºÐ¸ Ð¿Ð¾ Ð·Ð°Ð¿ÑÐ¾ÑÑ Ð¼Ð°ÑÐ° 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79174">
            <a:off x="6436546" y="3244716"/>
            <a:ext cx="1490970" cy="179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ÐÐ°ÑÑÐ¸Ð½ÐºÐ¸ Ð¿Ð¾ Ð·Ð°Ð¿ÑÐ¾ÑÑ Ð¼Ð°ÑÐ° 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023">
            <a:off x="8014063" y="3340510"/>
            <a:ext cx="1488702" cy="178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ÐÐ°ÑÑÐ¸Ð½ÐºÐ¸ Ð¿Ð¾ Ð·Ð°Ð¿ÑÐ¾ÑÑ ÑÑÑÐµÐ»ÐºÐ° Ð²Ð¿ÐµÑÐµÐ´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165271" y="5868906"/>
            <a:ext cx="780138" cy="78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-69025" y="5352909"/>
            <a:ext cx="12191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</a:t>
            </a:r>
            <a:r>
              <a:rPr lang="ru-RU" sz="5400" dirty="0" smtClean="0">
                <a:solidFill>
                  <a:srgbClr val="000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ТИВИ</a:t>
            </a:r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</a:t>
            </a:r>
            <a:r>
              <a:rPr lang="ru-RU" sz="5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СНАЯ</a:t>
            </a:r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smtClean="0">
                <a:solidFill>
                  <a:srgbClr val="B30D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</a:t>
            </a:r>
            <a:r>
              <a:rPr lang="ru-RU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endParaRPr lang="ru-RU" sz="5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68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2513" y="753934"/>
            <a:ext cx="55734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До новых</a:t>
            </a:r>
          </a:p>
          <a:p>
            <a:pPr algn="ctr"/>
            <a:r>
              <a:rPr lang="ru-RU" sz="8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встреч!</a:t>
            </a:r>
            <a:endParaRPr lang="ru-RU" sz="8000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6754" y="5665569"/>
            <a:ext cx="67268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Лукина Вероника С., </a:t>
            </a:r>
            <a:r>
              <a:rPr lang="en-US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veronicka.lukina@yandex.ru</a:t>
            </a:r>
            <a:endParaRPr lang="ru-RU" sz="2000" dirty="0" smtClean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Енина Наталья А</a:t>
            </a:r>
            <a:r>
              <a:rPr lang="ru-RU" sz="2000" dirty="0">
                <a:solidFill>
                  <a:schemeClr val="bg1"/>
                </a:solidFill>
                <a:latin typeface="Segoe Print" panose="02000600000000000000" pitchFamily="2" charset="0"/>
              </a:rPr>
              <a:t>., </a:t>
            </a:r>
            <a:r>
              <a:rPr lang="en-US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natalidurasova@yandex.ru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Федорова Евгения А., </a:t>
            </a:r>
            <a:r>
              <a:rPr lang="en-US" sz="2000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fyodorova.evg@yandex.ru</a:t>
            </a:r>
          </a:p>
          <a:p>
            <a:endParaRPr lang="ru-RU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46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2541</Words>
  <Application>Microsoft Office PowerPoint</Application>
  <PresentationFormat>Широкоэкранный</PresentationFormat>
  <Paragraphs>540</Paragraphs>
  <Slides>94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102" baseType="lpstr">
      <vt:lpstr>Arial</vt:lpstr>
      <vt:lpstr>Bookman Old Style</vt:lpstr>
      <vt:lpstr>Calibri</vt:lpstr>
      <vt:lpstr>Calibri Light</vt:lpstr>
      <vt:lpstr>Comic Sans MS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109</cp:revision>
  <dcterms:created xsi:type="dcterms:W3CDTF">2018-06-26T17:14:10Z</dcterms:created>
  <dcterms:modified xsi:type="dcterms:W3CDTF">2018-06-28T11:01:47Z</dcterms:modified>
</cp:coreProperties>
</file>