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9" r:id="rId4"/>
    <p:sldId id="256" r:id="rId5"/>
    <p:sldId id="268" r:id="rId6"/>
    <p:sldId id="257" r:id="rId7"/>
    <p:sldId id="264" r:id="rId8"/>
    <p:sldId id="261" r:id="rId9"/>
    <p:sldId id="286" r:id="rId10"/>
    <p:sldId id="274" r:id="rId11"/>
    <p:sldId id="275" r:id="rId12"/>
    <p:sldId id="276" r:id="rId13"/>
    <p:sldId id="277" r:id="rId14"/>
    <p:sldId id="278" r:id="rId15"/>
    <p:sldId id="270" r:id="rId16"/>
    <p:sldId id="271" r:id="rId17"/>
    <p:sldId id="272" r:id="rId18"/>
    <p:sldId id="279" r:id="rId19"/>
    <p:sldId id="280" r:id="rId20"/>
    <p:sldId id="281" r:id="rId21"/>
    <p:sldId id="282" r:id="rId22"/>
    <p:sldId id="283" r:id="rId23"/>
    <p:sldId id="285" r:id="rId24"/>
    <p:sldId id="284" r:id="rId25"/>
    <p:sldId id="265" r:id="rId26"/>
    <p:sldId id="266" r:id="rId27"/>
    <p:sldId id="267" r:id="rId28"/>
    <p:sldId id="273" r:id="rId29"/>
    <p:sldId id="287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1AE74F-57F1-4325-89E0-F9162E8960B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0085B9-6A5D-47A8-8EBA-3A4BB5BDED0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Учить осознанному чтению</a:t>
          </a:r>
          <a:endParaRPr lang="ru-RU" b="1" dirty="0">
            <a:solidFill>
              <a:schemeClr val="tx1"/>
            </a:solidFill>
          </a:endParaRPr>
        </a:p>
      </dgm:t>
    </dgm:pt>
    <dgm:pt modelId="{93C7F228-2857-4B17-826E-331EDBF78D55}" type="parTrans" cxnId="{1217BE55-4E45-49AB-85DD-E2C3E6AB0B43}">
      <dgm:prSet/>
      <dgm:spPr/>
      <dgm:t>
        <a:bodyPr/>
        <a:lstStyle/>
        <a:p>
          <a:endParaRPr lang="ru-RU"/>
        </a:p>
      </dgm:t>
    </dgm:pt>
    <dgm:pt modelId="{14618F16-9A41-4D8D-BB2C-35B06AFF74EC}" type="sibTrans" cxnId="{1217BE55-4E45-49AB-85DD-E2C3E6AB0B43}">
      <dgm:prSet/>
      <dgm:spPr/>
      <dgm:t>
        <a:bodyPr/>
        <a:lstStyle/>
        <a:p>
          <a:endParaRPr lang="ru-RU"/>
        </a:p>
      </dgm:t>
    </dgm:pt>
    <dgm:pt modelId="{5729DC9C-070B-44E4-80E2-F923C1645FE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Развитие мышления</a:t>
          </a:r>
          <a:endParaRPr lang="ru-RU" b="1" dirty="0">
            <a:solidFill>
              <a:schemeClr val="tx1"/>
            </a:solidFill>
          </a:endParaRPr>
        </a:p>
      </dgm:t>
    </dgm:pt>
    <dgm:pt modelId="{A58B16FF-B9B4-4F7C-93AF-BCF101AEF7B8}" type="parTrans" cxnId="{4FD7E2FC-481E-40F9-BAFD-D2BC82CF03F2}">
      <dgm:prSet/>
      <dgm:spPr/>
      <dgm:t>
        <a:bodyPr/>
        <a:lstStyle/>
        <a:p>
          <a:endParaRPr lang="ru-RU"/>
        </a:p>
      </dgm:t>
    </dgm:pt>
    <dgm:pt modelId="{2A8B0D10-F5B3-46EE-AD00-D2FAE75D5C6D}" type="sibTrans" cxnId="{4FD7E2FC-481E-40F9-BAFD-D2BC82CF03F2}">
      <dgm:prSet/>
      <dgm:spPr/>
      <dgm:t>
        <a:bodyPr/>
        <a:lstStyle/>
        <a:p>
          <a:endParaRPr lang="ru-RU"/>
        </a:p>
      </dgm:t>
    </dgm:pt>
    <dgm:pt modelId="{B7EF4F4C-ED5E-43A2-86A5-80C17C9D8DC8}">
      <dgm:prSet phldrT="[Текст]" phldr="1"/>
      <dgm:spPr/>
      <dgm:t>
        <a:bodyPr/>
        <a:lstStyle/>
        <a:p>
          <a:endParaRPr lang="ru-RU" dirty="0"/>
        </a:p>
      </dgm:t>
    </dgm:pt>
    <dgm:pt modelId="{A53FDECC-2E64-42ED-9746-EAA85410AA86}" type="parTrans" cxnId="{70362337-4442-4385-9C97-E30CB3E03863}">
      <dgm:prSet/>
      <dgm:spPr/>
      <dgm:t>
        <a:bodyPr/>
        <a:lstStyle/>
        <a:p>
          <a:endParaRPr lang="ru-RU"/>
        </a:p>
      </dgm:t>
    </dgm:pt>
    <dgm:pt modelId="{B4420274-917A-49CF-B39C-31E12C1F39AE}" type="sibTrans" cxnId="{70362337-4442-4385-9C97-E30CB3E03863}">
      <dgm:prSet/>
      <dgm:spPr/>
      <dgm:t>
        <a:bodyPr/>
        <a:lstStyle/>
        <a:p>
          <a:endParaRPr lang="ru-RU"/>
        </a:p>
      </dgm:t>
    </dgm:pt>
    <dgm:pt modelId="{F5EB652C-5120-4290-867D-5D47903CED63}" type="pres">
      <dgm:prSet presAssocID="{4D1AE74F-57F1-4325-89E0-F9162E8960B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17F776-EBF7-4390-B654-A241AA209FCC}" type="pres">
      <dgm:prSet presAssocID="{6E0085B9-6A5D-47A8-8EBA-3A4BB5BDED0B}" presName="parentLin" presStyleCnt="0"/>
      <dgm:spPr/>
    </dgm:pt>
    <dgm:pt modelId="{C13CD5CC-C06A-4227-9C84-87A3B9A0BD73}" type="pres">
      <dgm:prSet presAssocID="{6E0085B9-6A5D-47A8-8EBA-3A4BB5BDED0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8C16ADC-6995-4A2C-B0A6-FC8FABAEDC15}" type="pres">
      <dgm:prSet presAssocID="{6E0085B9-6A5D-47A8-8EBA-3A4BB5BDED0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0A979-8826-4F7E-828B-717C6DD4ECC0}" type="pres">
      <dgm:prSet presAssocID="{6E0085B9-6A5D-47A8-8EBA-3A4BB5BDED0B}" presName="negativeSpace" presStyleCnt="0"/>
      <dgm:spPr/>
    </dgm:pt>
    <dgm:pt modelId="{F95C7554-2A53-4F82-8FDF-5159697A89D4}" type="pres">
      <dgm:prSet presAssocID="{6E0085B9-6A5D-47A8-8EBA-3A4BB5BDED0B}" presName="childText" presStyleLbl="conFgAcc1" presStyleIdx="0" presStyleCnt="3">
        <dgm:presLayoutVars>
          <dgm:bulletEnabled val="1"/>
        </dgm:presLayoutVars>
      </dgm:prSet>
      <dgm:spPr/>
    </dgm:pt>
    <dgm:pt modelId="{AB540573-1C5B-4294-B998-504169331A1A}" type="pres">
      <dgm:prSet presAssocID="{14618F16-9A41-4D8D-BB2C-35B06AFF74EC}" presName="spaceBetweenRectangles" presStyleCnt="0"/>
      <dgm:spPr/>
    </dgm:pt>
    <dgm:pt modelId="{52A99C6B-D72C-455D-AA57-5CEB509D6CCC}" type="pres">
      <dgm:prSet presAssocID="{5729DC9C-070B-44E4-80E2-F923C1645FE7}" presName="parentLin" presStyleCnt="0"/>
      <dgm:spPr/>
    </dgm:pt>
    <dgm:pt modelId="{A967D02E-E5FF-4458-9B9D-DAA53766270B}" type="pres">
      <dgm:prSet presAssocID="{5729DC9C-070B-44E4-80E2-F923C1645FE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906292D-73BC-462D-B2C4-8BDD9AC2660A}" type="pres">
      <dgm:prSet presAssocID="{5729DC9C-070B-44E4-80E2-F923C1645FE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F5EA0-1F7B-4250-8A7C-1539AE23315B}" type="pres">
      <dgm:prSet presAssocID="{5729DC9C-070B-44E4-80E2-F923C1645FE7}" presName="negativeSpace" presStyleCnt="0"/>
      <dgm:spPr/>
    </dgm:pt>
    <dgm:pt modelId="{9521CF36-B659-4A6E-A44A-6A0A9637F834}" type="pres">
      <dgm:prSet presAssocID="{5729DC9C-070B-44E4-80E2-F923C1645FE7}" presName="childText" presStyleLbl="conFgAcc1" presStyleIdx="1" presStyleCnt="3">
        <dgm:presLayoutVars>
          <dgm:bulletEnabled val="1"/>
        </dgm:presLayoutVars>
      </dgm:prSet>
      <dgm:spPr/>
    </dgm:pt>
    <dgm:pt modelId="{0B7D6EFC-6DD9-43C1-A3AC-1F64DB7202B0}" type="pres">
      <dgm:prSet presAssocID="{2A8B0D10-F5B3-46EE-AD00-D2FAE75D5C6D}" presName="spaceBetweenRectangles" presStyleCnt="0"/>
      <dgm:spPr/>
    </dgm:pt>
    <dgm:pt modelId="{ACF6A79C-126A-4F02-AD55-2BC042BB0844}" type="pres">
      <dgm:prSet presAssocID="{B7EF4F4C-ED5E-43A2-86A5-80C17C9D8DC8}" presName="parentLin" presStyleCnt="0"/>
      <dgm:spPr/>
    </dgm:pt>
    <dgm:pt modelId="{A85099C2-FC0E-49EE-9EA8-4E312D2AC1B1}" type="pres">
      <dgm:prSet presAssocID="{B7EF4F4C-ED5E-43A2-86A5-80C17C9D8DC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96F6636-8074-4149-BCAD-B1EBBD0B70EC}" type="pres">
      <dgm:prSet presAssocID="{B7EF4F4C-ED5E-43A2-86A5-80C17C9D8DC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7C591-11B6-411C-A7D1-779F10101CC8}" type="pres">
      <dgm:prSet presAssocID="{B7EF4F4C-ED5E-43A2-86A5-80C17C9D8DC8}" presName="negativeSpace" presStyleCnt="0"/>
      <dgm:spPr/>
    </dgm:pt>
    <dgm:pt modelId="{F470963C-17D8-4A96-AE6B-CE843E89912E}" type="pres">
      <dgm:prSet presAssocID="{B7EF4F4C-ED5E-43A2-86A5-80C17C9D8DC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592781A-01D6-4473-A9CF-4567EF7D0300}" type="presOf" srcId="{6E0085B9-6A5D-47A8-8EBA-3A4BB5BDED0B}" destId="{C13CD5CC-C06A-4227-9C84-87A3B9A0BD73}" srcOrd="0" destOrd="0" presId="urn:microsoft.com/office/officeart/2005/8/layout/list1"/>
    <dgm:cxn modelId="{70362337-4442-4385-9C97-E30CB3E03863}" srcId="{4D1AE74F-57F1-4325-89E0-F9162E8960BC}" destId="{B7EF4F4C-ED5E-43A2-86A5-80C17C9D8DC8}" srcOrd="2" destOrd="0" parTransId="{A53FDECC-2E64-42ED-9746-EAA85410AA86}" sibTransId="{B4420274-917A-49CF-B39C-31E12C1F39AE}"/>
    <dgm:cxn modelId="{04A8FD3A-21CD-4C19-B834-195367E348FF}" type="presOf" srcId="{4D1AE74F-57F1-4325-89E0-F9162E8960BC}" destId="{F5EB652C-5120-4290-867D-5D47903CED63}" srcOrd="0" destOrd="0" presId="urn:microsoft.com/office/officeart/2005/8/layout/list1"/>
    <dgm:cxn modelId="{4FD7E2FC-481E-40F9-BAFD-D2BC82CF03F2}" srcId="{4D1AE74F-57F1-4325-89E0-F9162E8960BC}" destId="{5729DC9C-070B-44E4-80E2-F923C1645FE7}" srcOrd="1" destOrd="0" parTransId="{A58B16FF-B9B4-4F7C-93AF-BCF101AEF7B8}" sibTransId="{2A8B0D10-F5B3-46EE-AD00-D2FAE75D5C6D}"/>
    <dgm:cxn modelId="{87458B1B-BEAA-4A13-910E-97D63D8AC954}" type="presOf" srcId="{5729DC9C-070B-44E4-80E2-F923C1645FE7}" destId="{A906292D-73BC-462D-B2C4-8BDD9AC2660A}" srcOrd="1" destOrd="0" presId="urn:microsoft.com/office/officeart/2005/8/layout/list1"/>
    <dgm:cxn modelId="{1217BE55-4E45-49AB-85DD-E2C3E6AB0B43}" srcId="{4D1AE74F-57F1-4325-89E0-F9162E8960BC}" destId="{6E0085B9-6A5D-47A8-8EBA-3A4BB5BDED0B}" srcOrd="0" destOrd="0" parTransId="{93C7F228-2857-4B17-826E-331EDBF78D55}" sibTransId="{14618F16-9A41-4D8D-BB2C-35B06AFF74EC}"/>
    <dgm:cxn modelId="{FEAF2290-90F2-417C-8579-CEEC6552A636}" type="presOf" srcId="{6E0085B9-6A5D-47A8-8EBA-3A4BB5BDED0B}" destId="{38C16ADC-6995-4A2C-B0A6-FC8FABAEDC15}" srcOrd="1" destOrd="0" presId="urn:microsoft.com/office/officeart/2005/8/layout/list1"/>
    <dgm:cxn modelId="{DDBF2AE2-2F25-4BBD-8430-BB505E32F64E}" type="presOf" srcId="{B7EF4F4C-ED5E-43A2-86A5-80C17C9D8DC8}" destId="{696F6636-8074-4149-BCAD-B1EBBD0B70EC}" srcOrd="1" destOrd="0" presId="urn:microsoft.com/office/officeart/2005/8/layout/list1"/>
    <dgm:cxn modelId="{0B6D79FF-92EA-4E50-AFB1-5B5A4ED2DEED}" type="presOf" srcId="{5729DC9C-070B-44E4-80E2-F923C1645FE7}" destId="{A967D02E-E5FF-4458-9B9D-DAA53766270B}" srcOrd="0" destOrd="0" presId="urn:microsoft.com/office/officeart/2005/8/layout/list1"/>
    <dgm:cxn modelId="{5EAED408-1B28-4481-93D4-188D88D604EA}" type="presOf" srcId="{B7EF4F4C-ED5E-43A2-86A5-80C17C9D8DC8}" destId="{A85099C2-FC0E-49EE-9EA8-4E312D2AC1B1}" srcOrd="0" destOrd="0" presId="urn:microsoft.com/office/officeart/2005/8/layout/list1"/>
    <dgm:cxn modelId="{4BC877A3-07A6-4EC9-A858-39E21FA9D02F}" type="presParOf" srcId="{F5EB652C-5120-4290-867D-5D47903CED63}" destId="{A617F776-EBF7-4390-B654-A241AA209FCC}" srcOrd="0" destOrd="0" presId="urn:microsoft.com/office/officeart/2005/8/layout/list1"/>
    <dgm:cxn modelId="{D22EC707-5B68-43F3-B129-5632C810A0DF}" type="presParOf" srcId="{A617F776-EBF7-4390-B654-A241AA209FCC}" destId="{C13CD5CC-C06A-4227-9C84-87A3B9A0BD73}" srcOrd="0" destOrd="0" presId="urn:microsoft.com/office/officeart/2005/8/layout/list1"/>
    <dgm:cxn modelId="{A0424748-393D-4D67-8957-B0D8FD838EC3}" type="presParOf" srcId="{A617F776-EBF7-4390-B654-A241AA209FCC}" destId="{38C16ADC-6995-4A2C-B0A6-FC8FABAEDC15}" srcOrd="1" destOrd="0" presId="urn:microsoft.com/office/officeart/2005/8/layout/list1"/>
    <dgm:cxn modelId="{E9035ADA-3708-4A5F-8582-1513EA8140EA}" type="presParOf" srcId="{F5EB652C-5120-4290-867D-5D47903CED63}" destId="{2A50A979-8826-4F7E-828B-717C6DD4ECC0}" srcOrd="1" destOrd="0" presId="urn:microsoft.com/office/officeart/2005/8/layout/list1"/>
    <dgm:cxn modelId="{FC88FFFC-6C8B-4CC1-9DC3-6148CA3502EF}" type="presParOf" srcId="{F5EB652C-5120-4290-867D-5D47903CED63}" destId="{F95C7554-2A53-4F82-8FDF-5159697A89D4}" srcOrd="2" destOrd="0" presId="urn:microsoft.com/office/officeart/2005/8/layout/list1"/>
    <dgm:cxn modelId="{B67D4121-096C-4758-B65B-4BF6C1D66DEE}" type="presParOf" srcId="{F5EB652C-5120-4290-867D-5D47903CED63}" destId="{AB540573-1C5B-4294-B998-504169331A1A}" srcOrd="3" destOrd="0" presId="urn:microsoft.com/office/officeart/2005/8/layout/list1"/>
    <dgm:cxn modelId="{B7055924-54E1-49AC-9FCB-6149AA708509}" type="presParOf" srcId="{F5EB652C-5120-4290-867D-5D47903CED63}" destId="{52A99C6B-D72C-455D-AA57-5CEB509D6CCC}" srcOrd="4" destOrd="0" presId="urn:microsoft.com/office/officeart/2005/8/layout/list1"/>
    <dgm:cxn modelId="{D3EC2075-A3CB-4158-ACD2-B995C2DCDCCF}" type="presParOf" srcId="{52A99C6B-D72C-455D-AA57-5CEB509D6CCC}" destId="{A967D02E-E5FF-4458-9B9D-DAA53766270B}" srcOrd="0" destOrd="0" presId="urn:microsoft.com/office/officeart/2005/8/layout/list1"/>
    <dgm:cxn modelId="{4A10CC3C-5971-4910-9C31-C4A28F2783FE}" type="presParOf" srcId="{52A99C6B-D72C-455D-AA57-5CEB509D6CCC}" destId="{A906292D-73BC-462D-B2C4-8BDD9AC2660A}" srcOrd="1" destOrd="0" presId="urn:microsoft.com/office/officeart/2005/8/layout/list1"/>
    <dgm:cxn modelId="{B39C19B6-F184-4416-88AE-31AEB639ED4F}" type="presParOf" srcId="{F5EB652C-5120-4290-867D-5D47903CED63}" destId="{E36F5EA0-1F7B-4250-8A7C-1539AE23315B}" srcOrd="5" destOrd="0" presId="urn:microsoft.com/office/officeart/2005/8/layout/list1"/>
    <dgm:cxn modelId="{02CF4874-212F-4C06-A43F-E115270B62EB}" type="presParOf" srcId="{F5EB652C-5120-4290-867D-5D47903CED63}" destId="{9521CF36-B659-4A6E-A44A-6A0A9637F834}" srcOrd="6" destOrd="0" presId="urn:microsoft.com/office/officeart/2005/8/layout/list1"/>
    <dgm:cxn modelId="{03A73862-98A8-4756-8DD5-A7451ECACB20}" type="presParOf" srcId="{F5EB652C-5120-4290-867D-5D47903CED63}" destId="{0B7D6EFC-6DD9-43C1-A3AC-1F64DB7202B0}" srcOrd="7" destOrd="0" presId="urn:microsoft.com/office/officeart/2005/8/layout/list1"/>
    <dgm:cxn modelId="{3E67F1D9-B350-4A57-BC9F-1E64B3370F17}" type="presParOf" srcId="{F5EB652C-5120-4290-867D-5D47903CED63}" destId="{ACF6A79C-126A-4F02-AD55-2BC042BB0844}" srcOrd="8" destOrd="0" presId="urn:microsoft.com/office/officeart/2005/8/layout/list1"/>
    <dgm:cxn modelId="{F3F0B5EB-2122-475F-A84B-B10C906B8F05}" type="presParOf" srcId="{ACF6A79C-126A-4F02-AD55-2BC042BB0844}" destId="{A85099C2-FC0E-49EE-9EA8-4E312D2AC1B1}" srcOrd="0" destOrd="0" presId="urn:microsoft.com/office/officeart/2005/8/layout/list1"/>
    <dgm:cxn modelId="{09A2A105-AEDD-43FD-BE0A-EAF5DCD2042B}" type="presParOf" srcId="{ACF6A79C-126A-4F02-AD55-2BC042BB0844}" destId="{696F6636-8074-4149-BCAD-B1EBBD0B70EC}" srcOrd="1" destOrd="0" presId="urn:microsoft.com/office/officeart/2005/8/layout/list1"/>
    <dgm:cxn modelId="{AC1BEC18-94D7-4EA4-A879-F789FEB0D4D8}" type="presParOf" srcId="{F5EB652C-5120-4290-867D-5D47903CED63}" destId="{9D97C591-11B6-411C-A7D1-779F10101CC8}" srcOrd="9" destOrd="0" presId="urn:microsoft.com/office/officeart/2005/8/layout/list1"/>
    <dgm:cxn modelId="{59D88BC7-DAD9-4C9C-B11E-45E1D17B3E54}" type="presParOf" srcId="{F5EB652C-5120-4290-867D-5D47903CED63}" destId="{F470963C-17D8-4A96-AE6B-CE843E89912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5C7554-2A53-4F82-8FDF-5159697A89D4}">
      <dsp:nvSpPr>
        <dsp:cNvPr id="0" name=""/>
        <dsp:cNvSpPr/>
      </dsp:nvSpPr>
      <dsp:spPr>
        <a:xfrm>
          <a:off x="0" y="54326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16ADC-6995-4A2C-B0A6-FC8FABAEDC15}">
      <dsp:nvSpPr>
        <dsp:cNvPr id="0" name=""/>
        <dsp:cNvSpPr/>
      </dsp:nvSpPr>
      <dsp:spPr>
        <a:xfrm>
          <a:off x="411480" y="4142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tx1"/>
              </a:solidFill>
            </a:rPr>
            <a:t>Учить осознанному чтению</a:t>
          </a:r>
          <a:endParaRPr lang="ru-RU" sz="3400" b="1" kern="1200" dirty="0">
            <a:solidFill>
              <a:schemeClr val="tx1"/>
            </a:solidFill>
          </a:endParaRPr>
        </a:p>
      </dsp:txBody>
      <dsp:txXfrm>
        <a:off x="411480" y="41421"/>
        <a:ext cx="5760720" cy="1003680"/>
      </dsp:txXfrm>
    </dsp:sp>
    <dsp:sp modelId="{9521CF36-B659-4A6E-A44A-6A0A9637F834}">
      <dsp:nvSpPr>
        <dsp:cNvPr id="0" name=""/>
        <dsp:cNvSpPr/>
      </dsp:nvSpPr>
      <dsp:spPr>
        <a:xfrm>
          <a:off x="0" y="208550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06292D-73BC-462D-B2C4-8BDD9AC2660A}">
      <dsp:nvSpPr>
        <dsp:cNvPr id="0" name=""/>
        <dsp:cNvSpPr/>
      </dsp:nvSpPr>
      <dsp:spPr>
        <a:xfrm>
          <a:off x="411480" y="158366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tx1"/>
              </a:solidFill>
            </a:rPr>
            <a:t>Развитие мышления</a:t>
          </a:r>
          <a:endParaRPr lang="ru-RU" sz="3400" b="1" kern="1200" dirty="0">
            <a:solidFill>
              <a:schemeClr val="tx1"/>
            </a:solidFill>
          </a:endParaRPr>
        </a:p>
      </dsp:txBody>
      <dsp:txXfrm>
        <a:off x="411480" y="1583661"/>
        <a:ext cx="5760720" cy="1003680"/>
      </dsp:txXfrm>
    </dsp:sp>
    <dsp:sp modelId="{F470963C-17D8-4A96-AE6B-CE843E89912E}">
      <dsp:nvSpPr>
        <dsp:cNvPr id="0" name=""/>
        <dsp:cNvSpPr/>
      </dsp:nvSpPr>
      <dsp:spPr>
        <a:xfrm>
          <a:off x="0" y="362774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6F6636-8074-4149-BCAD-B1EBBD0B70EC}">
      <dsp:nvSpPr>
        <dsp:cNvPr id="0" name=""/>
        <dsp:cNvSpPr/>
      </dsp:nvSpPr>
      <dsp:spPr>
        <a:xfrm>
          <a:off x="411480" y="312590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411480" y="3125901"/>
        <a:ext cx="5760720" cy="100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present5.com/presentforday2/20161122/deti_s_s_osobennostyami_razvitiya.ppt_images/deti_s_s_osobennostyami_razvitiya.ppt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Астенический тип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Повышенная </a:t>
            </a:r>
            <a:r>
              <a:rPr lang="ru-RU" b="1" dirty="0" smtClean="0">
                <a:solidFill>
                  <a:srgbClr val="FF0000"/>
                </a:solidFill>
              </a:rPr>
              <a:t>умственная</a:t>
            </a:r>
            <a:r>
              <a:rPr lang="ru-RU" dirty="0" smtClean="0"/>
              <a:t> утомляемость</a:t>
            </a:r>
          </a:p>
          <a:p>
            <a:r>
              <a:rPr lang="ru-RU" dirty="0" smtClean="0"/>
              <a:t>Не может самостоятельно выполнять задания</a:t>
            </a:r>
          </a:p>
          <a:p>
            <a:r>
              <a:rPr lang="ru-RU" dirty="0" smtClean="0"/>
              <a:t>Продуктивно работать на уроке не могут</a:t>
            </a:r>
          </a:p>
          <a:p>
            <a:r>
              <a:rPr lang="ru-RU" dirty="0" smtClean="0"/>
              <a:t>отключаются, во время урока, после второго урока совсем!!!!</a:t>
            </a:r>
          </a:p>
          <a:p>
            <a:r>
              <a:rPr lang="ru-RU" dirty="0" smtClean="0"/>
              <a:t>Нет распределения внимания, не могут слушать объяснение и писать </a:t>
            </a:r>
          </a:p>
          <a:p>
            <a:r>
              <a:rPr lang="ru-RU" dirty="0" smtClean="0"/>
              <a:t>Объем кратковременной память очень мал</a:t>
            </a:r>
          </a:p>
          <a:p>
            <a:r>
              <a:rPr lang="ru-RU" dirty="0" smtClean="0"/>
              <a:t>Низкая скорость переработки информации – не понимает что говорит учитель</a:t>
            </a:r>
          </a:p>
          <a:p>
            <a:r>
              <a:rPr lang="ru-RU" dirty="0" smtClean="0"/>
              <a:t>Эмоциональная инертность, вялость</a:t>
            </a:r>
          </a:p>
          <a:p>
            <a:r>
              <a:rPr lang="ru-RU" dirty="0" smtClean="0"/>
              <a:t>Легкие положительные эмоции полезны, но сильные- истощают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Реактивный тип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Двигательная расторможенность, повышенная возбудимость</a:t>
            </a:r>
            <a:endParaRPr lang="ru-RU" dirty="0"/>
          </a:p>
        </p:txBody>
      </p:sp>
      <p:sp>
        <p:nvSpPr>
          <p:cNvPr id="7" name="Стрелка вверх 6"/>
          <p:cNvSpPr/>
          <p:nvPr/>
        </p:nvSpPr>
        <p:spPr>
          <a:xfrm>
            <a:off x="3643306" y="2643182"/>
            <a:ext cx="357190" cy="7143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85852" y="3286124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При активной среде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643306" y="3929066"/>
            <a:ext cx="71438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14348" y="4714884"/>
            <a:ext cx="5000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 концу учебного дня поведение ухудшается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29454" y="428604"/>
            <a:ext cx="1857388" cy="357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Все вокруг его ругают</a:t>
            </a:r>
            <a:endParaRPr lang="ru-RU" sz="4000" b="1" dirty="0"/>
          </a:p>
        </p:txBody>
      </p:sp>
      <p:sp>
        <p:nvSpPr>
          <p:cNvPr id="12" name="Овал 11"/>
          <p:cNvSpPr/>
          <p:nvPr/>
        </p:nvSpPr>
        <p:spPr>
          <a:xfrm>
            <a:off x="5857884" y="4214818"/>
            <a:ext cx="3286116" cy="23574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Агрессивное поведение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8596" y="6072206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Поведение «полевое»</a:t>
            </a:r>
            <a:endParaRPr lang="ru-RU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Ригидный тип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167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Очень медлительные</a:t>
            </a:r>
          </a:p>
          <a:p>
            <a:r>
              <a:rPr lang="ru-RU" dirty="0" smtClean="0"/>
              <a:t>Долго входят в деятельность</a:t>
            </a:r>
          </a:p>
          <a:p>
            <a:r>
              <a:rPr lang="ru-RU" dirty="0" smtClean="0"/>
              <a:t> с задержкой отвечают на вопросы</a:t>
            </a:r>
          </a:p>
          <a:p>
            <a:r>
              <a:rPr lang="ru-RU" dirty="0" smtClean="0"/>
              <a:t>Плохая переключаемость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3500438"/>
            <a:ext cx="6286544" cy="83099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Более медленный  общий темп работы повышает качество деятельности</a:t>
            </a:r>
            <a:endParaRPr lang="ru-RU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Активный тип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Неорганизован, импульсивен</a:t>
            </a:r>
          </a:p>
          <a:p>
            <a:r>
              <a:rPr lang="ru-RU" dirty="0" smtClean="0"/>
              <a:t>Активно включается в деятельность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7358082" y="2428868"/>
            <a:ext cx="92869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785786" y="3000372"/>
            <a:ext cx="150019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00364" y="3000372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Быстрая утомляемость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8662" y="3571876"/>
            <a:ext cx="7000924" cy="128588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Ленивый, безвольный, не может довести начатое дело до конца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5143512"/>
            <a:ext cx="7786742" cy="107721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Если имеет возможность отдыхать, то сохраняет работоспособность</a:t>
            </a:r>
            <a:endParaRPr lang="ru-RU" sz="3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Субнормальный</a:t>
            </a:r>
            <a:r>
              <a:rPr lang="ru-RU" b="1" dirty="0" smtClean="0">
                <a:solidFill>
                  <a:srgbClr val="FF0000"/>
                </a:solidFill>
              </a:rPr>
              <a:t> тип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Подвержены утомляемости, но могут корректировать волевым усилием.</a:t>
            </a:r>
          </a:p>
          <a:p>
            <a:r>
              <a:rPr lang="ru-RU" dirty="0" smtClean="0"/>
              <a:t>Отключаются реже</a:t>
            </a:r>
          </a:p>
          <a:p>
            <a:r>
              <a:rPr lang="ru-RU" dirty="0" smtClean="0"/>
              <a:t>Оперативная память и мышление развиты слабо</a:t>
            </a:r>
          </a:p>
          <a:p>
            <a:r>
              <a:rPr lang="ru-RU" dirty="0" smtClean="0"/>
              <a:t>Часто не замечая, подменяют инструкции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Незрелость мозговых структур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000496" y="2214554"/>
            <a:ext cx="57150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71604" y="2643182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Травмы, повреждения позвоночника</a:t>
            </a:r>
            <a:endParaRPr lang="ru-RU" sz="24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214810" y="3143248"/>
            <a:ext cx="42862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43042" y="3714752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Неполноценное кровоснабжение мозга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14480" y="4857760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Развитие не соответствует возрастной норме</a:t>
            </a:r>
            <a:endParaRPr lang="ru-RU" sz="2400" b="1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286248" y="4500570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Занятия спортом вредны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Позвоночник закрепляется в травмированном состоянии</a:t>
            </a:r>
          </a:p>
          <a:p>
            <a:r>
              <a:rPr lang="ru-RU" dirty="0" smtClean="0"/>
              <a:t>Не будет успехов, не согласованны различные подструктуры мозга</a:t>
            </a:r>
          </a:p>
          <a:p>
            <a:r>
              <a:rPr lang="ru-RU" dirty="0" smtClean="0"/>
              <a:t>Координация движения нарушена</a:t>
            </a:r>
          </a:p>
          <a:p>
            <a:r>
              <a:rPr lang="ru-RU" dirty="0" smtClean="0"/>
              <a:t>Не умеет собой управлять, нет произвольности поведения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Что делать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Грамотно лечить </a:t>
            </a:r>
          </a:p>
          <a:p>
            <a:r>
              <a:rPr lang="ru-RU" dirty="0" smtClean="0"/>
              <a:t>Здоровый, энергосберегающий образ жизни</a:t>
            </a:r>
          </a:p>
          <a:p>
            <a:r>
              <a:rPr lang="ru-RU" dirty="0" smtClean="0"/>
              <a:t>Интеллектуальное развитие </a:t>
            </a:r>
          </a:p>
          <a:p>
            <a:r>
              <a:rPr lang="ru-RU" dirty="0" smtClean="0"/>
              <a:t>Ритм деятельности (5-7 минут работы, 3-5 – отдыха)</a:t>
            </a:r>
          </a:p>
          <a:p>
            <a:r>
              <a:rPr lang="ru-RU" dirty="0" smtClean="0"/>
              <a:t>Планирование каждого дня</a:t>
            </a:r>
          </a:p>
          <a:p>
            <a:r>
              <a:rPr lang="ru-RU" dirty="0" smtClean="0"/>
              <a:t>Все делать вместе (система поощрений и наказаний не работает)</a:t>
            </a:r>
          </a:p>
          <a:p>
            <a:r>
              <a:rPr lang="ru-RU" dirty="0" smtClean="0"/>
              <a:t>Учить общению со сверстниками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Культурное развитие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по Л.С. </a:t>
            </a:r>
            <a:r>
              <a:rPr lang="ru-RU" b="1" dirty="0" err="1" smtClean="0">
                <a:solidFill>
                  <a:srgbClr val="FF0000"/>
                </a:solidFill>
              </a:rPr>
              <a:t>Выготскому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Компенсация психофизиологических дефектов в процессе освоения научных знаний и развития понятийного мышления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500438"/>
            <a:ext cx="7786742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понятийное мышление можно определить через три важных момента. Первый - умение выделять суть явления, объекта. Второй - умение видеть причину и прогнозировать последствия. Третий - умение систематизировать информацию и строить целостную картину ситуации.</a:t>
            </a:r>
            <a:endParaRPr lang="ru-RU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Основные направления работы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314025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7794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fs00.infourok.ru/images/doc/234/106060/2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 чтения по </a:t>
            </a:r>
            <a:r>
              <a:rPr lang="ru-RU" dirty="0" err="1" smtClean="0"/>
              <a:t>Ясюковой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Скоро она зашла в самую чащу___________ . Ни одна __________ не залетала сюда, ни единый __________ не проникал сквозь __________ ветви. Высокие </a:t>
            </a:r>
            <a:r>
              <a:rPr lang="ru-RU" dirty="0" smtClean="0"/>
              <a:t>стволы __________ плотными </a:t>
            </a:r>
            <a:r>
              <a:rPr lang="ru-RU" dirty="0"/>
              <a:t>рядами, точно стены. Кругом было так_____________ , что </a:t>
            </a:r>
            <a:r>
              <a:rPr lang="ru-RU" dirty="0" err="1" smtClean="0"/>
              <a:t>Элиза</a:t>
            </a:r>
            <a:r>
              <a:rPr lang="ru-RU" dirty="0" smtClean="0"/>
              <a:t>  ___________</a:t>
            </a:r>
            <a:r>
              <a:rPr lang="ru-RU" dirty="0"/>
              <a:t>свои собственные шаги, слышала шуршание каждого сухого_______________ , попадавшего ей_______ ноги. Никогда еще </a:t>
            </a:r>
            <a:r>
              <a:rPr lang="ru-RU" dirty="0" err="1" smtClean="0"/>
              <a:t>Элиза</a:t>
            </a:r>
            <a:r>
              <a:rPr lang="ru-RU" dirty="0" smtClean="0"/>
              <a:t> ______________ </a:t>
            </a:r>
            <a:r>
              <a:rPr lang="ru-RU" dirty="0"/>
              <a:t>в такой ___________ . 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779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техники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Учить читать рано</a:t>
            </a:r>
          </a:p>
          <a:p>
            <a:r>
              <a:rPr lang="ru-RU" dirty="0" smtClean="0"/>
              <a:t>Сворачиваем и разворачиваем абзацы</a:t>
            </a:r>
          </a:p>
          <a:p>
            <a:r>
              <a:rPr lang="ru-RU" dirty="0" smtClean="0"/>
              <a:t>Отвечаем на вопросы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Не пересказываем!!!!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Письмо вторичный навык, если читать не умеют писать не будут!</a:t>
            </a:r>
          </a:p>
          <a:p>
            <a:r>
              <a:rPr lang="ru-RU" dirty="0" smtClean="0"/>
              <a:t>Учить писать зрительно-графическим методом, а не фонетическим </a:t>
            </a:r>
          </a:p>
          <a:p>
            <a:r>
              <a:rPr lang="ru-RU" dirty="0" smtClean="0"/>
              <a:t>Литературный язык не формируется заучиванием, формируется написанием сочинений и построением монологических высказываний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4260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мышления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Существенные признаки</a:t>
            </a:r>
          </a:p>
          <a:p>
            <a:r>
              <a:rPr lang="ru-RU" dirty="0" smtClean="0"/>
              <a:t>Классификация</a:t>
            </a:r>
          </a:p>
          <a:p>
            <a:r>
              <a:rPr lang="ru-RU" dirty="0" smtClean="0"/>
              <a:t>Причинно-следственные связи</a:t>
            </a:r>
          </a:p>
          <a:p>
            <a:r>
              <a:rPr lang="ru-RU" dirty="0" smtClean="0"/>
              <a:t>Математика на уровне понимания , а не заучивания</a:t>
            </a:r>
          </a:p>
          <a:p>
            <a:r>
              <a:rPr lang="ru-RU" dirty="0" smtClean="0"/>
              <a:t>Решение задач (</a:t>
            </a:r>
            <a:r>
              <a:rPr lang="ru-RU" dirty="0" err="1" smtClean="0"/>
              <a:t>Белошистая</a:t>
            </a:r>
            <a:r>
              <a:rPr lang="ru-RU" dirty="0" smtClean="0"/>
              <a:t>)</a:t>
            </a:r>
          </a:p>
          <a:p>
            <a:r>
              <a:rPr lang="ru-RU" dirty="0"/>
              <a:t> </a:t>
            </a:r>
            <a:r>
              <a:rPr lang="ru-RU" dirty="0" smtClean="0"/>
              <a:t>структура научных понятий </a:t>
            </a:r>
          </a:p>
          <a:p>
            <a:r>
              <a:rPr lang="ru-RU" dirty="0" smtClean="0"/>
              <a:t>Читать научные тексты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9547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зрительно-моторной координации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Формируется при многократном повторении (работа с образцом)</a:t>
            </a:r>
          </a:p>
          <a:p>
            <a:r>
              <a:rPr lang="ru-RU" dirty="0" smtClean="0"/>
              <a:t>Не могут работать с доской , все материалы на парте</a:t>
            </a:r>
          </a:p>
          <a:p>
            <a:r>
              <a:rPr lang="ru-RU" dirty="0" smtClean="0"/>
              <a:t>При чтении открыто, то что читают, остальное закрыто (при списывании аналогично)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1434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мысли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Развивает ребенка то, что он делает каждый день</a:t>
            </a:r>
          </a:p>
          <a:p>
            <a:r>
              <a:rPr lang="ru-RU" dirty="0" smtClean="0"/>
              <a:t>Если ребенка с ОВЗ учить как здорового, появляется вторичный признак отклонения от нормы</a:t>
            </a:r>
          </a:p>
          <a:p>
            <a:r>
              <a:rPr lang="ru-RU" dirty="0" smtClean="0"/>
              <a:t>Если программа  разработана в обход дефекта, будет результат </a:t>
            </a:r>
          </a:p>
          <a:p>
            <a:r>
              <a:rPr lang="ru-RU" dirty="0" smtClean="0"/>
              <a:t>Соблюдать циклы работоспособности</a:t>
            </a:r>
          </a:p>
          <a:p>
            <a:r>
              <a:rPr lang="ru-RU" dirty="0" smtClean="0"/>
              <a:t>Давать материал на опережение (на уроке не обучаются). Д/з необходимы(сопровождение взрослых)Развитие в диаде взрослы-ребенок</a:t>
            </a:r>
          </a:p>
          <a:p>
            <a:r>
              <a:rPr lang="ru-RU" dirty="0" smtClean="0"/>
              <a:t>Мотивация вторична – первичная научная база</a:t>
            </a:r>
          </a:p>
          <a:p>
            <a:r>
              <a:rPr lang="ru-RU" dirty="0" smtClean="0"/>
              <a:t>Надо учить организации времени (сколько стр. прочитаешь за час?)</a:t>
            </a:r>
          </a:p>
          <a:p>
            <a:r>
              <a:rPr lang="ru-RU" dirty="0" smtClean="0"/>
              <a:t>Уроки делать в тот же день, когда заданы</a:t>
            </a:r>
          </a:p>
          <a:p>
            <a:r>
              <a:rPr lang="ru-RU" dirty="0" smtClean="0"/>
              <a:t>Лень – это недостаток развития мышления, слабая самоорганизация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3583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ds03.infourok.ru/uploads/ex/108a/0004cb79-cee5c10e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В коррекционно-развивающую работу с гиперактивными детьми необходимо включать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ds04.infourok.ru/uploads/ex/1380/0005f367-8055b645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Гимнастика мозга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900igr.net/up/datas/226028/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900igr.net/up/datas/226028/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565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moluch.ru/blmcbn/26659/26659.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620125" cy="623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4.infourok.ru/uploads/ex/02af/000e337e-ca3abe46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62" y="2816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9534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Что почитать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Л.С. Выготский</a:t>
            </a:r>
          </a:p>
          <a:p>
            <a:r>
              <a:rPr lang="ru-RU" dirty="0" smtClean="0"/>
              <a:t>Г. </a:t>
            </a:r>
            <a:r>
              <a:rPr lang="ru-RU" dirty="0" err="1" smtClean="0"/>
              <a:t>Доман</a:t>
            </a:r>
            <a:endParaRPr lang="ru-RU" dirty="0" smtClean="0"/>
          </a:p>
          <a:p>
            <a:r>
              <a:rPr lang="ru-RU" dirty="0" smtClean="0"/>
              <a:t>Н.А. Зайцев</a:t>
            </a:r>
          </a:p>
          <a:p>
            <a:r>
              <a:rPr lang="ru-RU" dirty="0" smtClean="0"/>
              <a:t>А.З. </a:t>
            </a:r>
            <a:r>
              <a:rPr lang="ru-RU" dirty="0" err="1" smtClean="0"/>
              <a:t>Зак</a:t>
            </a:r>
            <a:r>
              <a:rPr lang="ru-RU" dirty="0" smtClean="0"/>
              <a:t> </a:t>
            </a:r>
            <a:r>
              <a:rPr lang="ru-RU" dirty="0" err="1" smtClean="0"/>
              <a:t>Интеллектика</a:t>
            </a:r>
            <a:r>
              <a:rPr lang="ru-RU" dirty="0" smtClean="0"/>
              <a:t> (программа)</a:t>
            </a:r>
          </a:p>
          <a:p>
            <a:r>
              <a:rPr lang="ru-RU" dirty="0" smtClean="0"/>
              <a:t>Ю.Б. </a:t>
            </a:r>
            <a:r>
              <a:rPr lang="ru-RU" dirty="0" err="1" smtClean="0"/>
              <a:t>Гатанов</a:t>
            </a:r>
            <a:r>
              <a:rPr lang="ru-RU" dirty="0" smtClean="0"/>
              <a:t> курс развития творческого мышления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584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mg.labirint.ru/images/comments_pic/0838/02lab7a1m12216018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1449"/>
            <a:ext cx="5534025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570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up/datas/179424/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900igr.net/up/datas/164335/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59632"/>
            <a:ext cx="9345037" cy="8856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images.myshared.ru/6/570378/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detki.guru/wp-content/uploads/2016/07/posledstvija-sdv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8735399" cy="386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Хотя эти заболевания не одинаковы, у них есть общие места. Что интересно, дети с диагнозом СДВГ чаще всего не демонстрируют особенностей поведения, характерных для аутизма, тогда как </a:t>
            </a:r>
            <a:r>
              <a:rPr lang="ru-RU" b="1" dirty="0" smtClean="0"/>
              <a:t>многие дети с РАС имеют перечисленные ниже черты, присущие СДВГ:</a:t>
            </a:r>
            <a:endParaRPr lang="ru-RU" dirty="0" smtClean="0"/>
          </a:p>
          <a:p>
            <a:r>
              <a:rPr lang="ru-RU" b="1" dirty="0" smtClean="0"/>
              <a:t>Невнимательность: </a:t>
            </a:r>
            <a:r>
              <a:rPr lang="ru-RU" dirty="0" smtClean="0"/>
              <a:t>фундаментальные требования для постановки диагноза СДВГ – это неспособность к сосредоточению, которая проявляется в самых разных ситуациях.</a:t>
            </a:r>
          </a:p>
          <a:p>
            <a:r>
              <a:rPr lang="ru-RU" b="1" dirty="0" err="1" smtClean="0"/>
              <a:t>Гиперактивность</a:t>
            </a:r>
            <a:r>
              <a:rPr lang="ru-RU" b="1" dirty="0" smtClean="0"/>
              <a:t>:</a:t>
            </a:r>
            <a:r>
              <a:rPr lang="ru-RU" dirty="0" smtClean="0"/>
              <a:t> она часто присуща и детям с РАС, и с СДВГ, хотя не является необходимым критерием для постановки таких диагнозов.</a:t>
            </a:r>
          </a:p>
          <a:p>
            <a:r>
              <a:rPr lang="ru-RU" b="1" dirty="0" smtClean="0"/>
              <a:t>Импульсивность:</a:t>
            </a:r>
            <a:r>
              <a:rPr lang="ru-RU" dirty="0" smtClean="0"/>
              <a:t> еще один важный аспект СДВГ включает в себя внезапные, импульсивные действия, часто – без полного осознания текущей ситуации. Это так же присуще и людям с РАС.</a:t>
            </a:r>
          </a:p>
          <a:p>
            <a:r>
              <a:rPr lang="ru-RU" b="1" dirty="0" smtClean="0"/>
              <a:t>Невозможность планирования и организации:</a:t>
            </a:r>
            <a:r>
              <a:rPr lang="ru-RU" dirty="0" smtClean="0"/>
              <a:t> и детям с РАС, и малышам с СДВГ трудно планировать и организовывать свои действия.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mgprx.livejournal.net/ddc6ba535d4f7f770ff3910538b2130eeeac47d0/N-Mc8JPn6Oouo2cr14f0W5Ty4vWSzo-ADriQ6Iyoua7K_kMXxJ0MNu-rAToab2ie3b-c7j-EPNQSQ4PFPDwCwYmL-pq_yuhekgzTLqVjTK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4638"/>
            <a:ext cx="64293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4941168"/>
            <a:ext cx="4248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Л.А. </a:t>
            </a:r>
            <a:r>
              <a:rPr lang="ru-RU" sz="2800" dirty="0" err="1" smtClean="0"/>
              <a:t>Ясюкова</a:t>
            </a:r>
            <a:r>
              <a:rPr lang="ru-RU" sz="2800" dirty="0" smtClean="0"/>
              <a:t> </a:t>
            </a:r>
          </a:p>
          <a:p>
            <a:r>
              <a:rPr lang="ru-RU" dirty="0" smtClean="0"/>
              <a:t>кандидат психологических наук</a:t>
            </a:r>
          </a:p>
          <a:p>
            <a:r>
              <a:rPr lang="ru-RU" dirty="0" smtClean="0"/>
              <a:t> Санкт-Петербургский государственный университет, институт практической психологии «</a:t>
            </a:r>
            <a:r>
              <a:rPr lang="ru-RU" dirty="0" err="1" smtClean="0"/>
              <a:t>Иматон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00891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658</Words>
  <Application>Microsoft Office PowerPoint</Application>
  <PresentationFormat>Экран (4:3)</PresentationFormat>
  <Paragraphs>105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Астенический тип</vt:lpstr>
      <vt:lpstr>Реактивный тип</vt:lpstr>
      <vt:lpstr>Ригидный тип</vt:lpstr>
      <vt:lpstr>Активный тип</vt:lpstr>
      <vt:lpstr>Субнормальный тип</vt:lpstr>
      <vt:lpstr>причина</vt:lpstr>
      <vt:lpstr>Занятия спортом вредны</vt:lpstr>
      <vt:lpstr>Что делать</vt:lpstr>
      <vt:lpstr>Культурное развитие  по Л.С. Выготскому</vt:lpstr>
      <vt:lpstr>Основные направления работы</vt:lpstr>
      <vt:lpstr>Диагностика чтения по Ясюковой</vt:lpstr>
      <vt:lpstr>Основные техники</vt:lpstr>
      <vt:lpstr>Развитие мышления</vt:lpstr>
      <vt:lpstr>Развитие зрительно-моторной координации</vt:lpstr>
      <vt:lpstr>Полезные мысли</vt:lpstr>
      <vt:lpstr>Слайд 25</vt:lpstr>
      <vt:lpstr>Слайд 26</vt:lpstr>
      <vt:lpstr>Слайд 27</vt:lpstr>
      <vt:lpstr>Гимнастика мозга</vt:lpstr>
      <vt:lpstr>Слайд 29</vt:lpstr>
      <vt:lpstr>Слайд 30</vt:lpstr>
      <vt:lpstr>Что почитать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Библиотека</cp:lastModifiedBy>
  <cp:revision>43</cp:revision>
  <dcterms:created xsi:type="dcterms:W3CDTF">2018-04-08T12:00:34Z</dcterms:created>
  <dcterms:modified xsi:type="dcterms:W3CDTF">2020-01-27T08:04:10Z</dcterms:modified>
</cp:coreProperties>
</file>